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5"/>
    <p:sldMasterId id="2147483866" r:id="rId6"/>
    <p:sldMasterId id="2147483843" r:id="rId7"/>
  </p:sldMasterIdLst>
  <p:notesMasterIdLst>
    <p:notesMasterId r:id="rId35"/>
  </p:notesMasterIdLst>
  <p:handoutMasterIdLst>
    <p:handoutMasterId r:id="rId36"/>
  </p:handoutMasterIdLst>
  <p:sldIdLst>
    <p:sldId id="257" r:id="rId8"/>
    <p:sldId id="285" r:id="rId9"/>
    <p:sldId id="314" r:id="rId10"/>
    <p:sldId id="295" r:id="rId11"/>
    <p:sldId id="315" r:id="rId12"/>
    <p:sldId id="316" r:id="rId13"/>
    <p:sldId id="317" r:id="rId14"/>
    <p:sldId id="297" r:id="rId15"/>
    <p:sldId id="313" r:id="rId16"/>
    <p:sldId id="299" r:id="rId17"/>
    <p:sldId id="305" r:id="rId18"/>
    <p:sldId id="311" r:id="rId19"/>
    <p:sldId id="318" r:id="rId20"/>
    <p:sldId id="319" r:id="rId21"/>
    <p:sldId id="320" r:id="rId22"/>
    <p:sldId id="321" r:id="rId23"/>
    <p:sldId id="322" r:id="rId24"/>
    <p:sldId id="323" r:id="rId25"/>
    <p:sldId id="327" r:id="rId26"/>
    <p:sldId id="325" r:id="rId27"/>
    <p:sldId id="328" r:id="rId28"/>
    <p:sldId id="312" r:id="rId29"/>
    <p:sldId id="329" r:id="rId30"/>
    <p:sldId id="330" r:id="rId31"/>
    <p:sldId id="331" r:id="rId32"/>
    <p:sldId id="332" r:id="rId33"/>
    <p:sldId id="294" r:id="rId34"/>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7DD0B69D-9948-46F3-B07D-8BF81D90CAFD}">
          <p14:sldIdLst>
            <p14:sldId id="257"/>
            <p14:sldId id="285"/>
            <p14:sldId id="314"/>
            <p14:sldId id="295"/>
            <p14:sldId id="315"/>
            <p14:sldId id="316"/>
            <p14:sldId id="317"/>
            <p14:sldId id="297"/>
            <p14:sldId id="313"/>
            <p14:sldId id="299"/>
            <p14:sldId id="305"/>
            <p14:sldId id="311"/>
            <p14:sldId id="318"/>
            <p14:sldId id="319"/>
            <p14:sldId id="320"/>
            <p14:sldId id="321"/>
            <p14:sldId id="322"/>
            <p14:sldId id="323"/>
            <p14:sldId id="327"/>
            <p14:sldId id="325"/>
            <p14:sldId id="328"/>
            <p14:sldId id="312"/>
            <p14:sldId id="329"/>
            <p14:sldId id="330"/>
            <p14:sldId id="331"/>
            <p14:sldId id="332"/>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D74"/>
    <a:srgbClr val="1F7791"/>
    <a:srgbClr val="10746A"/>
    <a:srgbClr val="EC008C"/>
    <a:srgbClr val="2DB8C5"/>
    <a:srgbClr val="73B82B"/>
    <a:srgbClr val="F18500"/>
    <a:srgbClr val="8D3786"/>
    <a:srgbClr val="CDA60C"/>
    <a:srgbClr val="2DB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5" autoAdjust="0"/>
    <p:restoredTop sz="86463" autoAdjust="0"/>
  </p:normalViewPr>
  <p:slideViewPr>
    <p:cSldViewPr snapToGrid="0" snapToObjects="1">
      <p:cViewPr varScale="1">
        <p:scale>
          <a:sx n="146" d="100"/>
          <a:sy n="146" d="100"/>
        </p:scale>
        <p:origin x="848"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60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066F8-4FE9-4315-A56E-3EA256F5907F}" type="datetimeFigureOut">
              <a:rPr lang="en-GB" smtClean="0"/>
              <a:t>14/07/2025</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7/14/25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942D00-D33B-6747-961F-9152114FB45F}" type="slidenum">
              <a:rPr lang="en-US" smtClean="0"/>
              <a:t>1</a:t>
            </a:fld>
            <a:endParaRPr lang="en-US"/>
          </a:p>
        </p:txBody>
      </p:sp>
    </p:spTree>
    <p:extLst>
      <p:ext uri="{BB962C8B-B14F-4D97-AF65-F5344CB8AC3E}">
        <p14:creationId xmlns:p14="http://schemas.microsoft.com/office/powerpoint/2010/main" val="110651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17</a:t>
            </a:fld>
            <a:endParaRPr lang="en-US"/>
          </a:p>
        </p:txBody>
      </p:sp>
    </p:spTree>
    <p:extLst>
      <p:ext uri="{BB962C8B-B14F-4D97-AF65-F5344CB8AC3E}">
        <p14:creationId xmlns:p14="http://schemas.microsoft.com/office/powerpoint/2010/main" val="83801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19</a:t>
            </a:fld>
            <a:endParaRPr lang="en-US"/>
          </a:p>
        </p:txBody>
      </p:sp>
    </p:spTree>
    <p:extLst>
      <p:ext uri="{BB962C8B-B14F-4D97-AF65-F5344CB8AC3E}">
        <p14:creationId xmlns:p14="http://schemas.microsoft.com/office/powerpoint/2010/main" val="2836105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21</a:t>
            </a:fld>
            <a:endParaRPr lang="en-US"/>
          </a:p>
        </p:txBody>
      </p:sp>
    </p:spTree>
    <p:extLst>
      <p:ext uri="{BB962C8B-B14F-4D97-AF65-F5344CB8AC3E}">
        <p14:creationId xmlns:p14="http://schemas.microsoft.com/office/powerpoint/2010/main" val="19695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22</a:t>
            </a:fld>
            <a:endParaRPr lang="en-US"/>
          </a:p>
        </p:txBody>
      </p:sp>
    </p:spTree>
    <p:extLst>
      <p:ext uri="{BB962C8B-B14F-4D97-AF65-F5344CB8AC3E}">
        <p14:creationId xmlns:p14="http://schemas.microsoft.com/office/powerpoint/2010/main" val="1755801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23</a:t>
            </a:fld>
            <a:endParaRPr lang="en-US"/>
          </a:p>
        </p:txBody>
      </p:sp>
    </p:spTree>
    <p:extLst>
      <p:ext uri="{BB962C8B-B14F-4D97-AF65-F5344CB8AC3E}">
        <p14:creationId xmlns:p14="http://schemas.microsoft.com/office/powerpoint/2010/main" val="1050674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24</a:t>
            </a:fld>
            <a:endParaRPr lang="en-US"/>
          </a:p>
        </p:txBody>
      </p:sp>
    </p:spTree>
    <p:extLst>
      <p:ext uri="{BB962C8B-B14F-4D97-AF65-F5344CB8AC3E}">
        <p14:creationId xmlns:p14="http://schemas.microsoft.com/office/powerpoint/2010/main" val="1302510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25</a:t>
            </a:fld>
            <a:endParaRPr lang="en-US"/>
          </a:p>
        </p:txBody>
      </p:sp>
    </p:spTree>
    <p:extLst>
      <p:ext uri="{BB962C8B-B14F-4D97-AF65-F5344CB8AC3E}">
        <p14:creationId xmlns:p14="http://schemas.microsoft.com/office/powerpoint/2010/main" val="3061373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26</a:t>
            </a:fld>
            <a:endParaRPr lang="en-US"/>
          </a:p>
        </p:txBody>
      </p:sp>
    </p:spTree>
    <p:extLst>
      <p:ext uri="{BB962C8B-B14F-4D97-AF65-F5344CB8AC3E}">
        <p14:creationId xmlns:p14="http://schemas.microsoft.com/office/powerpoint/2010/main" val="204301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2</a:t>
            </a:fld>
            <a:endParaRPr lang="en-US"/>
          </a:p>
        </p:txBody>
      </p:sp>
    </p:spTree>
    <p:extLst>
      <p:ext uri="{BB962C8B-B14F-4D97-AF65-F5344CB8AC3E}">
        <p14:creationId xmlns:p14="http://schemas.microsoft.com/office/powerpoint/2010/main" val="384787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8</a:t>
            </a:fld>
            <a:endParaRPr lang="en-US"/>
          </a:p>
        </p:txBody>
      </p:sp>
    </p:spTree>
    <p:extLst>
      <p:ext uri="{BB962C8B-B14F-4D97-AF65-F5344CB8AC3E}">
        <p14:creationId xmlns:p14="http://schemas.microsoft.com/office/powerpoint/2010/main" val="384787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9</a:t>
            </a:fld>
            <a:endParaRPr lang="en-US"/>
          </a:p>
        </p:txBody>
      </p:sp>
    </p:spTree>
    <p:extLst>
      <p:ext uri="{BB962C8B-B14F-4D97-AF65-F5344CB8AC3E}">
        <p14:creationId xmlns:p14="http://schemas.microsoft.com/office/powerpoint/2010/main" val="249804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10</a:t>
            </a:fld>
            <a:endParaRPr lang="en-US"/>
          </a:p>
        </p:txBody>
      </p:sp>
    </p:spTree>
    <p:extLst>
      <p:ext uri="{BB962C8B-B14F-4D97-AF65-F5344CB8AC3E}">
        <p14:creationId xmlns:p14="http://schemas.microsoft.com/office/powerpoint/2010/main" val="602621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11</a:t>
            </a:fld>
            <a:endParaRPr lang="en-US"/>
          </a:p>
        </p:txBody>
      </p:sp>
    </p:spTree>
    <p:extLst>
      <p:ext uri="{BB962C8B-B14F-4D97-AF65-F5344CB8AC3E}">
        <p14:creationId xmlns:p14="http://schemas.microsoft.com/office/powerpoint/2010/main" val="132608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12</a:t>
            </a:fld>
            <a:endParaRPr lang="en-US"/>
          </a:p>
        </p:txBody>
      </p:sp>
    </p:spTree>
    <p:extLst>
      <p:ext uri="{BB962C8B-B14F-4D97-AF65-F5344CB8AC3E}">
        <p14:creationId xmlns:p14="http://schemas.microsoft.com/office/powerpoint/2010/main" val="70494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14</a:t>
            </a:fld>
            <a:endParaRPr lang="en-US"/>
          </a:p>
        </p:txBody>
      </p:sp>
    </p:spTree>
    <p:extLst>
      <p:ext uri="{BB962C8B-B14F-4D97-AF65-F5344CB8AC3E}">
        <p14:creationId xmlns:p14="http://schemas.microsoft.com/office/powerpoint/2010/main" val="92695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942D00-D33B-6747-961F-9152114FB45F}" type="slidenum">
              <a:rPr lang="en-US" smtClean="0"/>
              <a:t>16</a:t>
            </a:fld>
            <a:endParaRPr lang="en-US"/>
          </a:p>
        </p:txBody>
      </p:sp>
    </p:spTree>
    <p:extLst>
      <p:ext uri="{BB962C8B-B14F-4D97-AF65-F5344CB8AC3E}">
        <p14:creationId xmlns:p14="http://schemas.microsoft.com/office/powerpoint/2010/main" val="90209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9082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84004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47593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86992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68500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71719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47394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12000">
              <a:srgbClr val="1C3D74"/>
            </a:gs>
            <a:gs pos="100000">
              <a:srgbClr val="2DB8C5"/>
            </a:gs>
          </a:gsLst>
          <a:lin ang="1980000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28032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58380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97081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1482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74000">
              <a:srgbClr val="10746A"/>
            </a:gs>
            <a:gs pos="18000">
              <a:srgbClr val="0096E3">
                <a:lumMod val="90000"/>
                <a:lumOff val="1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19369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flip="none" rotWithShape="1">
          <a:gsLst>
            <a:gs pos="0">
              <a:srgbClr val="73B82B">
                <a:lumMod val="88000"/>
                <a:lumOff val="12000"/>
              </a:srgbClr>
            </a:gs>
            <a:gs pos="97312">
              <a:srgbClr val="10746A"/>
            </a:gs>
            <a:gs pos="59000">
              <a:srgbClr val="10746A">
                <a:lumMod val="94000"/>
                <a:lumOff val="6000"/>
              </a:srgbClr>
            </a:gs>
          </a:gsLst>
          <a:lin ang="12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66077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bg>
      <p:bgPr>
        <a:gradFill>
          <a:gsLst>
            <a:gs pos="0">
              <a:srgbClr val="73B82B">
                <a:lumMod val="88000"/>
                <a:lumOff val="12000"/>
              </a:srgbClr>
            </a:gs>
            <a:gs pos="69000">
              <a:srgbClr val="2DB8C5"/>
            </a:gs>
          </a:gsLst>
          <a:lin ang="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418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gradFill flip="none" rotWithShape="1">
          <a:gsLst>
            <a:gs pos="85484">
              <a:srgbClr val="8D3786"/>
            </a:gs>
            <a:gs pos="19000">
              <a:srgbClr val="EC008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055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bg>
      <p:bgPr>
        <a:gradFill flip="none" rotWithShape="1">
          <a:gsLst>
            <a:gs pos="3226">
              <a:srgbClr val="8D3786"/>
            </a:gs>
            <a:gs pos="35000">
              <a:srgbClr val="8D3786"/>
            </a:gs>
            <a:gs pos="100000">
              <a:srgbClr val="F18500"/>
            </a:gs>
          </a:gsLst>
          <a:lin ang="198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08686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316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2.jp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16AB-50EC-D145-8FEE-4F74E8E3B1D6}"/>
              </a:ext>
            </a:extLst>
          </p:cNvPr>
          <p:cNvPicPr>
            <a:picLocks noChangeAspect="1"/>
          </p:cNvPicPr>
          <p:nvPr userDrawn="1"/>
        </p:nvPicPr>
        <p:blipFill>
          <a:blip r:embed="rId9"/>
          <a:stretch>
            <a:fillRect/>
          </a:stretch>
        </p:blipFill>
        <p:spPr>
          <a:xfrm>
            <a:off x="298188" y="373575"/>
            <a:ext cx="2489200" cy="665316"/>
          </a:xfrm>
          <a:prstGeom prst="rect">
            <a:avLst/>
          </a:prstGeom>
        </p:spPr>
      </p:pic>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 id="2147483750" r:id="rId2"/>
    <p:sldLayoutId id="2147483765" r:id="rId3"/>
    <p:sldLayoutId id="2147483766" r:id="rId4"/>
    <p:sldLayoutId id="2147483767" r:id="rId5"/>
    <p:sldLayoutId id="2147483768" r:id="rId6"/>
    <p:sldLayoutId id="2147483769"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B30F1-BEAB-1D48-98D9-E0838B9BE62A}"/>
              </a:ext>
            </a:extLst>
          </p:cNvPr>
          <p:cNvPicPr>
            <a:picLocks noChangeAspect="1"/>
          </p:cNvPicPr>
          <p:nvPr userDrawn="1"/>
        </p:nvPicPr>
        <p:blipFill rotWithShape="1">
          <a:blip r:embed="rId19"/>
          <a:srcRect t="86937"/>
          <a:stretch/>
        </p:blipFill>
        <p:spPr>
          <a:xfrm>
            <a:off x="0" y="4471626"/>
            <a:ext cx="9144000" cy="671874"/>
          </a:xfrm>
          <a:prstGeom prst="rect">
            <a:avLst/>
          </a:prstGeom>
        </p:spPr>
      </p:pic>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0">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mailto:content@qmul.ac.uk"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hyperlink" Target="mailto:content@qmul.ac.uk"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mailto:content@qmul.ac.uk"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idx="4294967295"/>
          </p:nvPr>
        </p:nvSpPr>
        <p:spPr>
          <a:xfrm>
            <a:off x="953647" y="1731597"/>
            <a:ext cx="7870825" cy="842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spcBef>
                <a:spcPts val="750"/>
              </a:spcBef>
              <a:defRPr/>
            </a:pPr>
            <a:r>
              <a:rPr lang="en-US" dirty="0"/>
              <a:t>Uploading images to Canto</a:t>
            </a:r>
            <a:endParaRPr kumimoji="0" lang="en-US"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 name="Content Placeholder 2">
            <a:extLst>
              <a:ext uri="{FF2B5EF4-FFF2-40B4-BE49-F238E27FC236}">
                <a16:creationId xmlns:a16="http://schemas.microsoft.com/office/drawing/2014/main" id="{3FC6CEEB-3FF1-ABC8-CCAB-457A87B99B89}"/>
              </a:ext>
            </a:extLst>
          </p:cNvPr>
          <p:cNvSpPr>
            <a:spLocks noGrp="1"/>
          </p:cNvSpPr>
          <p:nvPr/>
        </p:nvSpPr>
        <p:spPr>
          <a:xfrm>
            <a:off x="943599" y="2468809"/>
            <a:ext cx="7870825" cy="657225"/>
          </a:xfrm>
          <a:prstGeom prst="rect">
            <a:avLst/>
          </a:prstGeom>
        </p:spPr>
        <p:txBody>
          <a:bodyPr lIns="91440" tIns="45720" rIns="91440" bIns="45720" anchor="t"/>
          <a:lstStyle>
            <a:lvl1pPr marL="0" indent="0" algn="l" defTabSz="685800" rtl="0" eaLnBrk="1" latinLnBrk="0" hangingPunct="1">
              <a:lnSpc>
                <a:spcPct val="90000"/>
              </a:lnSpc>
              <a:spcBef>
                <a:spcPts val="750"/>
              </a:spcBef>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latin typeface="Source Sans Pro"/>
                <a:ea typeface="Source Sans Pro"/>
                <a:cs typeface="Arial"/>
              </a:rPr>
              <a:t>Step-by-step guide for Canto contributors</a:t>
            </a:r>
            <a:endParaRPr lang="en-US" dirty="0"/>
          </a:p>
          <a:p>
            <a:endParaRPr lang="en-US" dirty="0"/>
          </a:p>
          <a:p>
            <a:endParaRPr lang="en-US" dirty="0"/>
          </a:p>
          <a:p>
            <a:r>
              <a:rPr lang="en-US" dirty="0">
                <a:latin typeface="Arial"/>
                <a:cs typeface="Arial"/>
              </a:rPr>
              <a:t>                                                                                     </a:t>
            </a:r>
            <a:endParaRPr lang="en-US" dirty="0">
              <a:ea typeface="Source Sans Pro"/>
            </a:endParaRPr>
          </a:p>
          <a:p>
            <a:endParaRPr lang="en-US" dirty="0">
              <a:latin typeface="Source Sans Pro"/>
              <a:ea typeface="Source Sans Pro"/>
              <a:cs typeface="Arial"/>
            </a:endParaRPr>
          </a:p>
          <a:p>
            <a:r>
              <a:rPr lang="en-US" dirty="0">
                <a:latin typeface="Source Sans Pro"/>
                <a:ea typeface="Source Sans Pro"/>
                <a:cs typeface="Arial"/>
              </a:rPr>
              <a:t>July 2024</a:t>
            </a:r>
            <a:endParaRPr lang="en-US" dirty="0">
              <a:ea typeface="Source Sans Pro"/>
            </a:endParaRPr>
          </a:p>
        </p:txBody>
      </p:sp>
    </p:spTree>
    <p:extLst>
      <p:ext uri="{BB962C8B-B14F-4D97-AF65-F5344CB8AC3E}">
        <p14:creationId xmlns:p14="http://schemas.microsoft.com/office/powerpoint/2010/main" val="214389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type="title" idx="4294967295"/>
          </p:nvPr>
        </p:nvSpPr>
        <p:spPr>
          <a:xfrm>
            <a:off x="186596" y="262396"/>
            <a:ext cx="8672097" cy="1036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00"/>
              </a:spcBef>
              <a:defRPr/>
            </a:pPr>
            <a:r>
              <a:rPr lang="en-US" sz="2500" b="1" dirty="0"/>
              <a:t>Image guidelines</a:t>
            </a:r>
            <a:br>
              <a:rPr lang="en-US" sz="2500" b="1" dirty="0"/>
            </a:br>
            <a:r>
              <a:rPr lang="en-US" sz="2500" dirty="0"/>
              <a:t>Good examples (people)</a:t>
            </a:r>
            <a:endParaRPr kumimoji="0" lang="en-US" sz="2500" i="0" u="none" strike="noStrike" kern="1200" cap="none" spc="0" normalizeH="0" baseline="0" noProof="0" dirty="0">
              <a:ln>
                <a:noFill/>
              </a:ln>
              <a:solidFill>
                <a:srgbClr val="1C3D74"/>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86596" y="1094628"/>
            <a:ext cx="8311197" cy="528545"/>
          </a:xfrm>
        </p:spPr>
        <p:txBody>
          <a:bodyPr lIns="91440" tIns="45720" rIns="91440" bIns="45720" anchor="t"/>
          <a:lstStyle/>
          <a:p>
            <a:pPr marL="0" indent="0">
              <a:buNone/>
            </a:pPr>
            <a:r>
              <a:rPr lang="en-US" sz="1600" dirty="0">
                <a:cs typeface="Arial"/>
              </a:rPr>
              <a:t>In images focusing on people, whether they are of groups or individuals, we should be able to see their faces and facial expressions. </a:t>
            </a:r>
          </a:p>
        </p:txBody>
      </p:sp>
      <p:pic>
        <p:nvPicPr>
          <p:cNvPr id="2" name="Picture 1" descr="A couple of women in graduation gowns&#10;&#10;Description automatically generated">
            <a:extLst>
              <a:ext uri="{FF2B5EF4-FFF2-40B4-BE49-F238E27FC236}">
                <a16:creationId xmlns:a16="http://schemas.microsoft.com/office/drawing/2014/main" id="{AD7A7B07-30C1-ACD4-1420-C9E0C6FF161F}"/>
              </a:ext>
            </a:extLst>
          </p:cNvPr>
          <p:cNvPicPr>
            <a:picLocks noChangeAspect="1"/>
          </p:cNvPicPr>
          <p:nvPr/>
        </p:nvPicPr>
        <p:blipFill>
          <a:blip r:embed="rId3"/>
          <a:stretch>
            <a:fillRect/>
          </a:stretch>
        </p:blipFill>
        <p:spPr>
          <a:xfrm>
            <a:off x="468737" y="2051774"/>
            <a:ext cx="2613196" cy="1743585"/>
          </a:xfrm>
          <a:prstGeom prst="rect">
            <a:avLst/>
          </a:prstGeom>
        </p:spPr>
      </p:pic>
      <p:pic>
        <p:nvPicPr>
          <p:cNvPr id="3" name="Picture 2" descr="A person and person sitting at a table&#10;&#10;Description automatically generated">
            <a:extLst>
              <a:ext uri="{FF2B5EF4-FFF2-40B4-BE49-F238E27FC236}">
                <a16:creationId xmlns:a16="http://schemas.microsoft.com/office/drawing/2014/main" id="{F9B30B44-0846-71E9-256D-370CDC52DD80}"/>
              </a:ext>
            </a:extLst>
          </p:cNvPr>
          <p:cNvPicPr>
            <a:picLocks noChangeAspect="1"/>
          </p:cNvPicPr>
          <p:nvPr/>
        </p:nvPicPr>
        <p:blipFill>
          <a:blip r:embed="rId4"/>
          <a:stretch>
            <a:fillRect/>
          </a:stretch>
        </p:blipFill>
        <p:spPr>
          <a:xfrm>
            <a:off x="3263221" y="2051146"/>
            <a:ext cx="2613195" cy="1743585"/>
          </a:xfrm>
          <a:prstGeom prst="rect">
            <a:avLst/>
          </a:prstGeom>
        </p:spPr>
      </p:pic>
      <p:pic>
        <p:nvPicPr>
          <p:cNvPr id="6" name="Picture 5" descr="A group of people sitting in a room&#10;&#10;Description automatically generated">
            <a:extLst>
              <a:ext uri="{FF2B5EF4-FFF2-40B4-BE49-F238E27FC236}">
                <a16:creationId xmlns:a16="http://schemas.microsoft.com/office/drawing/2014/main" id="{0BD96B4B-3A80-A9B6-0A4F-0731E2E9FCC0}"/>
              </a:ext>
            </a:extLst>
          </p:cNvPr>
          <p:cNvPicPr>
            <a:picLocks noChangeAspect="1"/>
          </p:cNvPicPr>
          <p:nvPr/>
        </p:nvPicPr>
        <p:blipFill>
          <a:blip r:embed="rId5"/>
          <a:stretch>
            <a:fillRect/>
          </a:stretch>
        </p:blipFill>
        <p:spPr>
          <a:xfrm>
            <a:off x="6055282" y="2051147"/>
            <a:ext cx="2621920" cy="1743584"/>
          </a:xfrm>
          <a:prstGeom prst="rect">
            <a:avLst/>
          </a:prstGeom>
        </p:spPr>
      </p:pic>
      <p:pic>
        <p:nvPicPr>
          <p:cNvPr id="7" name="Graphic 6" descr="Checkbox Ticked with solid fill">
            <a:extLst>
              <a:ext uri="{FF2B5EF4-FFF2-40B4-BE49-F238E27FC236}">
                <a16:creationId xmlns:a16="http://schemas.microsoft.com/office/drawing/2014/main" id="{DD9E21D3-BBE0-D33E-0F43-2AA5E19483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74463" y="3200836"/>
            <a:ext cx="661370" cy="661370"/>
          </a:xfrm>
          <a:prstGeom prst="rect">
            <a:avLst/>
          </a:prstGeom>
        </p:spPr>
      </p:pic>
      <p:pic>
        <p:nvPicPr>
          <p:cNvPr id="8" name="Graphic 7" descr="Checkbox Ticked with solid fill">
            <a:extLst>
              <a:ext uri="{FF2B5EF4-FFF2-40B4-BE49-F238E27FC236}">
                <a16:creationId xmlns:a16="http://schemas.microsoft.com/office/drawing/2014/main" id="{11E28C33-CD90-764C-F094-9CE93A13C7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88337" y="3200835"/>
            <a:ext cx="661370" cy="661370"/>
          </a:xfrm>
          <a:prstGeom prst="rect">
            <a:avLst/>
          </a:prstGeom>
        </p:spPr>
      </p:pic>
      <p:pic>
        <p:nvPicPr>
          <p:cNvPr id="9" name="Graphic 8" descr="Checkbox Ticked with solid fill">
            <a:extLst>
              <a:ext uri="{FF2B5EF4-FFF2-40B4-BE49-F238E27FC236}">
                <a16:creationId xmlns:a16="http://schemas.microsoft.com/office/drawing/2014/main" id="{1C7EE384-9787-5E68-D349-FE2F55A85C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3486" y="3200836"/>
            <a:ext cx="661370" cy="661370"/>
          </a:xfrm>
          <a:prstGeom prst="rect">
            <a:avLst/>
          </a:prstGeom>
        </p:spPr>
      </p:pic>
    </p:spTree>
    <p:extLst>
      <p:ext uri="{BB962C8B-B14F-4D97-AF65-F5344CB8AC3E}">
        <p14:creationId xmlns:p14="http://schemas.microsoft.com/office/powerpoint/2010/main" val="335157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86596" y="1120775"/>
            <a:ext cx="8217815" cy="763868"/>
          </a:xfrm>
        </p:spPr>
        <p:txBody>
          <a:bodyPr lIns="91440" tIns="45720" rIns="91440" bIns="45720" anchor="t"/>
          <a:lstStyle/>
          <a:p>
            <a:pPr marL="0" indent="0">
              <a:buNone/>
            </a:pPr>
            <a:r>
              <a:rPr lang="en-US" sz="1600" dirty="0"/>
              <a:t>Make sure the action or activity taking place is engaging and clear within the image.</a:t>
            </a:r>
            <a:endParaRPr lang="en-US" dirty="0"/>
          </a:p>
        </p:txBody>
      </p:sp>
      <p:pic>
        <p:nvPicPr>
          <p:cNvPr id="2050" name="Picture 2">
            <a:extLst>
              <a:ext uri="{FF2B5EF4-FFF2-40B4-BE49-F238E27FC236}">
                <a16:creationId xmlns:a16="http://schemas.microsoft.com/office/drawing/2014/main" id="{13384121-6FBF-A342-9C65-E48C48D4D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45" y="1838553"/>
            <a:ext cx="2629525" cy="17485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4BB4BBD-B4C6-7E46-9264-FBE89E77D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890" y="1837070"/>
            <a:ext cx="2574715" cy="17501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3">
            <a:extLst>
              <a:ext uri="{FF2B5EF4-FFF2-40B4-BE49-F238E27FC236}">
                <a16:creationId xmlns:a16="http://schemas.microsoft.com/office/drawing/2014/main" id="{5B8217B2-3F5D-FDE4-C77F-6042408BE89B}"/>
              </a:ext>
            </a:extLst>
          </p:cNvPr>
          <p:cNvSpPr txBox="1">
            <a:spLocks/>
          </p:cNvSpPr>
          <p:nvPr/>
        </p:nvSpPr>
        <p:spPr>
          <a:xfrm>
            <a:off x="186596" y="262396"/>
            <a:ext cx="8672097" cy="8182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2500" b="1" dirty="0"/>
              <a:t>Image guidelines</a:t>
            </a:r>
            <a:br>
              <a:rPr lang="en-US" sz="2500" b="1" dirty="0"/>
            </a:br>
            <a:r>
              <a:rPr lang="en-US" sz="2500" dirty="0"/>
              <a:t>Good examples (actions and activities)</a:t>
            </a:r>
            <a:endParaRPr lang="en-US" sz="2500" dirty="0">
              <a:solidFill>
                <a:srgbClr val="1C3D74"/>
              </a:solidFill>
              <a:latin typeface="Arial" panose="020B0604020202020204" pitchFamily="34" charset="0"/>
              <a:ea typeface="+mn-ea"/>
              <a:cs typeface="Arial" panose="020B0604020202020204" pitchFamily="34" charset="0"/>
            </a:endParaRPr>
          </a:p>
        </p:txBody>
      </p:sp>
      <p:pic>
        <p:nvPicPr>
          <p:cNvPr id="8" name="Picture 7" descr="A person holding a small chicken&#10;&#10;Description automatically generated">
            <a:extLst>
              <a:ext uri="{FF2B5EF4-FFF2-40B4-BE49-F238E27FC236}">
                <a16:creationId xmlns:a16="http://schemas.microsoft.com/office/drawing/2014/main" id="{61793CE1-3AC9-2833-ADF9-580917B9971A}"/>
              </a:ext>
            </a:extLst>
          </p:cNvPr>
          <p:cNvPicPr>
            <a:picLocks noChangeAspect="1"/>
          </p:cNvPicPr>
          <p:nvPr/>
        </p:nvPicPr>
        <p:blipFill>
          <a:blip r:embed="rId5"/>
          <a:stretch>
            <a:fillRect/>
          </a:stretch>
        </p:blipFill>
        <p:spPr>
          <a:xfrm>
            <a:off x="6007294" y="1837379"/>
            <a:ext cx="2608833" cy="1747947"/>
          </a:xfrm>
          <a:prstGeom prst="rect">
            <a:avLst/>
          </a:prstGeom>
        </p:spPr>
      </p:pic>
      <p:pic>
        <p:nvPicPr>
          <p:cNvPr id="10" name="Graphic 9" descr="Checkbox Ticked with solid fill">
            <a:extLst>
              <a:ext uri="{FF2B5EF4-FFF2-40B4-BE49-F238E27FC236}">
                <a16:creationId xmlns:a16="http://schemas.microsoft.com/office/drawing/2014/main" id="{B7DC326A-63D1-E820-7DFE-345B6EC761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74463" y="2982706"/>
            <a:ext cx="661370" cy="661370"/>
          </a:xfrm>
          <a:prstGeom prst="rect">
            <a:avLst/>
          </a:prstGeom>
        </p:spPr>
      </p:pic>
      <p:pic>
        <p:nvPicPr>
          <p:cNvPr id="12" name="Graphic 11" descr="Checkbox Ticked with solid fill">
            <a:extLst>
              <a:ext uri="{FF2B5EF4-FFF2-40B4-BE49-F238E27FC236}">
                <a16:creationId xmlns:a16="http://schemas.microsoft.com/office/drawing/2014/main" id="{11086A30-7FBB-6D96-AD09-4C474D39AB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5448" y="2982706"/>
            <a:ext cx="661370" cy="661370"/>
          </a:xfrm>
          <a:prstGeom prst="rect">
            <a:avLst/>
          </a:prstGeom>
        </p:spPr>
      </p:pic>
      <p:pic>
        <p:nvPicPr>
          <p:cNvPr id="14" name="Graphic 13" descr="Checkbox Ticked with solid fill">
            <a:extLst>
              <a:ext uri="{FF2B5EF4-FFF2-40B4-BE49-F238E27FC236}">
                <a16:creationId xmlns:a16="http://schemas.microsoft.com/office/drawing/2014/main" id="{C46C9224-6D01-F4F4-5EBA-139E9D1B7A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97509" y="2982706"/>
            <a:ext cx="661370" cy="661370"/>
          </a:xfrm>
          <a:prstGeom prst="rect">
            <a:avLst/>
          </a:prstGeom>
        </p:spPr>
      </p:pic>
    </p:spTree>
    <p:extLst>
      <p:ext uri="{BB962C8B-B14F-4D97-AF65-F5344CB8AC3E}">
        <p14:creationId xmlns:p14="http://schemas.microsoft.com/office/powerpoint/2010/main" val="348748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86596" y="1120775"/>
            <a:ext cx="8217815" cy="458487"/>
          </a:xfrm>
        </p:spPr>
        <p:txBody>
          <a:bodyPr lIns="91440" tIns="45720" rIns="91440" bIns="45720" anchor="t"/>
          <a:lstStyle/>
          <a:p>
            <a:pPr marL="0" indent="0">
              <a:buNone/>
            </a:pPr>
            <a:r>
              <a:rPr lang="en-US" sz="1600" dirty="0"/>
              <a:t>Make sure the image provides context and showcases the whole space.</a:t>
            </a:r>
            <a:endParaRPr lang="en-US" dirty="0"/>
          </a:p>
        </p:txBody>
      </p:sp>
      <p:sp>
        <p:nvSpPr>
          <p:cNvPr id="3" name="Content Placeholder 3">
            <a:extLst>
              <a:ext uri="{FF2B5EF4-FFF2-40B4-BE49-F238E27FC236}">
                <a16:creationId xmlns:a16="http://schemas.microsoft.com/office/drawing/2014/main" id="{5B8217B2-3F5D-FDE4-C77F-6042408BE89B}"/>
              </a:ext>
            </a:extLst>
          </p:cNvPr>
          <p:cNvSpPr txBox="1">
            <a:spLocks/>
          </p:cNvSpPr>
          <p:nvPr/>
        </p:nvSpPr>
        <p:spPr>
          <a:xfrm>
            <a:off x="186596" y="262396"/>
            <a:ext cx="8672097" cy="8182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2500" b="1" dirty="0"/>
              <a:t>Image guidelines</a:t>
            </a:r>
            <a:br>
              <a:rPr lang="en-US" sz="2500" b="1" dirty="0"/>
            </a:br>
            <a:r>
              <a:rPr lang="en-US" sz="2500" dirty="0"/>
              <a:t>Good examples (buildings and spaces)</a:t>
            </a:r>
            <a:endParaRPr lang="en-US" sz="2500" dirty="0">
              <a:solidFill>
                <a:srgbClr val="1C3D74"/>
              </a:solidFill>
              <a:latin typeface="Arial" panose="020B0604020202020204" pitchFamily="34" charset="0"/>
              <a:ea typeface="+mn-ea"/>
              <a:cs typeface="Arial" panose="020B0604020202020204" pitchFamily="34" charset="0"/>
            </a:endParaRPr>
          </a:p>
        </p:txBody>
      </p:sp>
      <p:pic>
        <p:nvPicPr>
          <p:cNvPr id="7" name="Picture 4">
            <a:extLst>
              <a:ext uri="{FF2B5EF4-FFF2-40B4-BE49-F238E27FC236}">
                <a16:creationId xmlns:a16="http://schemas.microsoft.com/office/drawing/2014/main" id="{C5D9B797-447A-B767-E363-496716495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537" y="1869048"/>
            <a:ext cx="3090968" cy="19952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assroom with a few tables and chairs&#10;&#10;Description automatically generated">
            <a:extLst>
              <a:ext uri="{FF2B5EF4-FFF2-40B4-BE49-F238E27FC236}">
                <a16:creationId xmlns:a16="http://schemas.microsoft.com/office/drawing/2014/main" id="{0C84685D-CC89-CB49-1701-740F34C36A81}"/>
              </a:ext>
            </a:extLst>
          </p:cNvPr>
          <p:cNvPicPr>
            <a:picLocks noChangeAspect="1"/>
          </p:cNvPicPr>
          <p:nvPr/>
        </p:nvPicPr>
        <p:blipFill>
          <a:blip r:embed="rId4"/>
          <a:stretch>
            <a:fillRect/>
          </a:stretch>
        </p:blipFill>
        <p:spPr>
          <a:xfrm>
            <a:off x="4733416" y="1867917"/>
            <a:ext cx="3023279" cy="1996615"/>
          </a:xfrm>
          <a:prstGeom prst="rect">
            <a:avLst/>
          </a:prstGeom>
        </p:spPr>
      </p:pic>
      <p:pic>
        <p:nvPicPr>
          <p:cNvPr id="18" name="Graphic 17" descr="Checkbox Ticked with solid fill">
            <a:extLst>
              <a:ext uri="{FF2B5EF4-FFF2-40B4-BE49-F238E27FC236}">
                <a16:creationId xmlns:a16="http://schemas.microsoft.com/office/drawing/2014/main" id="{C7467925-EDAB-CF58-2185-942CC444A0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0551" y="3227011"/>
            <a:ext cx="661370" cy="661370"/>
          </a:xfrm>
          <a:prstGeom prst="rect">
            <a:avLst/>
          </a:prstGeom>
        </p:spPr>
      </p:pic>
      <p:pic>
        <p:nvPicPr>
          <p:cNvPr id="20" name="Graphic 19" descr="Checkbox Ticked with solid fill">
            <a:extLst>
              <a:ext uri="{FF2B5EF4-FFF2-40B4-BE49-F238E27FC236}">
                <a16:creationId xmlns:a16="http://schemas.microsoft.com/office/drawing/2014/main" id="{BB2DA810-FD3B-0FA2-9AB7-F8C75781F8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24990" y="3253187"/>
            <a:ext cx="661370" cy="661370"/>
          </a:xfrm>
          <a:prstGeom prst="rect">
            <a:avLst/>
          </a:prstGeom>
        </p:spPr>
      </p:pic>
    </p:spTree>
    <p:extLst>
      <p:ext uri="{BB962C8B-B14F-4D97-AF65-F5344CB8AC3E}">
        <p14:creationId xmlns:p14="http://schemas.microsoft.com/office/powerpoint/2010/main" val="122668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B1D93F-4846-75E4-5E32-D9A1B3EB8EAE}"/>
              </a:ext>
            </a:extLst>
          </p:cNvPr>
          <p:cNvSpPr/>
          <p:nvPr/>
        </p:nvSpPr>
        <p:spPr>
          <a:xfrm>
            <a:off x="-124691" y="-72736"/>
            <a:ext cx="9570027" cy="5403272"/>
          </a:xfrm>
          <a:prstGeom prst="rect">
            <a:avLst/>
          </a:prstGeom>
          <a:solidFill>
            <a:srgbClr val="1C3D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8D767E-5F7E-5554-57C4-4EB56F35E96F}"/>
              </a:ext>
            </a:extLst>
          </p:cNvPr>
          <p:cNvSpPr txBox="1">
            <a:spLocks/>
          </p:cNvSpPr>
          <p:nvPr/>
        </p:nvSpPr>
        <p:spPr>
          <a:xfrm>
            <a:off x="860129" y="2003272"/>
            <a:ext cx="7870825" cy="842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spcBef>
                <a:spcPts val="750"/>
              </a:spcBef>
              <a:defRPr/>
            </a:pPr>
            <a:r>
              <a:rPr lang="en-US" sz="3200" dirty="0"/>
              <a:t>Preparing and uploading files</a:t>
            </a:r>
            <a:endParaRPr lang="en-US" sz="3200" dirty="0">
              <a:ea typeface="+mn-ea"/>
            </a:endParaRPr>
          </a:p>
        </p:txBody>
      </p:sp>
      <p:sp>
        <p:nvSpPr>
          <p:cNvPr id="3" name="Content Placeholder 2">
            <a:extLst>
              <a:ext uri="{FF2B5EF4-FFF2-40B4-BE49-F238E27FC236}">
                <a16:creationId xmlns:a16="http://schemas.microsoft.com/office/drawing/2014/main" id="{7C62A831-D640-EC8F-F475-28F7710160FF}"/>
              </a:ext>
            </a:extLst>
          </p:cNvPr>
          <p:cNvSpPr>
            <a:spLocks noGrp="1"/>
          </p:cNvSpPr>
          <p:nvPr/>
        </p:nvSpPr>
        <p:spPr>
          <a:xfrm>
            <a:off x="860129" y="2628900"/>
            <a:ext cx="7870825" cy="657225"/>
          </a:xfrm>
          <a:prstGeom prst="rect">
            <a:avLst/>
          </a:prstGeom>
        </p:spPr>
        <p:txBody>
          <a:bodyPr lIns="91440" tIns="45720" rIns="91440" bIns="45720" anchor="t"/>
          <a:lstStyle>
            <a:lvl1pPr marL="0" indent="0" algn="l" defTabSz="685800" rtl="0" eaLnBrk="1" latinLnBrk="0" hangingPunct="1">
              <a:lnSpc>
                <a:spcPct val="90000"/>
              </a:lnSpc>
              <a:spcBef>
                <a:spcPts val="750"/>
              </a:spcBef>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latin typeface="Source Sans Pro"/>
                <a:ea typeface="Source Sans Pro"/>
                <a:cs typeface="Arial"/>
              </a:rPr>
              <a:t>Naming files on your computer</a:t>
            </a:r>
            <a:endParaRPr lang="en-US" sz="3200" dirty="0"/>
          </a:p>
        </p:txBody>
      </p:sp>
    </p:spTree>
    <p:extLst>
      <p:ext uri="{BB962C8B-B14F-4D97-AF65-F5344CB8AC3E}">
        <p14:creationId xmlns:p14="http://schemas.microsoft.com/office/powerpoint/2010/main" val="10788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idx="4294967295"/>
          </p:nvPr>
        </p:nvSpPr>
        <p:spPr>
          <a:xfrm>
            <a:off x="186596" y="262396"/>
            <a:ext cx="8672097" cy="1036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2500" b="1">
                <a:solidFill>
                  <a:srgbClr val="1C3D74"/>
                </a:solidFill>
                <a:latin typeface="Arial" panose="020B0604020202020204" pitchFamily="34" charset="0"/>
                <a:cs typeface="Arial" panose="020B0604020202020204" pitchFamily="34" charset="0"/>
              </a:defRPr>
            </a:lvl1pPr>
          </a:lstStyle>
          <a:p>
            <a:pPr>
              <a:spcBef>
                <a:spcPts val="1000"/>
              </a:spcBef>
              <a:defRPr/>
            </a:pPr>
            <a:r>
              <a:rPr lang="en-US" dirty="0">
                <a:latin typeface="Arial"/>
                <a:cs typeface="Arial"/>
              </a:rPr>
              <a:t>Preparing and uploading files</a:t>
            </a:r>
            <a:br>
              <a:rPr lang="en-US" dirty="0">
                <a:latin typeface="Arial"/>
                <a:cs typeface="Arial"/>
              </a:rPr>
            </a:br>
            <a:r>
              <a:rPr lang="en-US" b="0" dirty="0">
                <a:latin typeface="Arial"/>
                <a:ea typeface="+mn-ea"/>
                <a:cs typeface="Arial"/>
              </a:rPr>
              <a:t>Naming files on your computer</a:t>
            </a:r>
            <a:endParaRPr kumimoji="0" lang="en-US" sz="2500" b="0" i="0" u="none" strike="noStrike" kern="1200" cap="none" spc="0" normalizeH="0" baseline="0" noProof="0" dirty="0">
              <a:ln>
                <a:noFill/>
              </a:ln>
              <a:solidFill>
                <a:srgbClr val="1C3D74"/>
              </a:solidFill>
              <a:effectLst/>
              <a:uLnTx/>
              <a:uFillTx/>
              <a:latin typeface="Arial" panose="020B0604020202020204" pitchFamily="34" charset="0"/>
              <a:ea typeface="+mn-ea"/>
              <a:cs typeface="Arial" panose="020B0604020202020204" pitchFamily="34" charset="0"/>
            </a:endParaRPr>
          </a:p>
        </p:txBody>
      </p:sp>
      <p:sp>
        <p:nvSpPr>
          <p:cNvPr id="2" name="Text Placeholder 2">
            <a:extLst>
              <a:ext uri="{FF2B5EF4-FFF2-40B4-BE49-F238E27FC236}">
                <a16:creationId xmlns:a16="http://schemas.microsoft.com/office/drawing/2014/main" id="{BD61A6A8-3CD4-0C77-43F4-0B71B7DB4FF9}"/>
              </a:ext>
            </a:extLst>
          </p:cNvPr>
          <p:cNvSpPr txBox="1">
            <a:spLocks/>
          </p:cNvSpPr>
          <p:nvPr/>
        </p:nvSpPr>
        <p:spPr>
          <a:xfrm>
            <a:off x="186597" y="1173457"/>
            <a:ext cx="6733748" cy="755172"/>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dirty="0"/>
              <a:t>You will need to prepare your files by naming them before you upload them to Canto. Renaming your images will make them accessible to people using screen readers and also make your images easier to find.</a:t>
            </a:r>
            <a:endParaRPr lang="en-GB" b="1" dirty="0">
              <a:cs typeface="Arial"/>
            </a:endParaRPr>
          </a:p>
        </p:txBody>
      </p:sp>
      <p:sp>
        <p:nvSpPr>
          <p:cNvPr id="3" name="Text Placeholder 2">
            <a:extLst>
              <a:ext uri="{FF2B5EF4-FFF2-40B4-BE49-F238E27FC236}">
                <a16:creationId xmlns:a16="http://schemas.microsoft.com/office/drawing/2014/main" id="{68792F36-E2AB-F931-390A-BD23B68B07A0}"/>
              </a:ext>
            </a:extLst>
          </p:cNvPr>
          <p:cNvSpPr txBox="1">
            <a:spLocks/>
          </p:cNvSpPr>
          <p:nvPr/>
        </p:nvSpPr>
        <p:spPr>
          <a:xfrm>
            <a:off x="186596" y="2058637"/>
            <a:ext cx="4183003" cy="2201636"/>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b="1" i="1" dirty="0"/>
              <a:t>Option 1</a:t>
            </a:r>
          </a:p>
          <a:p>
            <a:pPr marL="0" indent="0" fontAlgn="base">
              <a:buNone/>
            </a:pPr>
            <a:r>
              <a:rPr lang="en-GB" i="1" dirty="0"/>
              <a:t>If you </a:t>
            </a:r>
            <a:r>
              <a:rPr lang="en-GB" b="1" i="1" dirty="0"/>
              <a:t>have</a:t>
            </a:r>
            <a:r>
              <a:rPr lang="en-GB" i="1" dirty="0"/>
              <a:t> been allocated a Content and Brand job number, you can name your images like this – </a:t>
            </a:r>
          </a:p>
          <a:p>
            <a:pPr marL="0" indent="0" fontAlgn="base">
              <a:buNone/>
            </a:pPr>
            <a:endParaRPr lang="en-GB" dirty="0"/>
          </a:p>
          <a:p>
            <a:pPr marL="0" indent="0" fontAlgn="base">
              <a:buNone/>
            </a:pPr>
            <a:r>
              <a:rPr lang="en-GB" dirty="0"/>
              <a:t>[Job number]_[Project name]_[Image number] </a:t>
            </a:r>
            <a:br>
              <a:rPr lang="en-GB" dirty="0"/>
            </a:br>
            <a:endParaRPr lang="en-GB" dirty="0"/>
          </a:p>
          <a:p>
            <a:pPr marL="0" indent="0" fontAlgn="base">
              <a:buNone/>
            </a:pPr>
            <a:r>
              <a:rPr lang="en-GB" i="1" dirty="0" err="1"/>
              <a:t>Eg</a:t>
            </a:r>
            <a:r>
              <a:rPr lang="en-GB" i="1" dirty="0"/>
              <a:t> 765-23_Festival of Communities_1</a:t>
            </a:r>
            <a:endParaRPr lang="en-GB" b="1" i="1" dirty="0">
              <a:cs typeface="Arial"/>
            </a:endParaRPr>
          </a:p>
          <a:p>
            <a:pPr marL="0" indent="0" fontAlgn="base">
              <a:buNone/>
            </a:pPr>
            <a:endParaRPr lang="en-GB" i="1" dirty="0"/>
          </a:p>
        </p:txBody>
      </p:sp>
      <p:sp>
        <p:nvSpPr>
          <p:cNvPr id="4" name="Text Placeholder 2">
            <a:extLst>
              <a:ext uri="{FF2B5EF4-FFF2-40B4-BE49-F238E27FC236}">
                <a16:creationId xmlns:a16="http://schemas.microsoft.com/office/drawing/2014/main" id="{86F8427F-A49C-D2E6-B82A-12B12733EB0E}"/>
              </a:ext>
            </a:extLst>
          </p:cNvPr>
          <p:cNvSpPr txBox="1">
            <a:spLocks/>
          </p:cNvSpPr>
          <p:nvPr/>
        </p:nvSpPr>
        <p:spPr>
          <a:xfrm>
            <a:off x="4522644" y="2058637"/>
            <a:ext cx="4183003" cy="2502972"/>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b="1" i="1" dirty="0"/>
              <a:t>Option 2</a:t>
            </a:r>
          </a:p>
          <a:p>
            <a:pPr marL="0" indent="0" fontAlgn="base">
              <a:buNone/>
            </a:pPr>
            <a:r>
              <a:rPr lang="en-GB" i="1" dirty="0"/>
              <a:t>If you </a:t>
            </a:r>
            <a:r>
              <a:rPr lang="en-GB" b="1" i="1" dirty="0"/>
              <a:t>have not </a:t>
            </a:r>
            <a:r>
              <a:rPr lang="en-GB" i="1" dirty="0"/>
              <a:t>been allocated a Content and Brand job number, you can name your images like this, adding the year the image was created – </a:t>
            </a:r>
          </a:p>
          <a:p>
            <a:pPr marL="0" indent="0" fontAlgn="base">
              <a:buNone/>
            </a:pPr>
            <a:br>
              <a:rPr lang="en-GB" i="1" dirty="0"/>
            </a:br>
            <a:r>
              <a:rPr lang="en-GB" dirty="0"/>
              <a:t>[Project name]_[Year]_[Image number] </a:t>
            </a:r>
            <a:br>
              <a:rPr lang="en-GB" dirty="0"/>
            </a:br>
            <a:endParaRPr lang="en-GB" dirty="0"/>
          </a:p>
          <a:p>
            <a:pPr marL="0" indent="0" fontAlgn="base">
              <a:buNone/>
            </a:pPr>
            <a:r>
              <a:rPr lang="en-GB" i="1" dirty="0" err="1"/>
              <a:t>Eg</a:t>
            </a:r>
            <a:r>
              <a:rPr lang="en-GB" i="1" dirty="0"/>
              <a:t> Festival of Communities_2023_1 </a:t>
            </a:r>
          </a:p>
          <a:p>
            <a:pPr marL="0" indent="0" fontAlgn="base">
              <a:buNone/>
            </a:pPr>
            <a:endParaRPr lang="en-GB" i="1" dirty="0"/>
          </a:p>
        </p:txBody>
      </p:sp>
    </p:spTree>
    <p:extLst>
      <p:ext uri="{BB962C8B-B14F-4D97-AF65-F5344CB8AC3E}">
        <p14:creationId xmlns:p14="http://schemas.microsoft.com/office/powerpoint/2010/main" val="359233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B1D93F-4846-75E4-5E32-D9A1B3EB8EAE}"/>
              </a:ext>
            </a:extLst>
          </p:cNvPr>
          <p:cNvSpPr/>
          <p:nvPr/>
        </p:nvSpPr>
        <p:spPr>
          <a:xfrm>
            <a:off x="-124691" y="-72736"/>
            <a:ext cx="9570027" cy="5403272"/>
          </a:xfrm>
          <a:prstGeom prst="rect">
            <a:avLst/>
          </a:prstGeom>
          <a:solidFill>
            <a:srgbClr val="1C3D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38D767E-5F7E-5554-57C4-4EB56F35E96F}"/>
              </a:ext>
            </a:extLst>
          </p:cNvPr>
          <p:cNvSpPr txBox="1">
            <a:spLocks/>
          </p:cNvSpPr>
          <p:nvPr/>
        </p:nvSpPr>
        <p:spPr>
          <a:xfrm>
            <a:off x="860129" y="2003272"/>
            <a:ext cx="7870825" cy="842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spcBef>
                <a:spcPts val="750"/>
              </a:spcBef>
              <a:defRPr/>
            </a:pPr>
            <a:r>
              <a:rPr lang="en-US" sz="3200" dirty="0"/>
              <a:t>Preparing and uploading files</a:t>
            </a:r>
            <a:endParaRPr lang="en-US" sz="3200" dirty="0">
              <a:ea typeface="+mn-ea"/>
            </a:endParaRPr>
          </a:p>
        </p:txBody>
      </p:sp>
      <p:sp>
        <p:nvSpPr>
          <p:cNvPr id="3" name="Content Placeholder 2">
            <a:extLst>
              <a:ext uri="{FF2B5EF4-FFF2-40B4-BE49-F238E27FC236}">
                <a16:creationId xmlns:a16="http://schemas.microsoft.com/office/drawing/2014/main" id="{7C62A831-D640-EC8F-F475-28F7710160FF}"/>
              </a:ext>
            </a:extLst>
          </p:cNvPr>
          <p:cNvSpPr>
            <a:spLocks noGrp="1"/>
          </p:cNvSpPr>
          <p:nvPr/>
        </p:nvSpPr>
        <p:spPr>
          <a:xfrm>
            <a:off x="860129" y="2628900"/>
            <a:ext cx="7870825" cy="657225"/>
          </a:xfrm>
          <a:prstGeom prst="rect">
            <a:avLst/>
          </a:prstGeom>
        </p:spPr>
        <p:txBody>
          <a:bodyPr lIns="91440" tIns="45720" rIns="91440" bIns="45720" anchor="t"/>
          <a:lstStyle>
            <a:lvl1pPr marL="0" indent="0" algn="l" defTabSz="685800" rtl="0" eaLnBrk="1" latinLnBrk="0" hangingPunct="1">
              <a:lnSpc>
                <a:spcPct val="90000"/>
              </a:lnSpc>
              <a:spcBef>
                <a:spcPts val="750"/>
              </a:spcBef>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3200" dirty="0"/>
              <a:t>Uploading files to contributor folder</a:t>
            </a:r>
          </a:p>
        </p:txBody>
      </p:sp>
    </p:spTree>
    <p:extLst>
      <p:ext uri="{BB962C8B-B14F-4D97-AF65-F5344CB8AC3E}">
        <p14:creationId xmlns:p14="http://schemas.microsoft.com/office/powerpoint/2010/main" val="3466009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idx="4294967295"/>
          </p:nvPr>
        </p:nvSpPr>
        <p:spPr>
          <a:xfrm>
            <a:off x="186596" y="262396"/>
            <a:ext cx="8672097" cy="1036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2500" b="1">
                <a:solidFill>
                  <a:srgbClr val="1C3D74"/>
                </a:solidFill>
                <a:latin typeface="Arial" panose="020B0604020202020204" pitchFamily="34" charset="0"/>
                <a:cs typeface="Arial" panose="020B0604020202020204" pitchFamily="34" charset="0"/>
              </a:defRPr>
            </a:lvl1pPr>
          </a:lstStyle>
          <a:p>
            <a:pPr>
              <a:spcBef>
                <a:spcPts val="1000"/>
              </a:spcBef>
              <a:defRPr/>
            </a:pPr>
            <a:r>
              <a:rPr lang="en-US" dirty="0">
                <a:latin typeface="Arial"/>
                <a:cs typeface="Arial"/>
              </a:rPr>
              <a:t>Preparing and uploading files</a:t>
            </a:r>
            <a:br>
              <a:rPr lang="en-US" dirty="0">
                <a:latin typeface="Arial"/>
                <a:cs typeface="Arial"/>
              </a:rPr>
            </a:br>
            <a:r>
              <a:rPr lang="en-GB" b="0" dirty="0"/>
              <a:t>Creating an album in the Contributor folder</a:t>
            </a:r>
            <a:br>
              <a:rPr lang="en-GB" sz="2800" dirty="0"/>
            </a:br>
            <a:endParaRPr kumimoji="0" lang="en-US" sz="2500" b="0" i="0" u="none" strike="noStrike" kern="1200" cap="none" spc="0" normalizeH="0" baseline="0" noProof="0" dirty="0">
              <a:ln>
                <a:noFill/>
              </a:ln>
              <a:solidFill>
                <a:srgbClr val="1C3D74"/>
              </a:solidFill>
              <a:effectLst/>
              <a:uLnTx/>
              <a:uFillTx/>
              <a:latin typeface="Arial" panose="020B0604020202020204" pitchFamily="34" charset="0"/>
              <a:ea typeface="+mn-ea"/>
              <a:cs typeface="Arial" panose="020B0604020202020204" pitchFamily="34" charset="0"/>
            </a:endParaRPr>
          </a:p>
        </p:txBody>
      </p:sp>
      <p:sp>
        <p:nvSpPr>
          <p:cNvPr id="2" name="Text Placeholder 2">
            <a:extLst>
              <a:ext uri="{FF2B5EF4-FFF2-40B4-BE49-F238E27FC236}">
                <a16:creationId xmlns:a16="http://schemas.microsoft.com/office/drawing/2014/main" id="{BD61A6A8-3CD4-0C77-43F4-0B71B7DB4FF9}"/>
              </a:ext>
            </a:extLst>
          </p:cNvPr>
          <p:cNvSpPr txBox="1">
            <a:spLocks/>
          </p:cNvSpPr>
          <p:nvPr/>
        </p:nvSpPr>
        <p:spPr>
          <a:xfrm>
            <a:off x="5783696" y="3089699"/>
            <a:ext cx="1922758" cy="341836"/>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200" dirty="0">
                <a:cs typeface="Arial"/>
              </a:rPr>
              <a:t>Contributor upload album</a:t>
            </a:r>
          </a:p>
        </p:txBody>
      </p:sp>
      <p:pic>
        <p:nvPicPr>
          <p:cNvPr id="8" name="Picture 7" descr="A screenshot of a computer&#10;&#10;Description automatically generated">
            <a:extLst>
              <a:ext uri="{FF2B5EF4-FFF2-40B4-BE49-F238E27FC236}">
                <a16:creationId xmlns:a16="http://schemas.microsoft.com/office/drawing/2014/main" id="{688DA207-0649-2549-AEB0-743A7192E38F}"/>
              </a:ext>
            </a:extLst>
          </p:cNvPr>
          <p:cNvPicPr>
            <a:picLocks noChangeAspect="1"/>
          </p:cNvPicPr>
          <p:nvPr/>
        </p:nvPicPr>
        <p:blipFill rotWithShape="1">
          <a:blip r:embed="rId3"/>
          <a:srcRect t="11822"/>
          <a:stretch/>
        </p:blipFill>
        <p:spPr>
          <a:xfrm>
            <a:off x="5783696" y="1218452"/>
            <a:ext cx="2030268" cy="1813203"/>
          </a:xfrm>
          <a:prstGeom prst="rect">
            <a:avLst/>
          </a:prstGeom>
        </p:spPr>
      </p:pic>
      <p:pic>
        <p:nvPicPr>
          <p:cNvPr id="10" name="Picture 9" descr="A blue circle with white lines&#10;&#10;Description automatically generated">
            <a:extLst>
              <a:ext uri="{FF2B5EF4-FFF2-40B4-BE49-F238E27FC236}">
                <a16:creationId xmlns:a16="http://schemas.microsoft.com/office/drawing/2014/main" id="{F6B88596-B74E-A801-C023-3D0E7C89149F}"/>
              </a:ext>
            </a:extLst>
          </p:cNvPr>
          <p:cNvPicPr>
            <a:picLocks noChangeAspect="1"/>
          </p:cNvPicPr>
          <p:nvPr/>
        </p:nvPicPr>
        <p:blipFill>
          <a:blip r:embed="rId4"/>
          <a:stretch>
            <a:fillRect/>
          </a:stretch>
        </p:blipFill>
        <p:spPr>
          <a:xfrm>
            <a:off x="5866823" y="3489579"/>
            <a:ext cx="1839631" cy="308161"/>
          </a:xfrm>
          <a:prstGeom prst="rect">
            <a:avLst/>
          </a:prstGeom>
        </p:spPr>
      </p:pic>
      <p:sp>
        <p:nvSpPr>
          <p:cNvPr id="11" name="Text Placeholder 2">
            <a:extLst>
              <a:ext uri="{FF2B5EF4-FFF2-40B4-BE49-F238E27FC236}">
                <a16:creationId xmlns:a16="http://schemas.microsoft.com/office/drawing/2014/main" id="{79C342CA-B4DF-36C7-5D11-CFA687C7A95A}"/>
              </a:ext>
            </a:extLst>
          </p:cNvPr>
          <p:cNvSpPr txBox="1">
            <a:spLocks/>
          </p:cNvSpPr>
          <p:nvPr/>
        </p:nvSpPr>
        <p:spPr>
          <a:xfrm>
            <a:off x="338997" y="1325857"/>
            <a:ext cx="5022712" cy="1559352"/>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dirty="0">
                <a:cs typeface="Arial"/>
              </a:rPr>
              <a:t>You can upload your files to the ‘Contributor uploads’ folder. </a:t>
            </a:r>
          </a:p>
          <a:p>
            <a:pPr marL="342900" indent="-342900" fontAlgn="base">
              <a:buFont typeface="+mj-lt"/>
              <a:buAutoNum type="arabicPeriod"/>
            </a:pPr>
            <a:r>
              <a:rPr lang="en-GB" dirty="0">
                <a:cs typeface="Arial"/>
              </a:rPr>
              <a:t>Select the ‘Contributor uploads’ folder in the menu</a:t>
            </a:r>
          </a:p>
          <a:p>
            <a:pPr marL="342900" indent="-342900" fontAlgn="base">
              <a:buFont typeface="+mj-lt"/>
              <a:buAutoNum type="arabicPeriod"/>
            </a:pPr>
            <a:r>
              <a:rPr lang="en-GB" dirty="0">
                <a:cs typeface="Arial"/>
              </a:rPr>
              <a:t>Select the ‘New album’ button in the bottom left</a:t>
            </a:r>
          </a:p>
          <a:p>
            <a:pPr marL="0" indent="0" fontAlgn="base">
              <a:buNone/>
            </a:pPr>
            <a:endParaRPr lang="en-GB" dirty="0">
              <a:cs typeface="Arial"/>
            </a:endParaRPr>
          </a:p>
        </p:txBody>
      </p:sp>
      <p:sp>
        <p:nvSpPr>
          <p:cNvPr id="12" name="Text Placeholder 2">
            <a:extLst>
              <a:ext uri="{FF2B5EF4-FFF2-40B4-BE49-F238E27FC236}">
                <a16:creationId xmlns:a16="http://schemas.microsoft.com/office/drawing/2014/main" id="{A9723D0E-A437-2DF7-8127-3BF1F1FB867B}"/>
              </a:ext>
            </a:extLst>
          </p:cNvPr>
          <p:cNvSpPr txBox="1">
            <a:spLocks/>
          </p:cNvSpPr>
          <p:nvPr/>
        </p:nvSpPr>
        <p:spPr>
          <a:xfrm>
            <a:off x="5794087" y="3897348"/>
            <a:ext cx="1922758" cy="341836"/>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200" dirty="0">
                <a:cs typeface="Arial"/>
              </a:rPr>
              <a:t>New album button</a:t>
            </a:r>
          </a:p>
        </p:txBody>
      </p:sp>
    </p:spTree>
    <p:extLst>
      <p:ext uri="{BB962C8B-B14F-4D97-AF65-F5344CB8AC3E}">
        <p14:creationId xmlns:p14="http://schemas.microsoft.com/office/powerpoint/2010/main" val="3002933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idx="4294967295"/>
          </p:nvPr>
        </p:nvSpPr>
        <p:spPr>
          <a:xfrm>
            <a:off x="186596" y="262396"/>
            <a:ext cx="8672097" cy="1036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2500" b="1">
                <a:solidFill>
                  <a:srgbClr val="1C3D74"/>
                </a:solidFill>
                <a:latin typeface="Arial" panose="020B0604020202020204" pitchFamily="34" charset="0"/>
                <a:cs typeface="Arial" panose="020B0604020202020204" pitchFamily="34" charset="0"/>
              </a:defRPr>
            </a:lvl1pPr>
          </a:lstStyle>
          <a:p>
            <a:pPr>
              <a:spcBef>
                <a:spcPts val="1000"/>
              </a:spcBef>
              <a:defRPr/>
            </a:pPr>
            <a:r>
              <a:rPr lang="en-US" dirty="0">
                <a:latin typeface="Arial"/>
                <a:cs typeface="Arial"/>
              </a:rPr>
              <a:t>Preparing and uploading files</a:t>
            </a:r>
            <a:br>
              <a:rPr lang="en-US" dirty="0">
                <a:latin typeface="Arial"/>
                <a:cs typeface="Arial"/>
              </a:rPr>
            </a:br>
            <a:r>
              <a:rPr lang="en-GB" b="0" dirty="0"/>
              <a:t>Uploading images to your new album</a:t>
            </a:r>
            <a:br>
              <a:rPr lang="en-GB" sz="2800" dirty="0"/>
            </a:br>
            <a:endParaRPr kumimoji="0" lang="en-US" sz="2500" b="0" i="0" u="none" strike="noStrike" kern="1200" cap="none" spc="0" normalizeH="0" baseline="0" noProof="0" dirty="0">
              <a:ln>
                <a:noFill/>
              </a:ln>
              <a:solidFill>
                <a:srgbClr val="1C3D74"/>
              </a:solidFill>
              <a:effectLst/>
              <a:uLnTx/>
              <a:uFillTx/>
              <a:latin typeface="Arial" panose="020B0604020202020204" pitchFamily="34" charset="0"/>
              <a:ea typeface="+mn-ea"/>
              <a:cs typeface="Arial" panose="020B0604020202020204" pitchFamily="34" charset="0"/>
            </a:endParaRPr>
          </a:p>
        </p:txBody>
      </p:sp>
      <p:sp>
        <p:nvSpPr>
          <p:cNvPr id="11" name="Text Placeholder 2">
            <a:extLst>
              <a:ext uri="{FF2B5EF4-FFF2-40B4-BE49-F238E27FC236}">
                <a16:creationId xmlns:a16="http://schemas.microsoft.com/office/drawing/2014/main" id="{79C342CA-B4DF-36C7-5D11-CFA687C7A95A}"/>
              </a:ext>
            </a:extLst>
          </p:cNvPr>
          <p:cNvSpPr txBox="1">
            <a:spLocks/>
          </p:cNvSpPr>
          <p:nvPr/>
        </p:nvSpPr>
        <p:spPr>
          <a:xfrm>
            <a:off x="338997" y="1325857"/>
            <a:ext cx="5022712" cy="1036377"/>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Source Sans Pro"/>
                <a:ea typeface="Source Sans Pro"/>
              </a:rPr>
              <a:t>You can add images to your album in one of two ways – </a:t>
            </a:r>
          </a:p>
          <a:p>
            <a:pPr marL="342900" indent="-342900">
              <a:buFont typeface="+mj-lt"/>
              <a:buAutoNum type="arabicPeriod"/>
            </a:pPr>
            <a:r>
              <a:rPr lang="en-US" sz="1400" dirty="0">
                <a:latin typeface="Source Sans Pro"/>
                <a:ea typeface="Source Sans Pro"/>
              </a:rPr>
              <a:t>Drag and drop files directly into a Canto album</a:t>
            </a:r>
          </a:p>
          <a:p>
            <a:pPr marL="342900" indent="-342900">
              <a:buFont typeface="+mj-lt"/>
              <a:buAutoNum type="arabicPeriod"/>
            </a:pPr>
            <a:r>
              <a:rPr lang="en-US" dirty="0">
                <a:latin typeface="Source Sans Pro"/>
                <a:ea typeface="Source Sans Pro"/>
              </a:rPr>
              <a:t>C</a:t>
            </a:r>
            <a:r>
              <a:rPr lang="en-US" sz="1400" dirty="0">
                <a:latin typeface="Source Sans Pro"/>
                <a:ea typeface="Source Sans Pro"/>
              </a:rPr>
              <a:t>lick on the button and select the files you wish to upload</a:t>
            </a:r>
          </a:p>
          <a:p>
            <a:pPr marL="0" indent="0" fontAlgn="base">
              <a:buNone/>
            </a:pPr>
            <a:endParaRPr lang="en-GB" dirty="0">
              <a:cs typeface="Arial"/>
            </a:endParaRPr>
          </a:p>
        </p:txBody>
      </p:sp>
      <p:sp>
        <p:nvSpPr>
          <p:cNvPr id="12" name="Text Placeholder 2">
            <a:extLst>
              <a:ext uri="{FF2B5EF4-FFF2-40B4-BE49-F238E27FC236}">
                <a16:creationId xmlns:a16="http://schemas.microsoft.com/office/drawing/2014/main" id="{A9723D0E-A437-2DF7-8127-3BF1F1FB867B}"/>
              </a:ext>
            </a:extLst>
          </p:cNvPr>
          <p:cNvSpPr txBox="1">
            <a:spLocks/>
          </p:cNvSpPr>
          <p:nvPr/>
        </p:nvSpPr>
        <p:spPr>
          <a:xfrm>
            <a:off x="338997" y="2992481"/>
            <a:ext cx="1922758" cy="341836"/>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200" dirty="0">
                <a:cs typeface="Arial"/>
              </a:rPr>
              <a:t>Upload files button</a:t>
            </a:r>
          </a:p>
        </p:txBody>
      </p:sp>
      <p:pic>
        <p:nvPicPr>
          <p:cNvPr id="3" name="Picture 2" descr="A blue sign with white text&#10;&#10;Description automatically generated">
            <a:extLst>
              <a:ext uri="{FF2B5EF4-FFF2-40B4-BE49-F238E27FC236}">
                <a16:creationId xmlns:a16="http://schemas.microsoft.com/office/drawing/2014/main" id="{F23A382B-0A72-824E-57BB-083332307A68}"/>
              </a:ext>
            </a:extLst>
          </p:cNvPr>
          <p:cNvPicPr>
            <a:picLocks noChangeAspect="1"/>
          </p:cNvPicPr>
          <p:nvPr/>
        </p:nvPicPr>
        <p:blipFill>
          <a:blip r:embed="rId3"/>
          <a:stretch>
            <a:fillRect/>
          </a:stretch>
        </p:blipFill>
        <p:spPr>
          <a:xfrm>
            <a:off x="338997" y="2462368"/>
            <a:ext cx="1566798" cy="429979"/>
          </a:xfrm>
          <a:prstGeom prst="rect">
            <a:avLst/>
          </a:prstGeom>
        </p:spPr>
      </p:pic>
    </p:spTree>
    <p:extLst>
      <p:ext uri="{BB962C8B-B14F-4D97-AF65-F5344CB8AC3E}">
        <p14:creationId xmlns:p14="http://schemas.microsoft.com/office/powerpoint/2010/main" val="287696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B1D93F-4846-75E4-5E32-D9A1B3EB8EAE}"/>
              </a:ext>
            </a:extLst>
          </p:cNvPr>
          <p:cNvSpPr/>
          <p:nvPr/>
        </p:nvSpPr>
        <p:spPr>
          <a:xfrm>
            <a:off x="-124691" y="-72736"/>
            <a:ext cx="9570027" cy="5403272"/>
          </a:xfrm>
          <a:prstGeom prst="rect">
            <a:avLst/>
          </a:prstGeom>
          <a:solidFill>
            <a:srgbClr val="1C3D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F6C24EC-5FDD-3843-2718-526D48BC3906}"/>
              </a:ext>
            </a:extLst>
          </p:cNvPr>
          <p:cNvSpPr txBox="1">
            <a:spLocks/>
          </p:cNvSpPr>
          <p:nvPr/>
        </p:nvSpPr>
        <p:spPr>
          <a:xfrm>
            <a:off x="860129" y="2003272"/>
            <a:ext cx="7870825" cy="842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spcBef>
                <a:spcPts val="750"/>
              </a:spcBef>
              <a:defRPr/>
            </a:pPr>
            <a:r>
              <a:rPr lang="en-US" sz="3200" dirty="0"/>
              <a:t>Adding metadata</a:t>
            </a:r>
            <a:endParaRPr lang="en-US" sz="3200" dirty="0">
              <a:ea typeface="+mn-ea"/>
            </a:endParaRPr>
          </a:p>
        </p:txBody>
      </p:sp>
      <p:sp>
        <p:nvSpPr>
          <p:cNvPr id="3" name="Content Placeholder 2">
            <a:extLst>
              <a:ext uri="{FF2B5EF4-FFF2-40B4-BE49-F238E27FC236}">
                <a16:creationId xmlns:a16="http://schemas.microsoft.com/office/drawing/2014/main" id="{90D25ED9-EB12-CDED-0BE8-F3F7AF5112C2}"/>
              </a:ext>
            </a:extLst>
          </p:cNvPr>
          <p:cNvSpPr>
            <a:spLocks noGrp="1"/>
          </p:cNvSpPr>
          <p:nvPr/>
        </p:nvSpPr>
        <p:spPr>
          <a:xfrm>
            <a:off x="860129" y="2628900"/>
            <a:ext cx="7870825" cy="657225"/>
          </a:xfrm>
          <a:prstGeom prst="rect">
            <a:avLst/>
          </a:prstGeom>
        </p:spPr>
        <p:txBody>
          <a:bodyPr lIns="91440" tIns="45720" rIns="91440" bIns="45720" anchor="t"/>
          <a:lstStyle>
            <a:lvl1pPr marL="0" indent="0" algn="l" defTabSz="685800" rtl="0" eaLnBrk="1" latinLnBrk="0" hangingPunct="1">
              <a:lnSpc>
                <a:spcPct val="90000"/>
              </a:lnSpc>
              <a:spcBef>
                <a:spcPts val="750"/>
              </a:spcBef>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latin typeface="Source Sans Pro"/>
                <a:ea typeface="Source Sans Pro"/>
                <a:cs typeface="Arial"/>
              </a:rPr>
              <a:t>Adding data in bulk or individually</a:t>
            </a:r>
            <a:endParaRPr lang="en-US" sz="3200" dirty="0"/>
          </a:p>
        </p:txBody>
      </p:sp>
    </p:spTree>
    <p:extLst>
      <p:ext uri="{BB962C8B-B14F-4D97-AF65-F5344CB8AC3E}">
        <p14:creationId xmlns:p14="http://schemas.microsoft.com/office/powerpoint/2010/main" val="1887792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idx="4294967295"/>
          </p:nvPr>
        </p:nvSpPr>
        <p:spPr>
          <a:xfrm>
            <a:off x="186596" y="262396"/>
            <a:ext cx="8672097" cy="841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2500" b="1">
                <a:solidFill>
                  <a:srgbClr val="1C3D74"/>
                </a:solidFill>
                <a:latin typeface="Arial" panose="020B0604020202020204" pitchFamily="34" charset="0"/>
                <a:cs typeface="Arial" panose="020B0604020202020204" pitchFamily="34" charset="0"/>
              </a:defRPr>
            </a:lvl1pPr>
          </a:lstStyle>
          <a:p>
            <a:pPr>
              <a:spcBef>
                <a:spcPts val="1000"/>
              </a:spcBef>
              <a:defRPr/>
            </a:pPr>
            <a:r>
              <a:rPr lang="en-US" dirty="0">
                <a:latin typeface="Arial"/>
                <a:cs typeface="Arial"/>
              </a:rPr>
              <a:t>Adding metadata</a:t>
            </a:r>
            <a:br>
              <a:rPr lang="en-US" dirty="0">
                <a:latin typeface="Arial"/>
                <a:cs typeface="Arial"/>
              </a:rPr>
            </a:br>
            <a:r>
              <a:rPr lang="en-US" b="0" dirty="0">
                <a:latin typeface="Arial"/>
                <a:cs typeface="Arial"/>
              </a:rPr>
              <a:t>Adding data in bulk or individually</a:t>
            </a:r>
            <a:br>
              <a:rPr lang="en-GB" sz="2800" dirty="0"/>
            </a:br>
            <a:endParaRPr kumimoji="0" lang="en-US" sz="2500" b="0" i="0" u="none" strike="noStrike" kern="1200" cap="none" spc="0" normalizeH="0" baseline="0" noProof="0" dirty="0">
              <a:ln>
                <a:noFill/>
              </a:ln>
              <a:solidFill>
                <a:srgbClr val="1C3D74"/>
              </a:solidFill>
              <a:effectLst/>
              <a:uLnTx/>
              <a:uFillTx/>
              <a:latin typeface="Arial" panose="020B0604020202020204" pitchFamily="34" charset="0"/>
              <a:ea typeface="+mn-ea"/>
              <a:cs typeface="Arial" panose="020B0604020202020204" pitchFamily="34" charset="0"/>
            </a:endParaRPr>
          </a:p>
        </p:txBody>
      </p:sp>
      <p:sp>
        <p:nvSpPr>
          <p:cNvPr id="11" name="Text Placeholder 2">
            <a:extLst>
              <a:ext uri="{FF2B5EF4-FFF2-40B4-BE49-F238E27FC236}">
                <a16:creationId xmlns:a16="http://schemas.microsoft.com/office/drawing/2014/main" id="{79C342CA-B4DF-36C7-5D11-CFA687C7A95A}"/>
              </a:ext>
            </a:extLst>
          </p:cNvPr>
          <p:cNvSpPr txBox="1">
            <a:spLocks/>
          </p:cNvSpPr>
          <p:nvPr/>
        </p:nvSpPr>
        <p:spPr>
          <a:xfrm>
            <a:off x="186596" y="1427142"/>
            <a:ext cx="5684269" cy="2612298"/>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latin typeface="+mn-lt"/>
                <a:ea typeface="Source Sans Pro"/>
                <a:cs typeface="Arial"/>
              </a:rPr>
              <a:t>Metadata is data describing other data. In this instance, things like descriptions and tags.</a:t>
            </a:r>
          </a:p>
          <a:p>
            <a:pPr marL="0" indent="0">
              <a:buNone/>
              <a:defRPr/>
            </a:pPr>
            <a:r>
              <a:rPr lang="en-US" b="1" dirty="0">
                <a:latin typeface="+mn-lt"/>
                <a:ea typeface="Source Sans Pro"/>
                <a:cs typeface="Arial"/>
              </a:rPr>
              <a:t>Adding bulk metadata</a:t>
            </a:r>
          </a:p>
          <a:p>
            <a:pPr marL="0" indent="0">
              <a:buNone/>
              <a:defRPr/>
            </a:pPr>
            <a:r>
              <a:rPr lang="en-US" dirty="0">
                <a:latin typeface="+mn-lt"/>
                <a:ea typeface="+mj-lt"/>
                <a:cs typeface="+mj-lt"/>
              </a:rPr>
              <a:t>When you upload files from your laptop, you will be prompted to bulk add metadata. Fill in the fields applying to all images in this way.</a:t>
            </a:r>
          </a:p>
          <a:p>
            <a:pPr marL="0" indent="0">
              <a:buNone/>
              <a:defRPr/>
            </a:pPr>
            <a:r>
              <a:rPr lang="en-US" b="1" dirty="0">
                <a:latin typeface="+mn-lt"/>
                <a:ea typeface="Source Sans Pro"/>
                <a:cs typeface="Arial"/>
              </a:rPr>
              <a:t>Adding image-specific metadata</a:t>
            </a:r>
            <a:endParaRPr lang="en-US" dirty="0">
              <a:latin typeface="+mn-lt"/>
              <a:ea typeface="Source Sans Pro"/>
              <a:cs typeface="Arial"/>
            </a:endParaRPr>
          </a:p>
          <a:p>
            <a:pPr marL="0" indent="0">
              <a:buNone/>
              <a:defRPr/>
            </a:pPr>
            <a:r>
              <a:rPr lang="en-US" dirty="0">
                <a:latin typeface="+mn-lt"/>
                <a:ea typeface="Source Sans Pro"/>
                <a:cs typeface="Arial"/>
              </a:rPr>
              <a:t>You can then add image-specific tags. </a:t>
            </a:r>
            <a:r>
              <a:rPr lang="en-US" dirty="0" err="1">
                <a:latin typeface="+mn-lt"/>
                <a:ea typeface="Source Sans Pro"/>
                <a:cs typeface="Arial"/>
              </a:rPr>
              <a:t>Eg</a:t>
            </a:r>
            <a:r>
              <a:rPr lang="en-US" dirty="0">
                <a:latin typeface="+mn-lt"/>
                <a:ea typeface="Source Sans Pro"/>
                <a:cs typeface="Arial"/>
              </a:rPr>
              <a:t> image-specific tags.</a:t>
            </a:r>
          </a:p>
          <a:p>
            <a:pPr marL="0" indent="0" fontAlgn="base">
              <a:buNone/>
            </a:pPr>
            <a:r>
              <a:rPr lang="en-GB" b="1" i="1" dirty="0">
                <a:cs typeface="Arial"/>
              </a:rPr>
              <a:t>It is possible to edit metadata after you have uploaded images, but make sure to be as accurate as possible from the beginning.</a:t>
            </a:r>
          </a:p>
        </p:txBody>
      </p:sp>
    </p:spTree>
    <p:extLst>
      <p:ext uri="{BB962C8B-B14F-4D97-AF65-F5344CB8AC3E}">
        <p14:creationId xmlns:p14="http://schemas.microsoft.com/office/powerpoint/2010/main" val="1507903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lage of several images of people&#10;&#10;Description automatically generated">
            <a:extLst>
              <a:ext uri="{FF2B5EF4-FFF2-40B4-BE49-F238E27FC236}">
                <a16:creationId xmlns:a16="http://schemas.microsoft.com/office/drawing/2014/main" id="{79B8234A-995A-30EB-0593-590DE4B062A6}"/>
              </a:ext>
            </a:extLst>
          </p:cNvPr>
          <p:cNvPicPr>
            <a:picLocks noChangeAspect="1"/>
          </p:cNvPicPr>
          <p:nvPr/>
        </p:nvPicPr>
        <p:blipFill>
          <a:blip r:embed="rId3"/>
          <a:stretch>
            <a:fillRect/>
          </a:stretch>
        </p:blipFill>
        <p:spPr>
          <a:xfrm>
            <a:off x="4522644" y="1108481"/>
            <a:ext cx="3872419" cy="2693639"/>
          </a:xfrm>
          <a:prstGeom prst="rect">
            <a:avLst/>
          </a:prstGeom>
        </p:spPr>
      </p:pic>
      <p:sp>
        <p:nvSpPr>
          <p:cNvPr id="8" name="Content Placeholder 2">
            <a:extLst>
              <a:ext uri="{FF2B5EF4-FFF2-40B4-BE49-F238E27FC236}">
                <a16:creationId xmlns:a16="http://schemas.microsoft.com/office/drawing/2014/main" id="{2AA27795-597D-4CFD-31F6-EB6045089BFF}"/>
              </a:ext>
            </a:extLst>
          </p:cNvPr>
          <p:cNvSpPr txBox="1">
            <a:spLocks/>
          </p:cNvSpPr>
          <p:nvPr/>
        </p:nvSpPr>
        <p:spPr>
          <a:xfrm>
            <a:off x="186596" y="262397"/>
            <a:ext cx="8672097" cy="5649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ct val="0"/>
              </a:spcBef>
              <a:buNone/>
              <a:defRPr sz="2500" b="1" kern="1200">
                <a:solidFill>
                  <a:srgbClr val="1C3D74"/>
                </a:solidFill>
                <a:latin typeface="Arial" panose="020B0604020202020204" pitchFamily="34" charset="0"/>
                <a:ea typeface="+mj-ea"/>
                <a:cs typeface="Arial" panose="020B0604020202020204" pitchFamily="34" charset="0"/>
              </a:defRPr>
            </a:lvl1pPr>
          </a:lstStyle>
          <a:p>
            <a:pPr>
              <a:spcBef>
                <a:spcPts val="1000"/>
              </a:spcBef>
              <a:defRPr/>
            </a:pPr>
            <a:r>
              <a:rPr lang="en-US" dirty="0">
                <a:latin typeface="Arial"/>
                <a:cs typeface="Arial"/>
              </a:rPr>
              <a:t>This guide covers…</a:t>
            </a:r>
            <a:endParaRPr lang="en-US" b="0" dirty="0">
              <a:ea typeface="+mn-ea"/>
            </a:endParaRPr>
          </a:p>
        </p:txBody>
      </p:sp>
      <p:sp>
        <p:nvSpPr>
          <p:cNvPr id="9" name="Text Placeholder 1">
            <a:extLst>
              <a:ext uri="{FF2B5EF4-FFF2-40B4-BE49-F238E27FC236}">
                <a16:creationId xmlns:a16="http://schemas.microsoft.com/office/drawing/2014/main" id="{3F1121D3-433F-94EB-01A6-0E8DD6BC7F2A}"/>
              </a:ext>
            </a:extLst>
          </p:cNvPr>
          <p:cNvSpPr txBox="1">
            <a:spLocks/>
          </p:cNvSpPr>
          <p:nvPr/>
        </p:nvSpPr>
        <p:spPr>
          <a:xfrm>
            <a:off x="186595" y="1108481"/>
            <a:ext cx="4124148" cy="2862628"/>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Image guidelines</a:t>
            </a:r>
          </a:p>
          <a:p>
            <a:r>
              <a:rPr lang="en-GB" dirty="0"/>
              <a:t>Consent and permissions</a:t>
            </a:r>
          </a:p>
          <a:p>
            <a:r>
              <a:rPr lang="en-GB" dirty="0"/>
              <a:t>Image subject and quality</a:t>
            </a:r>
          </a:p>
          <a:p>
            <a:pPr marL="0" indent="0">
              <a:buFont typeface="Arial" panose="020B0604020202020204" pitchFamily="34" charset="0"/>
              <a:buNone/>
            </a:pPr>
            <a:r>
              <a:rPr lang="en-GB" b="1" dirty="0"/>
              <a:t>Preparing and uploading files</a:t>
            </a:r>
          </a:p>
          <a:p>
            <a:r>
              <a:rPr lang="en-GB" dirty="0"/>
              <a:t>Naming files on your computer</a:t>
            </a:r>
          </a:p>
          <a:p>
            <a:r>
              <a:rPr lang="en-GB" dirty="0"/>
              <a:t>Uploading files to the contributor folder</a:t>
            </a:r>
          </a:p>
          <a:p>
            <a:pPr marL="0" indent="0">
              <a:buFont typeface="Arial" panose="020B0604020202020204" pitchFamily="34" charset="0"/>
              <a:buNone/>
            </a:pPr>
            <a:r>
              <a:rPr lang="en-GB" b="1" dirty="0"/>
              <a:t>Adding metadata</a:t>
            </a:r>
          </a:p>
          <a:p>
            <a:r>
              <a:rPr lang="en-GB" dirty="0"/>
              <a:t>Tagging images correctly</a:t>
            </a:r>
          </a:p>
        </p:txBody>
      </p:sp>
    </p:spTree>
    <p:extLst>
      <p:ext uri="{BB962C8B-B14F-4D97-AF65-F5344CB8AC3E}">
        <p14:creationId xmlns:p14="http://schemas.microsoft.com/office/powerpoint/2010/main" val="3953222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B1D93F-4846-75E4-5E32-D9A1B3EB8EAE}"/>
              </a:ext>
            </a:extLst>
          </p:cNvPr>
          <p:cNvSpPr/>
          <p:nvPr/>
        </p:nvSpPr>
        <p:spPr>
          <a:xfrm>
            <a:off x="-124691" y="-72736"/>
            <a:ext cx="9570027" cy="5403272"/>
          </a:xfrm>
          <a:prstGeom prst="rect">
            <a:avLst/>
          </a:prstGeom>
          <a:solidFill>
            <a:srgbClr val="1C3D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F6C24EC-5FDD-3843-2718-526D48BC3906}"/>
              </a:ext>
            </a:extLst>
          </p:cNvPr>
          <p:cNvSpPr txBox="1">
            <a:spLocks/>
          </p:cNvSpPr>
          <p:nvPr/>
        </p:nvSpPr>
        <p:spPr>
          <a:xfrm>
            <a:off x="860129" y="2003272"/>
            <a:ext cx="7870825" cy="842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spcBef>
                <a:spcPts val="750"/>
              </a:spcBef>
              <a:defRPr/>
            </a:pPr>
            <a:r>
              <a:rPr lang="en-US" sz="3200" dirty="0"/>
              <a:t>Adding metadata</a:t>
            </a:r>
            <a:endParaRPr lang="en-US" sz="3200" dirty="0">
              <a:ea typeface="+mn-ea"/>
            </a:endParaRPr>
          </a:p>
        </p:txBody>
      </p:sp>
      <p:sp>
        <p:nvSpPr>
          <p:cNvPr id="3" name="Content Placeholder 2">
            <a:extLst>
              <a:ext uri="{FF2B5EF4-FFF2-40B4-BE49-F238E27FC236}">
                <a16:creationId xmlns:a16="http://schemas.microsoft.com/office/drawing/2014/main" id="{90D25ED9-EB12-CDED-0BE8-F3F7AF5112C2}"/>
              </a:ext>
            </a:extLst>
          </p:cNvPr>
          <p:cNvSpPr>
            <a:spLocks noGrp="1"/>
          </p:cNvSpPr>
          <p:nvPr/>
        </p:nvSpPr>
        <p:spPr>
          <a:xfrm>
            <a:off x="860129" y="2628900"/>
            <a:ext cx="7870825" cy="657225"/>
          </a:xfrm>
          <a:prstGeom prst="rect">
            <a:avLst/>
          </a:prstGeom>
        </p:spPr>
        <p:txBody>
          <a:bodyPr lIns="91440" tIns="45720" rIns="91440" bIns="45720" anchor="t"/>
          <a:lstStyle>
            <a:lvl1pPr marL="0" indent="0" algn="l" defTabSz="685800" rtl="0" eaLnBrk="1" latinLnBrk="0" hangingPunct="1">
              <a:lnSpc>
                <a:spcPct val="90000"/>
              </a:lnSpc>
              <a:spcBef>
                <a:spcPts val="750"/>
              </a:spcBef>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latin typeface="Source Sans Pro"/>
                <a:cs typeface="Arial"/>
              </a:rPr>
              <a:t>Glossary of metadata terms</a:t>
            </a:r>
            <a:endParaRPr lang="en-US" sz="3200" dirty="0"/>
          </a:p>
        </p:txBody>
      </p:sp>
    </p:spTree>
    <p:extLst>
      <p:ext uri="{BB962C8B-B14F-4D97-AF65-F5344CB8AC3E}">
        <p14:creationId xmlns:p14="http://schemas.microsoft.com/office/powerpoint/2010/main" val="145847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DDEBF3BD-41C6-02A5-3803-303D45D035EE}"/>
              </a:ext>
            </a:extLst>
          </p:cNvPr>
          <p:cNvSpPr txBox="1">
            <a:spLocks/>
          </p:cNvSpPr>
          <p:nvPr/>
        </p:nvSpPr>
        <p:spPr>
          <a:xfrm>
            <a:off x="186596" y="239148"/>
            <a:ext cx="8672097" cy="892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2500" b="1" dirty="0">
                <a:latin typeface="+mn-lt"/>
                <a:ea typeface="Source Sans Pro"/>
              </a:rPr>
              <a:t>Adding metadata</a:t>
            </a:r>
            <a:br>
              <a:rPr lang="en-US" sz="2500" b="1" dirty="0">
                <a:latin typeface="+mn-lt"/>
                <a:ea typeface="Source Sans Pro"/>
              </a:rPr>
            </a:br>
            <a:r>
              <a:rPr lang="en-US" sz="2500" dirty="0">
                <a:latin typeface="+mn-lt"/>
                <a:ea typeface="Source Sans Pro"/>
              </a:rPr>
              <a:t>Descriptions</a:t>
            </a:r>
            <a:endParaRPr lang="en-US" sz="2500" b="1" dirty="0">
              <a:latin typeface="+mn-lt"/>
              <a:ea typeface="Source Sans Pro"/>
            </a:endParaRPr>
          </a:p>
        </p:txBody>
      </p:sp>
      <p:sp>
        <p:nvSpPr>
          <p:cNvPr id="3" name="Text Placeholder 2">
            <a:extLst>
              <a:ext uri="{FF2B5EF4-FFF2-40B4-BE49-F238E27FC236}">
                <a16:creationId xmlns:a16="http://schemas.microsoft.com/office/drawing/2014/main" id="{0B119B25-F5D5-A1BD-B9EA-CAA977DC2E44}"/>
              </a:ext>
            </a:extLst>
          </p:cNvPr>
          <p:cNvSpPr>
            <a:spLocks noGrp="1"/>
          </p:cNvSpPr>
          <p:nvPr>
            <p:ph type="body" sz="quarter" idx="13"/>
          </p:nvPr>
        </p:nvSpPr>
        <p:spPr>
          <a:xfrm>
            <a:off x="186596" y="1311275"/>
            <a:ext cx="6297331" cy="2190461"/>
          </a:xfrm>
        </p:spPr>
        <p:txBody>
          <a:bodyPr lIns="91440" tIns="45720" rIns="91440" bIns="45720" anchor="t"/>
          <a:lstStyle/>
          <a:p>
            <a:pPr marL="0" indent="0">
              <a:buNone/>
            </a:pPr>
            <a:r>
              <a:rPr lang="en-US" dirty="0">
                <a:latin typeface="+mn-lt"/>
                <a:ea typeface="+mj-lt"/>
                <a:cs typeface="+mj-lt"/>
              </a:rPr>
              <a:t>When adding bulk descriptions, write a few sentences to </a:t>
            </a:r>
            <a:r>
              <a:rPr lang="en-US" dirty="0" err="1">
                <a:latin typeface="+mn-lt"/>
                <a:ea typeface="+mj-lt"/>
                <a:cs typeface="+mj-lt"/>
              </a:rPr>
              <a:t>summarise</a:t>
            </a:r>
            <a:r>
              <a:rPr lang="en-US" dirty="0">
                <a:latin typeface="+mn-lt"/>
                <a:ea typeface="+mj-lt"/>
                <a:cs typeface="+mj-lt"/>
              </a:rPr>
              <a:t> the project/group of assets. For example –</a:t>
            </a:r>
          </a:p>
          <a:p>
            <a:pPr lvl="1"/>
            <a:r>
              <a:rPr lang="en-US" dirty="0">
                <a:latin typeface="+mn-lt"/>
                <a:ea typeface="+mj-lt"/>
                <a:cs typeface="+mj-lt"/>
              </a:rPr>
              <a:t>Name of the event</a:t>
            </a:r>
          </a:p>
          <a:p>
            <a:pPr lvl="1"/>
            <a:r>
              <a:rPr lang="en-US" dirty="0">
                <a:latin typeface="+mn-lt"/>
                <a:ea typeface="+mj-lt"/>
                <a:cs typeface="+mj-lt"/>
              </a:rPr>
              <a:t>Date images were taken</a:t>
            </a:r>
          </a:p>
          <a:p>
            <a:pPr lvl="1"/>
            <a:r>
              <a:rPr lang="en-GB" dirty="0">
                <a:latin typeface="+mn-lt"/>
                <a:ea typeface="+mj-lt"/>
                <a:cs typeface="+mj-lt"/>
              </a:rPr>
              <a:t>Image location</a:t>
            </a:r>
          </a:p>
          <a:p>
            <a:pPr marL="0" indent="0">
              <a:buNone/>
            </a:pPr>
            <a:r>
              <a:rPr lang="en-US" dirty="0">
                <a:latin typeface="+mn-lt"/>
                <a:ea typeface="+mj-lt"/>
                <a:cs typeface="+mj-lt"/>
              </a:rPr>
              <a:t>When adding image-specific description, describe the assets so that users will find them in searches and understand what is shown. For example – </a:t>
            </a:r>
          </a:p>
          <a:p>
            <a:pPr lvl="1"/>
            <a:r>
              <a:rPr lang="en-US" dirty="0">
                <a:latin typeface="+mn-lt"/>
                <a:ea typeface="+mj-lt"/>
                <a:cs typeface="+mj-lt"/>
              </a:rPr>
              <a:t>Staff members included</a:t>
            </a:r>
          </a:p>
          <a:p>
            <a:endParaRPr lang="en-GB" dirty="0">
              <a:latin typeface="+mn-lt"/>
              <a:cs typeface="Arial"/>
            </a:endParaRPr>
          </a:p>
        </p:txBody>
      </p:sp>
    </p:spTree>
    <p:extLst>
      <p:ext uri="{BB962C8B-B14F-4D97-AF65-F5344CB8AC3E}">
        <p14:creationId xmlns:p14="http://schemas.microsoft.com/office/powerpoint/2010/main" val="1973020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DDEBF3BD-41C6-02A5-3803-303D45D035EE}"/>
              </a:ext>
            </a:extLst>
          </p:cNvPr>
          <p:cNvSpPr txBox="1">
            <a:spLocks/>
          </p:cNvSpPr>
          <p:nvPr/>
        </p:nvSpPr>
        <p:spPr>
          <a:xfrm>
            <a:off x="186596" y="239148"/>
            <a:ext cx="8672097" cy="892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2500" b="1" dirty="0">
                <a:latin typeface="+mn-lt"/>
                <a:ea typeface="Source Sans Pro"/>
              </a:rPr>
              <a:t>Adding metadata</a:t>
            </a:r>
            <a:br>
              <a:rPr lang="en-US" sz="2500" b="1" dirty="0">
                <a:latin typeface="+mn-lt"/>
                <a:ea typeface="Source Sans Pro"/>
              </a:rPr>
            </a:br>
            <a:r>
              <a:rPr lang="en-US" sz="2500" dirty="0">
                <a:latin typeface="+mn-lt"/>
                <a:ea typeface="Source Sans Pro"/>
              </a:rPr>
              <a:t>Keywords</a:t>
            </a:r>
            <a:endParaRPr lang="en-US" sz="2500" b="1" dirty="0">
              <a:latin typeface="+mn-lt"/>
              <a:ea typeface="Source Sans Pro"/>
            </a:endParaRPr>
          </a:p>
        </p:txBody>
      </p:sp>
      <p:sp>
        <p:nvSpPr>
          <p:cNvPr id="3" name="Text Placeholder 2">
            <a:extLst>
              <a:ext uri="{FF2B5EF4-FFF2-40B4-BE49-F238E27FC236}">
                <a16:creationId xmlns:a16="http://schemas.microsoft.com/office/drawing/2014/main" id="{0B119B25-F5D5-A1BD-B9EA-CAA977DC2E44}"/>
              </a:ext>
            </a:extLst>
          </p:cNvPr>
          <p:cNvSpPr>
            <a:spLocks noGrp="1"/>
          </p:cNvSpPr>
          <p:nvPr>
            <p:ph type="body" sz="quarter" idx="13"/>
          </p:nvPr>
        </p:nvSpPr>
        <p:spPr>
          <a:xfrm>
            <a:off x="186597" y="1311275"/>
            <a:ext cx="5975212" cy="1895476"/>
          </a:xfrm>
        </p:spPr>
        <p:txBody>
          <a:bodyPr lIns="91440" tIns="45720" rIns="91440" bIns="45720" anchor="t"/>
          <a:lstStyle/>
          <a:p>
            <a:pPr marL="0" indent="0">
              <a:buNone/>
            </a:pPr>
            <a:r>
              <a:rPr lang="en-US" dirty="0">
                <a:latin typeface="+mn-lt"/>
                <a:ea typeface="Source Sans Pro"/>
                <a:cs typeface="+mj-lt"/>
              </a:rPr>
              <a:t>Choose at least one keyword (preferably more) from the dropdown list to help </a:t>
            </a:r>
            <a:r>
              <a:rPr lang="en-US" dirty="0" err="1">
                <a:latin typeface="+mn-lt"/>
                <a:ea typeface="Source Sans Pro"/>
                <a:cs typeface="+mj-lt"/>
              </a:rPr>
              <a:t>categorise</a:t>
            </a:r>
            <a:r>
              <a:rPr lang="en-US" dirty="0">
                <a:latin typeface="+mn-lt"/>
                <a:ea typeface="Source Sans Pro"/>
                <a:cs typeface="+mj-lt"/>
              </a:rPr>
              <a:t> your images. Your keywords should capture the nature of the content. For example -  </a:t>
            </a:r>
          </a:p>
          <a:p>
            <a:pPr lvl="1"/>
            <a:r>
              <a:rPr lang="en-US" dirty="0">
                <a:latin typeface="+mn-lt"/>
                <a:ea typeface="Source Sans Pro"/>
                <a:cs typeface="+mj-lt"/>
              </a:rPr>
              <a:t>Events</a:t>
            </a:r>
          </a:p>
          <a:p>
            <a:pPr lvl="1"/>
            <a:r>
              <a:rPr lang="en-US" dirty="0">
                <a:latin typeface="+mn-lt"/>
                <a:ea typeface="Source Sans Pro"/>
                <a:cs typeface="+mj-lt"/>
              </a:rPr>
              <a:t>Staff</a:t>
            </a:r>
          </a:p>
          <a:p>
            <a:pPr lvl="1"/>
            <a:r>
              <a:rPr lang="en-US" dirty="0">
                <a:latin typeface="+mn-lt"/>
                <a:ea typeface="Source Sans Pro"/>
                <a:cs typeface="+mj-lt"/>
              </a:rPr>
              <a:t>Student Life</a:t>
            </a:r>
          </a:p>
          <a:p>
            <a:pPr lvl="1"/>
            <a:r>
              <a:rPr lang="en-US" dirty="0">
                <a:latin typeface="+mn-lt"/>
                <a:ea typeface="Source Sans Pro"/>
                <a:cs typeface="+mj-lt"/>
              </a:rPr>
              <a:t>Research and Innovation</a:t>
            </a:r>
            <a:endParaRPr lang="en-US" dirty="0">
              <a:latin typeface="+mn-lt"/>
            </a:endParaRPr>
          </a:p>
          <a:p>
            <a:endParaRPr lang="en-US" dirty="0">
              <a:latin typeface="+mn-lt"/>
              <a:ea typeface="Source Sans Pro"/>
              <a:cs typeface="+mj-lt"/>
            </a:endParaRPr>
          </a:p>
          <a:p>
            <a:endParaRPr lang="en-GB" dirty="0">
              <a:latin typeface="+mn-lt"/>
              <a:ea typeface="+mj-lt"/>
              <a:cs typeface="+mj-lt"/>
            </a:endParaRPr>
          </a:p>
        </p:txBody>
      </p:sp>
    </p:spTree>
    <p:extLst>
      <p:ext uri="{BB962C8B-B14F-4D97-AF65-F5344CB8AC3E}">
        <p14:creationId xmlns:p14="http://schemas.microsoft.com/office/powerpoint/2010/main" val="3129353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DDEBF3BD-41C6-02A5-3803-303D45D035EE}"/>
              </a:ext>
            </a:extLst>
          </p:cNvPr>
          <p:cNvSpPr txBox="1">
            <a:spLocks/>
          </p:cNvSpPr>
          <p:nvPr/>
        </p:nvSpPr>
        <p:spPr>
          <a:xfrm>
            <a:off x="186596" y="239148"/>
            <a:ext cx="8672097" cy="892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2500" b="1" dirty="0">
                <a:latin typeface="+mn-lt"/>
                <a:ea typeface="Source Sans Pro"/>
              </a:rPr>
              <a:t>Adding metadata</a:t>
            </a:r>
            <a:br>
              <a:rPr lang="en-US" sz="2500" b="1" dirty="0">
                <a:latin typeface="+mn-lt"/>
                <a:ea typeface="Source Sans Pro"/>
              </a:rPr>
            </a:br>
            <a:r>
              <a:rPr lang="en-US" sz="2500" dirty="0">
                <a:latin typeface="+mn-lt"/>
                <a:ea typeface="Source Sans Pro"/>
              </a:rPr>
              <a:t>Tags</a:t>
            </a:r>
            <a:endParaRPr lang="en-US" dirty="0">
              <a:latin typeface="+mn-lt"/>
              <a:cs typeface="Arial"/>
            </a:endParaRPr>
          </a:p>
        </p:txBody>
      </p:sp>
      <p:sp>
        <p:nvSpPr>
          <p:cNvPr id="3" name="Text Placeholder 2">
            <a:extLst>
              <a:ext uri="{FF2B5EF4-FFF2-40B4-BE49-F238E27FC236}">
                <a16:creationId xmlns:a16="http://schemas.microsoft.com/office/drawing/2014/main" id="{0B119B25-F5D5-A1BD-B9EA-CAA977DC2E44}"/>
              </a:ext>
            </a:extLst>
          </p:cNvPr>
          <p:cNvSpPr>
            <a:spLocks noGrp="1"/>
          </p:cNvSpPr>
          <p:nvPr>
            <p:ph type="body" sz="quarter" idx="13"/>
          </p:nvPr>
        </p:nvSpPr>
        <p:spPr>
          <a:xfrm>
            <a:off x="186596" y="1311275"/>
            <a:ext cx="5226325" cy="2997655"/>
          </a:xfrm>
        </p:spPr>
        <p:txBody>
          <a:bodyPr lIns="91440" tIns="45720" rIns="91440" bIns="45720" anchor="t"/>
          <a:lstStyle/>
          <a:p>
            <a:pPr marL="0" indent="0">
              <a:buNone/>
            </a:pPr>
            <a:r>
              <a:rPr lang="en-US" dirty="0">
                <a:latin typeface="+mn-lt"/>
                <a:ea typeface="Source Sans Pro"/>
                <a:cs typeface="+mj-lt"/>
              </a:rPr>
              <a:t>Add specific and consistent tags to help users find your content in searches. You can add multiple tags by separating them with a comma. </a:t>
            </a:r>
            <a:endParaRPr lang="en-US" dirty="0">
              <a:latin typeface="+mn-lt"/>
              <a:ea typeface="Source Sans Pro"/>
            </a:endParaRPr>
          </a:p>
          <a:p>
            <a:r>
              <a:rPr lang="en-US" dirty="0">
                <a:latin typeface="+mn-lt"/>
                <a:ea typeface="Source Sans Pro"/>
                <a:cs typeface="+mj-lt"/>
              </a:rPr>
              <a:t>Use one of the autocomplete suggested tags where relevant to maintain consistency in tagging and help users find assets.</a:t>
            </a:r>
          </a:p>
          <a:p>
            <a:r>
              <a:rPr lang="en-US" dirty="0">
                <a:latin typeface="+mn-lt"/>
                <a:ea typeface="Source Sans Pro"/>
                <a:cs typeface="+mj-lt"/>
              </a:rPr>
              <a:t>Automatic smart tags will attach using AI technology. Check if these are relevant to the asset and accurate and delete accordingly</a:t>
            </a:r>
          </a:p>
          <a:p>
            <a:r>
              <a:rPr lang="en-US" dirty="0">
                <a:latin typeface="+mn-lt"/>
                <a:ea typeface="+mj-lt"/>
                <a:cs typeface="+mj-lt"/>
              </a:rPr>
              <a:t>Use full name and add acronym afterwards in brackets. </a:t>
            </a:r>
            <a:r>
              <a:rPr lang="en-US" dirty="0" err="1">
                <a:latin typeface="+mn-lt"/>
                <a:ea typeface="+mj-lt"/>
                <a:cs typeface="+mj-lt"/>
              </a:rPr>
              <a:t>Eg</a:t>
            </a:r>
            <a:r>
              <a:rPr lang="en-US" dirty="0">
                <a:latin typeface="+mn-lt"/>
                <a:ea typeface="+mj-lt"/>
                <a:cs typeface="+mj-lt"/>
              </a:rPr>
              <a:t> Digital Environment Research Institute (DERI)</a:t>
            </a:r>
          </a:p>
          <a:p>
            <a:endParaRPr lang="en-US" dirty="0">
              <a:latin typeface="+mn-lt"/>
              <a:ea typeface="Source Sans Pro"/>
              <a:cs typeface="+mj-lt"/>
            </a:endParaRPr>
          </a:p>
          <a:p>
            <a:endParaRPr lang="en-US" dirty="0">
              <a:latin typeface="+mn-lt"/>
              <a:ea typeface="Source Sans Pro"/>
              <a:cs typeface="+mj-lt"/>
            </a:endParaRPr>
          </a:p>
          <a:p>
            <a:endParaRPr lang="en-GB" dirty="0">
              <a:latin typeface="+mn-lt"/>
              <a:ea typeface="Source Sans Pro"/>
              <a:cs typeface="+mj-lt"/>
            </a:endParaRPr>
          </a:p>
        </p:txBody>
      </p:sp>
    </p:spTree>
    <p:extLst>
      <p:ext uri="{BB962C8B-B14F-4D97-AF65-F5344CB8AC3E}">
        <p14:creationId xmlns:p14="http://schemas.microsoft.com/office/powerpoint/2010/main" val="874739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DDEBF3BD-41C6-02A5-3803-303D45D035EE}"/>
              </a:ext>
            </a:extLst>
          </p:cNvPr>
          <p:cNvSpPr txBox="1">
            <a:spLocks/>
          </p:cNvSpPr>
          <p:nvPr/>
        </p:nvSpPr>
        <p:spPr>
          <a:xfrm>
            <a:off x="186596" y="239148"/>
            <a:ext cx="8672097" cy="892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2500" b="1" dirty="0">
                <a:latin typeface="+mn-lt"/>
                <a:ea typeface="Source Sans Pro"/>
              </a:rPr>
              <a:t>Adding metadata</a:t>
            </a:r>
            <a:br>
              <a:rPr lang="en-US" sz="2500" b="1" dirty="0">
                <a:latin typeface="+mn-lt"/>
                <a:ea typeface="Source Sans Pro"/>
              </a:rPr>
            </a:br>
            <a:r>
              <a:rPr lang="en-US" sz="2500" dirty="0">
                <a:latin typeface="+mn-lt"/>
                <a:ea typeface="Source Sans Pro"/>
              </a:rPr>
              <a:t>Author</a:t>
            </a:r>
            <a:endParaRPr lang="en-US" dirty="0">
              <a:latin typeface="+mn-lt"/>
              <a:cs typeface="Arial"/>
            </a:endParaRPr>
          </a:p>
        </p:txBody>
      </p:sp>
      <p:sp>
        <p:nvSpPr>
          <p:cNvPr id="3" name="Text Placeholder 2">
            <a:extLst>
              <a:ext uri="{FF2B5EF4-FFF2-40B4-BE49-F238E27FC236}">
                <a16:creationId xmlns:a16="http://schemas.microsoft.com/office/drawing/2014/main" id="{0B119B25-F5D5-A1BD-B9EA-CAA977DC2E44}"/>
              </a:ext>
            </a:extLst>
          </p:cNvPr>
          <p:cNvSpPr>
            <a:spLocks noGrp="1"/>
          </p:cNvSpPr>
          <p:nvPr>
            <p:ph type="body" sz="quarter" idx="13"/>
          </p:nvPr>
        </p:nvSpPr>
        <p:spPr>
          <a:xfrm>
            <a:off x="186596" y="1311275"/>
            <a:ext cx="5226325" cy="2997655"/>
          </a:xfrm>
        </p:spPr>
        <p:txBody>
          <a:bodyPr lIns="91440" tIns="45720" rIns="91440" bIns="45720" anchor="t"/>
          <a:lstStyle/>
          <a:p>
            <a:pPr marL="0" indent="0">
              <a:buNone/>
            </a:pPr>
            <a:r>
              <a:rPr lang="en-US" b="1" dirty="0">
                <a:latin typeface="+mn-lt"/>
                <a:ea typeface="Source Sans Pro"/>
                <a:cs typeface="+mj-lt"/>
              </a:rPr>
              <a:t>Queen Mary staff</a:t>
            </a:r>
          </a:p>
          <a:p>
            <a:pPr marL="0" indent="0">
              <a:buNone/>
            </a:pPr>
            <a:r>
              <a:rPr lang="en-US" dirty="0">
                <a:latin typeface="+mn-lt"/>
                <a:ea typeface="Source Sans Pro"/>
                <a:cs typeface="+mj-lt"/>
              </a:rPr>
              <a:t>Use both the name of the Queen Mary staff member who produced the asset and 'Queen Mary' for in-house produced asset. </a:t>
            </a:r>
          </a:p>
          <a:p>
            <a:pPr marL="0" indent="0">
              <a:buNone/>
            </a:pPr>
            <a:r>
              <a:rPr lang="en-US" dirty="0" err="1">
                <a:latin typeface="+mn-lt"/>
                <a:ea typeface="Source Sans Pro"/>
                <a:cs typeface="+mj-lt"/>
              </a:rPr>
              <a:t>Eg</a:t>
            </a:r>
            <a:r>
              <a:rPr lang="en-US" dirty="0">
                <a:latin typeface="+mn-lt"/>
                <a:ea typeface="Source Sans Pro"/>
                <a:cs typeface="+mj-lt"/>
              </a:rPr>
              <a:t> </a:t>
            </a:r>
            <a:r>
              <a:rPr lang="en-US" i="1" dirty="0">
                <a:latin typeface="+mn-lt"/>
                <a:ea typeface="Source Sans Pro"/>
                <a:cs typeface="+mj-lt"/>
              </a:rPr>
              <a:t>Amelie Ko/Queen Mary University of London</a:t>
            </a:r>
          </a:p>
          <a:p>
            <a:pPr marL="0" indent="0">
              <a:buNone/>
            </a:pPr>
            <a:r>
              <a:rPr lang="en-US" b="1" dirty="0">
                <a:latin typeface="+mn-lt"/>
                <a:ea typeface="+mj-lt"/>
                <a:cs typeface="+mj-lt"/>
              </a:rPr>
              <a:t>External freelancer</a:t>
            </a:r>
          </a:p>
          <a:p>
            <a:pPr marL="0" indent="0">
              <a:buNone/>
            </a:pPr>
            <a:r>
              <a:rPr lang="en-US" dirty="0">
                <a:latin typeface="+mn-lt"/>
                <a:ea typeface="+mj-lt"/>
                <a:cs typeface="+mj-lt"/>
              </a:rPr>
              <a:t>Use partner or freelancer name if created externally and licensed for Queen Mary use. </a:t>
            </a:r>
          </a:p>
          <a:p>
            <a:pPr marL="0" indent="0">
              <a:buNone/>
            </a:pPr>
            <a:r>
              <a:rPr lang="en-US" dirty="0" err="1">
                <a:latin typeface="+mn-lt"/>
                <a:ea typeface="+mj-lt"/>
                <a:cs typeface="+mj-lt"/>
              </a:rPr>
              <a:t>Eg</a:t>
            </a:r>
            <a:r>
              <a:rPr lang="en-US" dirty="0">
                <a:latin typeface="+mn-lt"/>
                <a:ea typeface="+mj-lt"/>
                <a:cs typeface="+mj-lt"/>
              </a:rPr>
              <a:t> </a:t>
            </a:r>
            <a:r>
              <a:rPr lang="en-US" i="1" dirty="0">
                <a:latin typeface="+mn-lt"/>
                <a:ea typeface="+mj-lt"/>
                <a:cs typeface="+mj-lt"/>
              </a:rPr>
              <a:t>Jonathan Cole</a:t>
            </a:r>
          </a:p>
          <a:p>
            <a:endParaRPr lang="en-US" dirty="0">
              <a:latin typeface="+mn-lt"/>
              <a:ea typeface="Source Sans Pro"/>
              <a:cs typeface="+mj-lt"/>
            </a:endParaRPr>
          </a:p>
          <a:p>
            <a:endParaRPr lang="en-US" dirty="0">
              <a:latin typeface="+mn-lt"/>
              <a:ea typeface="Source Sans Pro"/>
              <a:cs typeface="+mj-lt"/>
            </a:endParaRPr>
          </a:p>
          <a:p>
            <a:endParaRPr lang="en-US" dirty="0">
              <a:latin typeface="+mn-lt"/>
              <a:ea typeface="Source Sans Pro"/>
              <a:cs typeface="+mj-lt"/>
            </a:endParaRPr>
          </a:p>
          <a:p>
            <a:endParaRPr lang="en-GB" dirty="0">
              <a:latin typeface="+mn-lt"/>
              <a:ea typeface="Source Sans Pro"/>
              <a:cs typeface="+mj-lt"/>
            </a:endParaRPr>
          </a:p>
        </p:txBody>
      </p:sp>
    </p:spTree>
    <p:extLst>
      <p:ext uri="{BB962C8B-B14F-4D97-AF65-F5344CB8AC3E}">
        <p14:creationId xmlns:p14="http://schemas.microsoft.com/office/powerpoint/2010/main" val="166310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DDEBF3BD-41C6-02A5-3803-303D45D035EE}"/>
              </a:ext>
            </a:extLst>
          </p:cNvPr>
          <p:cNvSpPr txBox="1">
            <a:spLocks/>
          </p:cNvSpPr>
          <p:nvPr/>
        </p:nvSpPr>
        <p:spPr>
          <a:xfrm>
            <a:off x="186596" y="239148"/>
            <a:ext cx="8672097" cy="892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2500" b="1" dirty="0">
                <a:latin typeface="+mn-lt"/>
                <a:ea typeface="Source Sans Pro"/>
              </a:rPr>
              <a:t>Adding metadata</a:t>
            </a:r>
            <a:endParaRPr lang="en-US" dirty="0">
              <a:latin typeface="+mn-lt"/>
              <a:ea typeface="Source Sans Pro"/>
            </a:endParaRPr>
          </a:p>
          <a:p>
            <a:pPr>
              <a:defRPr/>
            </a:pPr>
            <a:r>
              <a:rPr lang="en-US" sz="2500" dirty="0">
                <a:latin typeface="+mn-lt"/>
                <a:ea typeface="Source Sans Pro"/>
                <a:cs typeface="Arial"/>
              </a:rPr>
              <a:t>Digital Rights Management - </a:t>
            </a:r>
            <a:r>
              <a:rPr lang="en-US" sz="2500" dirty="0" err="1">
                <a:latin typeface="+mn-lt"/>
                <a:ea typeface="Source Sans Pro"/>
                <a:cs typeface="Arial"/>
              </a:rPr>
              <a:t>Licence</a:t>
            </a:r>
            <a:endParaRPr lang="en-US" dirty="0" err="1">
              <a:latin typeface="+mn-lt"/>
            </a:endParaRPr>
          </a:p>
          <a:p>
            <a:pPr>
              <a:spcBef>
                <a:spcPts val="1000"/>
              </a:spcBef>
              <a:defRPr/>
            </a:pPr>
            <a:endParaRPr lang="en-US" sz="2500" dirty="0">
              <a:latin typeface="+mn-lt"/>
              <a:ea typeface="Source Sans Pro"/>
              <a:cs typeface="Arial"/>
            </a:endParaRPr>
          </a:p>
        </p:txBody>
      </p:sp>
      <p:sp>
        <p:nvSpPr>
          <p:cNvPr id="3" name="Text Placeholder 2">
            <a:extLst>
              <a:ext uri="{FF2B5EF4-FFF2-40B4-BE49-F238E27FC236}">
                <a16:creationId xmlns:a16="http://schemas.microsoft.com/office/drawing/2014/main" id="{0B119B25-F5D5-A1BD-B9EA-CAA977DC2E44}"/>
              </a:ext>
            </a:extLst>
          </p:cNvPr>
          <p:cNvSpPr>
            <a:spLocks noGrp="1"/>
          </p:cNvSpPr>
          <p:nvPr>
            <p:ph type="body" sz="quarter" idx="13"/>
          </p:nvPr>
        </p:nvSpPr>
        <p:spPr>
          <a:xfrm>
            <a:off x="186596" y="1311275"/>
            <a:ext cx="5226325" cy="2997655"/>
          </a:xfrm>
        </p:spPr>
        <p:txBody>
          <a:bodyPr lIns="91440" tIns="45720" rIns="91440" bIns="45720" anchor="t"/>
          <a:lstStyle/>
          <a:p>
            <a:pPr marL="0" indent="0">
              <a:buNone/>
            </a:pPr>
            <a:r>
              <a:rPr lang="en-US" dirty="0">
                <a:latin typeface="+mn-lt"/>
                <a:ea typeface="+mj-lt"/>
                <a:cs typeface="+mj-lt"/>
              </a:rPr>
              <a:t>This will normally be 'Queen Mary </a:t>
            </a:r>
            <a:r>
              <a:rPr lang="en-US" dirty="0" err="1">
                <a:latin typeface="+mn-lt"/>
                <a:ea typeface="+mj-lt"/>
                <a:cs typeface="+mj-lt"/>
              </a:rPr>
              <a:t>Licence</a:t>
            </a:r>
            <a:r>
              <a:rPr lang="en-US" dirty="0">
                <a:latin typeface="+mn-lt"/>
                <a:ea typeface="+mj-lt"/>
                <a:cs typeface="+mj-lt"/>
              </a:rPr>
              <a:t>', but below are the options and what they mean.</a:t>
            </a:r>
          </a:p>
          <a:p>
            <a:r>
              <a:rPr lang="en-US" b="1" dirty="0">
                <a:latin typeface="+mn-lt"/>
                <a:ea typeface="+mj-lt"/>
                <a:cs typeface="+mj-lt"/>
              </a:rPr>
              <a:t>Queen Mary </a:t>
            </a:r>
            <a:r>
              <a:rPr lang="en-US" b="1" err="1">
                <a:latin typeface="+mn-lt"/>
                <a:ea typeface="+mj-lt"/>
                <a:cs typeface="+mj-lt"/>
              </a:rPr>
              <a:t>Licence</a:t>
            </a:r>
            <a:r>
              <a:rPr lang="en-US" dirty="0">
                <a:latin typeface="+mn-lt"/>
                <a:ea typeface="+mj-lt"/>
                <a:cs typeface="+mj-lt"/>
              </a:rPr>
              <a:t> – Queen Mary Copyright (</a:t>
            </a:r>
            <a:r>
              <a:rPr lang="en-US" err="1">
                <a:latin typeface="+mn-lt"/>
                <a:ea typeface="+mj-lt"/>
                <a:cs typeface="+mj-lt"/>
              </a:rPr>
              <a:t>Eg</a:t>
            </a:r>
            <a:r>
              <a:rPr lang="en-US" dirty="0">
                <a:latin typeface="+mn-lt"/>
                <a:ea typeface="+mj-lt"/>
                <a:cs typeface="+mj-lt"/>
              </a:rPr>
              <a:t> created by a Queen Mary staff member)</a:t>
            </a:r>
          </a:p>
          <a:p>
            <a:r>
              <a:rPr lang="en-US" b="1" dirty="0">
                <a:latin typeface="+mn-lt"/>
                <a:ea typeface="+mj-lt"/>
                <a:cs typeface="+mj-lt"/>
              </a:rPr>
              <a:t>Partner </a:t>
            </a:r>
            <a:r>
              <a:rPr lang="en-US" b="1" dirty="0" err="1">
                <a:latin typeface="+mn-lt"/>
                <a:ea typeface="+mj-lt"/>
                <a:cs typeface="+mj-lt"/>
              </a:rPr>
              <a:t>Licence</a:t>
            </a:r>
            <a:r>
              <a:rPr lang="en-US" dirty="0">
                <a:latin typeface="+mn-lt"/>
                <a:ea typeface="+mj-lt"/>
                <a:cs typeface="+mj-lt"/>
              </a:rPr>
              <a:t> – External copyright (</a:t>
            </a:r>
            <a:r>
              <a:rPr lang="en-US" dirty="0" err="1">
                <a:latin typeface="+mn-lt"/>
                <a:ea typeface="+mj-lt"/>
                <a:cs typeface="+mj-lt"/>
              </a:rPr>
              <a:t>Eg</a:t>
            </a:r>
            <a:r>
              <a:rPr lang="en-US" dirty="0">
                <a:latin typeface="+mn-lt"/>
                <a:ea typeface="+mj-lt"/>
                <a:cs typeface="+mj-lt"/>
              </a:rPr>
              <a:t> the content was produced by someone outside of Queen Mary) and licensed for Queen Mary use</a:t>
            </a:r>
          </a:p>
          <a:p>
            <a:r>
              <a:rPr lang="en-US" b="1" dirty="0">
                <a:latin typeface="+mn-lt"/>
                <a:ea typeface="+mj-lt"/>
                <a:cs typeface="+mj-lt"/>
              </a:rPr>
              <a:t>Restricted </a:t>
            </a:r>
            <a:r>
              <a:rPr lang="en-US" b="1" dirty="0" err="1">
                <a:latin typeface="+mn-lt"/>
                <a:ea typeface="+mj-lt"/>
                <a:cs typeface="+mj-lt"/>
              </a:rPr>
              <a:t>Licence</a:t>
            </a:r>
            <a:r>
              <a:rPr lang="en-US" dirty="0">
                <a:latin typeface="+mn-lt"/>
                <a:ea typeface="+mj-lt"/>
                <a:cs typeface="+mj-lt"/>
              </a:rPr>
              <a:t> – Additional permissions need to be sought by staff before using</a:t>
            </a:r>
          </a:p>
          <a:p>
            <a:endParaRPr lang="en-US" dirty="0">
              <a:latin typeface="+mn-lt"/>
              <a:ea typeface="Source Sans Pro"/>
              <a:cs typeface="Arial"/>
            </a:endParaRPr>
          </a:p>
          <a:p>
            <a:endParaRPr lang="en-US" dirty="0">
              <a:latin typeface="+mn-lt"/>
              <a:ea typeface="Source Sans Pro"/>
              <a:cs typeface="+mj-lt"/>
            </a:endParaRPr>
          </a:p>
          <a:p>
            <a:endParaRPr lang="en-US" dirty="0">
              <a:latin typeface="+mn-lt"/>
              <a:ea typeface="Source Sans Pro"/>
              <a:cs typeface="+mj-lt"/>
            </a:endParaRPr>
          </a:p>
          <a:p>
            <a:endParaRPr lang="en-US" dirty="0">
              <a:latin typeface="+mn-lt"/>
              <a:ea typeface="Source Sans Pro"/>
              <a:cs typeface="+mj-lt"/>
            </a:endParaRPr>
          </a:p>
          <a:p>
            <a:endParaRPr lang="en-GB" dirty="0">
              <a:latin typeface="+mn-lt"/>
              <a:ea typeface="Source Sans Pro"/>
              <a:cs typeface="+mj-lt"/>
            </a:endParaRPr>
          </a:p>
        </p:txBody>
      </p:sp>
    </p:spTree>
    <p:extLst>
      <p:ext uri="{BB962C8B-B14F-4D97-AF65-F5344CB8AC3E}">
        <p14:creationId xmlns:p14="http://schemas.microsoft.com/office/powerpoint/2010/main" val="1363593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DDEBF3BD-41C6-02A5-3803-303D45D035EE}"/>
              </a:ext>
            </a:extLst>
          </p:cNvPr>
          <p:cNvSpPr txBox="1">
            <a:spLocks/>
          </p:cNvSpPr>
          <p:nvPr/>
        </p:nvSpPr>
        <p:spPr>
          <a:xfrm>
            <a:off x="186596" y="239148"/>
            <a:ext cx="8672097" cy="8921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defRPr/>
            </a:pPr>
            <a:r>
              <a:rPr lang="en-US" sz="2500" b="1" dirty="0">
                <a:latin typeface="+mn-lt"/>
                <a:ea typeface="Source Sans Pro"/>
              </a:rPr>
              <a:t>Adding metadata</a:t>
            </a:r>
            <a:br>
              <a:rPr lang="en-US" sz="2500" b="1" dirty="0">
                <a:latin typeface="+mn-lt"/>
                <a:ea typeface="Source Sans Pro"/>
              </a:rPr>
            </a:br>
            <a:r>
              <a:rPr lang="en-US" sz="2500" dirty="0">
                <a:latin typeface="+mn-lt"/>
                <a:ea typeface="Source Sans Pro"/>
              </a:rPr>
              <a:t>Copyright</a:t>
            </a:r>
            <a:endParaRPr lang="en-US" dirty="0">
              <a:latin typeface="+mn-lt"/>
              <a:cs typeface="Arial"/>
            </a:endParaRPr>
          </a:p>
        </p:txBody>
      </p:sp>
      <p:sp>
        <p:nvSpPr>
          <p:cNvPr id="3" name="Text Placeholder 2">
            <a:extLst>
              <a:ext uri="{FF2B5EF4-FFF2-40B4-BE49-F238E27FC236}">
                <a16:creationId xmlns:a16="http://schemas.microsoft.com/office/drawing/2014/main" id="{0B119B25-F5D5-A1BD-B9EA-CAA977DC2E44}"/>
              </a:ext>
            </a:extLst>
          </p:cNvPr>
          <p:cNvSpPr>
            <a:spLocks noGrp="1"/>
          </p:cNvSpPr>
          <p:nvPr>
            <p:ph type="body" sz="quarter" idx="13"/>
          </p:nvPr>
        </p:nvSpPr>
        <p:spPr>
          <a:xfrm>
            <a:off x="186596" y="1311275"/>
            <a:ext cx="5226325" cy="1548495"/>
          </a:xfrm>
        </p:spPr>
        <p:txBody>
          <a:bodyPr lIns="91440" tIns="45720" rIns="91440" bIns="45720" anchor="t"/>
          <a:lstStyle/>
          <a:p>
            <a:pPr marL="0" indent="0">
              <a:buNone/>
            </a:pPr>
            <a:r>
              <a:rPr lang="en-US" dirty="0">
                <a:latin typeface="+mn-lt"/>
                <a:ea typeface="Source Sans Pro"/>
                <a:cs typeface="+mj-lt"/>
              </a:rPr>
              <a:t>Add the name of the copyright holder. </a:t>
            </a:r>
          </a:p>
          <a:p>
            <a:r>
              <a:rPr lang="en-US" dirty="0">
                <a:latin typeface="+mn-lt"/>
                <a:ea typeface="Source Sans Pro"/>
                <a:cs typeface="+mj-lt"/>
              </a:rPr>
              <a:t>For Queen Mary produced assets, it will be 'Queen Mary University of London'.</a:t>
            </a:r>
            <a:endParaRPr lang="en-US">
              <a:latin typeface="+mn-lt"/>
              <a:cs typeface="Arial"/>
            </a:endParaRPr>
          </a:p>
          <a:p>
            <a:r>
              <a:rPr lang="en-US" dirty="0">
                <a:latin typeface="+mn-lt"/>
                <a:ea typeface="Source Sans Pro"/>
                <a:cs typeface="+mj-lt"/>
              </a:rPr>
              <a:t>If produced by a partner, such as a freelancer, check the terms of agreement to establish who holds copyright.</a:t>
            </a:r>
          </a:p>
          <a:p>
            <a:endParaRPr lang="en-US" dirty="0">
              <a:latin typeface="+mn-lt"/>
              <a:ea typeface="Source Sans Pro"/>
              <a:cs typeface="+mj-lt"/>
            </a:endParaRPr>
          </a:p>
          <a:p>
            <a:endParaRPr lang="en-US" dirty="0">
              <a:latin typeface="+mn-lt"/>
              <a:ea typeface="Source Sans Pro"/>
              <a:cs typeface="+mj-lt"/>
            </a:endParaRPr>
          </a:p>
          <a:p>
            <a:endParaRPr lang="en-US" dirty="0">
              <a:latin typeface="+mn-lt"/>
              <a:ea typeface="Source Sans Pro"/>
              <a:cs typeface="+mj-lt"/>
            </a:endParaRPr>
          </a:p>
          <a:p>
            <a:endParaRPr lang="en-US" dirty="0">
              <a:latin typeface="+mn-lt"/>
              <a:ea typeface="Source Sans Pro"/>
              <a:cs typeface="+mj-lt"/>
            </a:endParaRPr>
          </a:p>
          <a:p>
            <a:endParaRPr lang="en-GB" dirty="0">
              <a:latin typeface="+mn-lt"/>
              <a:ea typeface="Source Sans Pro"/>
              <a:cs typeface="+mj-lt"/>
            </a:endParaRPr>
          </a:p>
        </p:txBody>
      </p:sp>
    </p:spTree>
    <p:extLst>
      <p:ext uri="{BB962C8B-B14F-4D97-AF65-F5344CB8AC3E}">
        <p14:creationId xmlns:p14="http://schemas.microsoft.com/office/powerpoint/2010/main" val="4164361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54AB-2AA7-23CE-EA38-F8598A81E9D4}"/>
              </a:ext>
            </a:extLst>
          </p:cNvPr>
          <p:cNvSpPr>
            <a:spLocks noGrp="1"/>
          </p:cNvSpPr>
          <p:nvPr>
            <p:ph type="title" idx="4294967295"/>
          </p:nvPr>
        </p:nvSpPr>
        <p:spPr>
          <a:xfrm>
            <a:off x="628650" y="-993775"/>
            <a:ext cx="7886700" cy="993775"/>
          </a:xfrm>
          <a:prstGeom prst="rect">
            <a:avLst/>
          </a:prstGeom>
        </p:spPr>
        <p:txBody>
          <a:bodyPr anchor="b"/>
          <a:lstStyle/>
          <a:p>
            <a:r>
              <a:rPr lang="en-US" dirty="0"/>
              <a:t>End slide</a:t>
            </a:r>
          </a:p>
        </p:txBody>
      </p:sp>
    </p:spTree>
    <p:extLst>
      <p:ext uri="{BB962C8B-B14F-4D97-AF65-F5344CB8AC3E}">
        <p14:creationId xmlns:p14="http://schemas.microsoft.com/office/powerpoint/2010/main" val="308025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B1D93F-4846-75E4-5E32-D9A1B3EB8EAE}"/>
              </a:ext>
            </a:extLst>
          </p:cNvPr>
          <p:cNvSpPr/>
          <p:nvPr/>
        </p:nvSpPr>
        <p:spPr>
          <a:xfrm>
            <a:off x="-124691" y="-72736"/>
            <a:ext cx="9570027" cy="5403272"/>
          </a:xfrm>
          <a:prstGeom prst="rect">
            <a:avLst/>
          </a:prstGeom>
          <a:solidFill>
            <a:srgbClr val="1C3D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CE0F9B3-4560-9A3B-EA87-5967EBCA6C22}"/>
              </a:ext>
            </a:extLst>
          </p:cNvPr>
          <p:cNvSpPr txBox="1">
            <a:spLocks/>
          </p:cNvSpPr>
          <p:nvPr/>
        </p:nvSpPr>
        <p:spPr>
          <a:xfrm>
            <a:off x="860129" y="2003272"/>
            <a:ext cx="7870825" cy="842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spcBef>
                <a:spcPts val="750"/>
              </a:spcBef>
              <a:defRPr/>
            </a:pPr>
            <a:r>
              <a:rPr lang="en-US" sz="3200" dirty="0"/>
              <a:t>Image guidelines</a:t>
            </a:r>
            <a:endParaRPr lang="en-US" sz="3200" dirty="0">
              <a:ea typeface="+mn-ea"/>
            </a:endParaRPr>
          </a:p>
        </p:txBody>
      </p:sp>
      <p:sp>
        <p:nvSpPr>
          <p:cNvPr id="8" name="Content Placeholder 2">
            <a:extLst>
              <a:ext uri="{FF2B5EF4-FFF2-40B4-BE49-F238E27FC236}">
                <a16:creationId xmlns:a16="http://schemas.microsoft.com/office/drawing/2014/main" id="{25488F44-BA10-2DC3-251C-5F4F4ACF9347}"/>
              </a:ext>
            </a:extLst>
          </p:cNvPr>
          <p:cNvSpPr>
            <a:spLocks noGrp="1"/>
          </p:cNvSpPr>
          <p:nvPr/>
        </p:nvSpPr>
        <p:spPr>
          <a:xfrm>
            <a:off x="860129" y="2628900"/>
            <a:ext cx="7870825" cy="657225"/>
          </a:xfrm>
          <a:prstGeom prst="rect">
            <a:avLst/>
          </a:prstGeom>
        </p:spPr>
        <p:txBody>
          <a:bodyPr lIns="91440" tIns="45720" rIns="91440" bIns="45720" anchor="t"/>
          <a:lstStyle>
            <a:lvl1pPr marL="0" indent="0" algn="l" defTabSz="685800" rtl="0" eaLnBrk="1" latinLnBrk="0" hangingPunct="1">
              <a:lnSpc>
                <a:spcPct val="90000"/>
              </a:lnSpc>
              <a:spcBef>
                <a:spcPts val="750"/>
              </a:spcBef>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latin typeface="Source Sans Pro"/>
                <a:ea typeface="Source Sans Pro"/>
                <a:cs typeface="Arial"/>
              </a:rPr>
              <a:t>Consent and permissions</a:t>
            </a:r>
            <a:endParaRPr lang="en-US" sz="3200" dirty="0"/>
          </a:p>
        </p:txBody>
      </p:sp>
    </p:spTree>
    <p:extLst>
      <p:ext uri="{BB962C8B-B14F-4D97-AF65-F5344CB8AC3E}">
        <p14:creationId xmlns:p14="http://schemas.microsoft.com/office/powerpoint/2010/main" val="347560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FD32B9-A29E-D46E-9EFC-E79243538AE8}"/>
              </a:ext>
            </a:extLst>
          </p:cNvPr>
          <p:cNvSpPr txBox="1">
            <a:spLocks/>
          </p:cNvSpPr>
          <p:nvPr/>
        </p:nvSpPr>
        <p:spPr>
          <a:xfrm>
            <a:off x="186596" y="262396"/>
            <a:ext cx="8672097" cy="7663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ct val="0"/>
              </a:spcBef>
              <a:buNone/>
              <a:defRPr sz="2500" b="1" kern="1200">
                <a:solidFill>
                  <a:srgbClr val="1C3D74"/>
                </a:solidFill>
                <a:latin typeface="Arial" panose="020B0604020202020204" pitchFamily="34" charset="0"/>
                <a:ea typeface="+mj-ea"/>
                <a:cs typeface="Arial" panose="020B0604020202020204" pitchFamily="34" charset="0"/>
              </a:defRPr>
            </a:lvl1pPr>
          </a:lstStyle>
          <a:p>
            <a:pPr>
              <a:spcBef>
                <a:spcPts val="1000"/>
              </a:spcBef>
              <a:defRPr/>
            </a:pPr>
            <a:r>
              <a:rPr lang="en-US" dirty="0">
                <a:latin typeface="Arial"/>
                <a:cs typeface="Arial"/>
              </a:rPr>
              <a:t>Consent and permissions</a:t>
            </a:r>
            <a:br>
              <a:rPr lang="en-US" dirty="0">
                <a:latin typeface="Arial"/>
                <a:cs typeface="Arial"/>
              </a:rPr>
            </a:br>
            <a:r>
              <a:rPr lang="en-US" b="0" dirty="0">
                <a:latin typeface="Arial"/>
                <a:cs typeface="Arial"/>
              </a:rPr>
              <a:t>Why is consent important?</a:t>
            </a:r>
            <a:endParaRPr lang="en-US" b="0" dirty="0">
              <a:ea typeface="+mn-ea"/>
            </a:endParaRPr>
          </a:p>
        </p:txBody>
      </p:sp>
      <p:sp>
        <p:nvSpPr>
          <p:cNvPr id="7" name="Text Placeholder 2">
            <a:extLst>
              <a:ext uri="{FF2B5EF4-FFF2-40B4-BE49-F238E27FC236}">
                <a16:creationId xmlns:a16="http://schemas.microsoft.com/office/drawing/2014/main" id="{C809D5C1-21C1-1857-B885-5107F64A5B01}"/>
              </a:ext>
            </a:extLst>
          </p:cNvPr>
          <p:cNvSpPr txBox="1">
            <a:spLocks/>
          </p:cNvSpPr>
          <p:nvPr/>
        </p:nvSpPr>
        <p:spPr>
          <a:xfrm>
            <a:off x="186596" y="1204628"/>
            <a:ext cx="7138995" cy="2910172"/>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cs typeface="Arial"/>
              </a:rPr>
              <a:t>You have a legal responsibility to ensure that your images have the appropriate consent from everybody included, and that you have the appropriate permissions from the photographer to use and distribute the images. </a:t>
            </a:r>
          </a:p>
          <a:p>
            <a:pPr marL="0" indent="0">
              <a:buNone/>
            </a:pPr>
            <a:r>
              <a:rPr lang="en-GB" b="1" dirty="0">
                <a:cs typeface="Arial"/>
              </a:rPr>
              <a:t>How do I collect consent?</a:t>
            </a:r>
          </a:p>
          <a:p>
            <a:pPr marL="0" indent="0">
              <a:buNone/>
            </a:pPr>
            <a:r>
              <a:rPr lang="en-GB" dirty="0">
                <a:cs typeface="Arial"/>
              </a:rPr>
              <a:t>The Content and Brand team have a centralised digital consent form that you can send to people. Using this form ensures all consent is correctly logged and monitored. </a:t>
            </a:r>
          </a:p>
          <a:p>
            <a:pPr marL="0" indent="0">
              <a:buNone/>
            </a:pPr>
            <a:r>
              <a:rPr lang="en-GB" dirty="0">
                <a:cs typeface="Arial"/>
              </a:rPr>
              <a:t>To use this form, contact </a:t>
            </a:r>
            <a:r>
              <a:rPr lang="en-GB" dirty="0">
                <a:cs typeface="Arial"/>
                <a:hlinkClick r:id="rId2"/>
              </a:rPr>
              <a:t>content@qmul.ac.uk</a:t>
            </a:r>
            <a:r>
              <a:rPr lang="en-GB" dirty="0">
                <a:cs typeface="Arial"/>
              </a:rPr>
              <a:t> to ask for a job number and form link.</a:t>
            </a:r>
          </a:p>
          <a:p>
            <a:pPr marL="0" indent="0">
              <a:buNone/>
            </a:pPr>
            <a:r>
              <a:rPr lang="en-GB" b="1" dirty="0">
                <a:cs typeface="Arial"/>
              </a:rPr>
              <a:t>Expired consent</a:t>
            </a:r>
          </a:p>
          <a:p>
            <a:pPr marL="0" indent="0">
              <a:buNone/>
            </a:pPr>
            <a:r>
              <a:rPr lang="en-GB" dirty="0">
                <a:cs typeface="Arial"/>
              </a:rPr>
              <a:t>We do not use images or videos featuring people if they are more than five years old.</a:t>
            </a:r>
            <a:br>
              <a:rPr lang="en-GB" dirty="0"/>
            </a:br>
            <a:br>
              <a:rPr lang="en-GB" dirty="0"/>
            </a:br>
            <a:r>
              <a:rPr lang="en-GB" b="1" dirty="0"/>
              <a:t>Contact </a:t>
            </a:r>
            <a:r>
              <a:rPr lang="en-GB" b="1" dirty="0">
                <a:hlinkClick r:id="rId2"/>
              </a:rPr>
              <a:t>content@qmul.ac.uk</a:t>
            </a:r>
            <a:r>
              <a:rPr lang="en-GB" b="1" dirty="0"/>
              <a:t> for the latest consent form link</a:t>
            </a:r>
            <a:endParaRPr lang="en-GB" b="1" dirty="0">
              <a:cs typeface="Arial"/>
            </a:endParaRPr>
          </a:p>
        </p:txBody>
      </p:sp>
    </p:spTree>
    <p:extLst>
      <p:ext uri="{BB962C8B-B14F-4D97-AF65-F5344CB8AC3E}">
        <p14:creationId xmlns:p14="http://schemas.microsoft.com/office/powerpoint/2010/main" val="294943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FD32B9-A29E-D46E-9EFC-E79243538AE8}"/>
              </a:ext>
            </a:extLst>
          </p:cNvPr>
          <p:cNvSpPr txBox="1">
            <a:spLocks/>
          </p:cNvSpPr>
          <p:nvPr/>
        </p:nvSpPr>
        <p:spPr>
          <a:xfrm>
            <a:off x="186596" y="262396"/>
            <a:ext cx="8672097" cy="7303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ct val="0"/>
              </a:spcBef>
              <a:buNone/>
              <a:defRPr sz="2500" b="1" kern="1200">
                <a:solidFill>
                  <a:srgbClr val="1C3D74"/>
                </a:solidFill>
                <a:latin typeface="Arial" panose="020B0604020202020204" pitchFamily="34" charset="0"/>
                <a:ea typeface="+mj-ea"/>
                <a:cs typeface="Arial" panose="020B0604020202020204" pitchFamily="34" charset="0"/>
              </a:defRPr>
            </a:lvl1pPr>
          </a:lstStyle>
          <a:p>
            <a:pPr>
              <a:spcBef>
                <a:spcPts val="1000"/>
              </a:spcBef>
              <a:defRPr/>
            </a:pPr>
            <a:r>
              <a:rPr lang="en-US" dirty="0">
                <a:latin typeface="Arial"/>
                <a:cs typeface="Arial"/>
              </a:rPr>
              <a:t>Consent and permissions</a:t>
            </a:r>
            <a:br>
              <a:rPr lang="en-US" dirty="0">
                <a:latin typeface="Arial"/>
                <a:cs typeface="Arial"/>
              </a:rPr>
            </a:br>
            <a:r>
              <a:rPr lang="en-GB" b="0" dirty="0">
                <a:latin typeface="Arial"/>
                <a:cs typeface="Arial"/>
              </a:rPr>
              <a:t>When is a consent form needed?</a:t>
            </a:r>
            <a:endParaRPr lang="en-US" b="0" dirty="0">
              <a:ea typeface="+mn-ea"/>
            </a:endParaRPr>
          </a:p>
        </p:txBody>
      </p:sp>
      <p:sp>
        <p:nvSpPr>
          <p:cNvPr id="7" name="Text Placeholder 2">
            <a:extLst>
              <a:ext uri="{FF2B5EF4-FFF2-40B4-BE49-F238E27FC236}">
                <a16:creationId xmlns:a16="http://schemas.microsoft.com/office/drawing/2014/main" id="{C809D5C1-21C1-1857-B885-5107F64A5B01}"/>
              </a:ext>
            </a:extLst>
          </p:cNvPr>
          <p:cNvSpPr txBox="1">
            <a:spLocks/>
          </p:cNvSpPr>
          <p:nvPr/>
        </p:nvSpPr>
        <p:spPr>
          <a:xfrm>
            <a:off x="186596" y="1121501"/>
            <a:ext cx="7980659" cy="1209353"/>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dirty="0"/>
              <a:t>Below are a list of scenarios in which you would need those included to complete a consent form, and when a polite notice would suffice instead.</a:t>
            </a:r>
            <a:br>
              <a:rPr lang="en-GB" dirty="0"/>
            </a:br>
            <a:br>
              <a:rPr lang="en-GB" dirty="0"/>
            </a:br>
            <a:r>
              <a:rPr lang="en-GB" b="1" dirty="0"/>
              <a:t>Contact </a:t>
            </a:r>
            <a:r>
              <a:rPr lang="en-GB" b="1" dirty="0">
                <a:hlinkClick r:id="rId2"/>
              </a:rPr>
              <a:t>content@qmul.ac.uk</a:t>
            </a:r>
            <a:r>
              <a:rPr lang="en-GB" b="1" dirty="0"/>
              <a:t> with any questions</a:t>
            </a:r>
            <a:endParaRPr lang="en-GB" b="1" dirty="0">
              <a:cs typeface="Arial"/>
            </a:endParaRPr>
          </a:p>
        </p:txBody>
      </p:sp>
      <p:sp>
        <p:nvSpPr>
          <p:cNvPr id="8" name="Text Placeholder 2">
            <a:extLst>
              <a:ext uri="{FF2B5EF4-FFF2-40B4-BE49-F238E27FC236}">
                <a16:creationId xmlns:a16="http://schemas.microsoft.com/office/drawing/2014/main" id="{D0D94868-CE03-D2DE-F5B8-C92F1653DEDD}"/>
              </a:ext>
            </a:extLst>
          </p:cNvPr>
          <p:cNvSpPr txBox="1">
            <a:spLocks/>
          </p:cNvSpPr>
          <p:nvPr/>
        </p:nvSpPr>
        <p:spPr>
          <a:xfrm>
            <a:off x="186596" y="2271800"/>
            <a:ext cx="3349084" cy="1424445"/>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b="1" dirty="0"/>
              <a:t>Consent forms are required when – </a:t>
            </a:r>
          </a:p>
          <a:p>
            <a:pPr fontAlgn="base">
              <a:buFont typeface="Wingdings" pitchFamily="2" charset="2"/>
              <a:buChar char="ü"/>
            </a:pPr>
            <a:r>
              <a:rPr lang="en-GB" dirty="0"/>
              <a:t>Assets are in a controlled environment (</a:t>
            </a:r>
            <a:r>
              <a:rPr lang="en-GB" dirty="0" err="1"/>
              <a:t>eg</a:t>
            </a:r>
            <a:r>
              <a:rPr lang="en-GB" dirty="0"/>
              <a:t> not in public) </a:t>
            </a:r>
          </a:p>
          <a:p>
            <a:pPr fontAlgn="base">
              <a:buFont typeface="Wingdings" pitchFamily="2" charset="2"/>
              <a:buChar char="ü"/>
            </a:pPr>
            <a:r>
              <a:rPr lang="en-GB" dirty="0"/>
              <a:t> Assets contain individuals or groups of students who are identifiable</a:t>
            </a:r>
            <a:endParaRPr lang="en-GB" b="1" dirty="0">
              <a:cs typeface="Arial"/>
            </a:endParaRPr>
          </a:p>
        </p:txBody>
      </p:sp>
      <p:sp>
        <p:nvSpPr>
          <p:cNvPr id="9" name="Text Placeholder 2">
            <a:extLst>
              <a:ext uri="{FF2B5EF4-FFF2-40B4-BE49-F238E27FC236}">
                <a16:creationId xmlns:a16="http://schemas.microsoft.com/office/drawing/2014/main" id="{9F22FF73-1783-D3D9-B09E-F2BF9AE30CE5}"/>
              </a:ext>
            </a:extLst>
          </p:cNvPr>
          <p:cNvSpPr txBox="1">
            <a:spLocks/>
          </p:cNvSpPr>
          <p:nvPr/>
        </p:nvSpPr>
        <p:spPr>
          <a:xfrm>
            <a:off x="3677097" y="2271799"/>
            <a:ext cx="5210220" cy="1622837"/>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b="1" dirty="0"/>
              <a:t>Polite notice suffices when – </a:t>
            </a:r>
          </a:p>
          <a:p>
            <a:pPr fontAlgn="base">
              <a:buFont typeface="Wingdings" pitchFamily="2" charset="2"/>
              <a:buChar char="ü"/>
            </a:pPr>
            <a:r>
              <a:rPr lang="en-GB" dirty="0"/>
              <a:t>Assets are in a public setting </a:t>
            </a:r>
          </a:p>
          <a:p>
            <a:pPr fontAlgn="base">
              <a:buFont typeface="Wingdings" pitchFamily="2" charset="2"/>
              <a:buChar char="ü"/>
            </a:pPr>
            <a:r>
              <a:rPr lang="en-GB" dirty="0"/>
              <a:t>Individuals or groups of students are not identifiable</a:t>
            </a:r>
          </a:p>
          <a:p>
            <a:pPr fontAlgn="base">
              <a:buFont typeface="Wingdings" pitchFamily="2" charset="2"/>
              <a:buChar char="ü"/>
            </a:pPr>
            <a:r>
              <a:rPr lang="en-GB" dirty="0"/>
              <a:t>The asset is of a public figure or high-profile member of staff</a:t>
            </a:r>
          </a:p>
          <a:p>
            <a:pPr fontAlgn="base">
              <a:buFont typeface="Wingdings" pitchFamily="2" charset="2"/>
              <a:buChar char="ü"/>
            </a:pPr>
            <a:r>
              <a:rPr lang="en-GB" dirty="0"/>
              <a:t>There are no close-ups</a:t>
            </a:r>
            <a:endParaRPr lang="en-GB" b="1" dirty="0">
              <a:cs typeface="Arial"/>
            </a:endParaRPr>
          </a:p>
        </p:txBody>
      </p:sp>
    </p:spTree>
    <p:extLst>
      <p:ext uri="{BB962C8B-B14F-4D97-AF65-F5344CB8AC3E}">
        <p14:creationId xmlns:p14="http://schemas.microsoft.com/office/powerpoint/2010/main" val="104663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5FD32B9-A29E-D46E-9EFC-E79243538AE8}"/>
              </a:ext>
            </a:extLst>
          </p:cNvPr>
          <p:cNvSpPr txBox="1">
            <a:spLocks/>
          </p:cNvSpPr>
          <p:nvPr/>
        </p:nvSpPr>
        <p:spPr>
          <a:xfrm>
            <a:off x="186596" y="262396"/>
            <a:ext cx="8672097" cy="7303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ct val="0"/>
              </a:spcBef>
              <a:buNone/>
              <a:defRPr sz="2500" b="1" kern="1200">
                <a:solidFill>
                  <a:srgbClr val="1C3D74"/>
                </a:solidFill>
                <a:latin typeface="Arial" panose="020B0604020202020204" pitchFamily="34" charset="0"/>
                <a:ea typeface="+mj-ea"/>
                <a:cs typeface="Arial" panose="020B0604020202020204" pitchFamily="34" charset="0"/>
              </a:defRPr>
            </a:lvl1pPr>
          </a:lstStyle>
          <a:p>
            <a:pPr>
              <a:spcBef>
                <a:spcPts val="1000"/>
              </a:spcBef>
              <a:defRPr/>
            </a:pPr>
            <a:r>
              <a:rPr lang="en-US" dirty="0">
                <a:latin typeface="Arial"/>
                <a:cs typeface="Arial"/>
              </a:rPr>
              <a:t>Consent and permissions</a:t>
            </a:r>
            <a:br>
              <a:rPr lang="en-US" dirty="0">
                <a:latin typeface="Arial"/>
                <a:cs typeface="Arial"/>
              </a:rPr>
            </a:br>
            <a:r>
              <a:rPr lang="en-GB" b="0" dirty="0">
                <a:latin typeface="Arial"/>
                <a:cs typeface="Arial"/>
              </a:rPr>
              <a:t>Permission of the image owner</a:t>
            </a:r>
            <a:endParaRPr lang="en-US" b="0" dirty="0">
              <a:ea typeface="+mn-ea"/>
            </a:endParaRPr>
          </a:p>
        </p:txBody>
      </p:sp>
      <p:sp>
        <p:nvSpPr>
          <p:cNvPr id="7" name="Text Placeholder 2">
            <a:extLst>
              <a:ext uri="{FF2B5EF4-FFF2-40B4-BE49-F238E27FC236}">
                <a16:creationId xmlns:a16="http://schemas.microsoft.com/office/drawing/2014/main" id="{C809D5C1-21C1-1857-B885-5107F64A5B01}"/>
              </a:ext>
            </a:extLst>
          </p:cNvPr>
          <p:cNvSpPr txBox="1">
            <a:spLocks/>
          </p:cNvSpPr>
          <p:nvPr/>
        </p:nvSpPr>
        <p:spPr>
          <a:xfrm>
            <a:off x="186597" y="1121502"/>
            <a:ext cx="6567494" cy="2899780"/>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dirty="0"/>
              <a:t>Before using an image, you also need to make sure that you have the permission of the image owner.</a:t>
            </a:r>
          </a:p>
          <a:p>
            <a:pPr marL="0" indent="0" fontAlgn="base">
              <a:buNone/>
            </a:pPr>
            <a:r>
              <a:rPr lang="en-GB" b="1" dirty="0"/>
              <a:t>Who owns what?</a:t>
            </a:r>
          </a:p>
          <a:p>
            <a:pPr marL="0" indent="0" fontAlgn="base">
              <a:buNone/>
            </a:pPr>
            <a:r>
              <a:rPr lang="en-GB" dirty="0"/>
              <a:t>Generally, the image is owned by the individual who created it OR the individual's employer (if they created it at work). The copyright symbol does not have to be present for copyright to exist, so it is best to assume that images you find online (except when using the platforms we list below) are protected by copyright.</a:t>
            </a:r>
          </a:p>
          <a:p>
            <a:pPr marL="0" indent="0" fontAlgn="base">
              <a:buNone/>
            </a:pPr>
            <a:r>
              <a:rPr lang="en-GB" b="1" dirty="0"/>
              <a:t>Avoid ‘copyright free’ images you find online</a:t>
            </a:r>
            <a:br>
              <a:rPr lang="en-GB" dirty="0"/>
            </a:br>
            <a:br>
              <a:rPr lang="en-GB" dirty="0"/>
            </a:br>
            <a:r>
              <a:rPr lang="en-GB" dirty="0"/>
              <a:t>Permissions can change, so if you download a 'copyright-free image' online from a source we have not provided to you, you may find yourself in breach of copyright rules. </a:t>
            </a:r>
          </a:p>
        </p:txBody>
      </p:sp>
    </p:spTree>
    <p:extLst>
      <p:ext uri="{BB962C8B-B14F-4D97-AF65-F5344CB8AC3E}">
        <p14:creationId xmlns:p14="http://schemas.microsoft.com/office/powerpoint/2010/main" val="227360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B1D93F-4846-75E4-5E32-D9A1B3EB8EAE}"/>
              </a:ext>
            </a:extLst>
          </p:cNvPr>
          <p:cNvSpPr/>
          <p:nvPr/>
        </p:nvSpPr>
        <p:spPr>
          <a:xfrm>
            <a:off x="-124691" y="-72736"/>
            <a:ext cx="9570027" cy="5403272"/>
          </a:xfrm>
          <a:prstGeom prst="rect">
            <a:avLst/>
          </a:prstGeom>
          <a:solidFill>
            <a:srgbClr val="1C3D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0F6C24EC-5FDD-3843-2718-526D48BC3906}"/>
              </a:ext>
            </a:extLst>
          </p:cNvPr>
          <p:cNvSpPr txBox="1">
            <a:spLocks/>
          </p:cNvSpPr>
          <p:nvPr/>
        </p:nvSpPr>
        <p:spPr>
          <a:xfrm>
            <a:off x="860129" y="2003272"/>
            <a:ext cx="7870825" cy="842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spcBef>
                <a:spcPts val="750"/>
              </a:spcBef>
              <a:defRPr/>
            </a:pPr>
            <a:r>
              <a:rPr lang="en-US" sz="3200" dirty="0"/>
              <a:t>Image guidelines</a:t>
            </a:r>
            <a:endParaRPr lang="en-US" sz="3200" dirty="0">
              <a:ea typeface="+mn-ea"/>
            </a:endParaRPr>
          </a:p>
        </p:txBody>
      </p:sp>
      <p:sp>
        <p:nvSpPr>
          <p:cNvPr id="3" name="Content Placeholder 2">
            <a:extLst>
              <a:ext uri="{FF2B5EF4-FFF2-40B4-BE49-F238E27FC236}">
                <a16:creationId xmlns:a16="http://schemas.microsoft.com/office/drawing/2014/main" id="{90D25ED9-EB12-CDED-0BE8-F3F7AF5112C2}"/>
              </a:ext>
            </a:extLst>
          </p:cNvPr>
          <p:cNvSpPr>
            <a:spLocks noGrp="1"/>
          </p:cNvSpPr>
          <p:nvPr/>
        </p:nvSpPr>
        <p:spPr>
          <a:xfrm>
            <a:off x="860129" y="2628900"/>
            <a:ext cx="7870825" cy="657225"/>
          </a:xfrm>
          <a:prstGeom prst="rect">
            <a:avLst/>
          </a:prstGeom>
        </p:spPr>
        <p:txBody>
          <a:bodyPr lIns="91440" tIns="45720" rIns="91440" bIns="45720" anchor="t"/>
          <a:lstStyle>
            <a:lvl1pPr marL="0" indent="0" algn="l" defTabSz="685800" rtl="0" eaLnBrk="1" latinLnBrk="0" hangingPunct="1">
              <a:lnSpc>
                <a:spcPct val="90000"/>
              </a:lnSpc>
              <a:spcBef>
                <a:spcPts val="750"/>
              </a:spcBef>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latin typeface="Source Sans Pro"/>
                <a:ea typeface="Source Sans Pro"/>
                <a:cs typeface="Arial"/>
              </a:rPr>
              <a:t>Image subject and quality</a:t>
            </a:r>
            <a:endParaRPr lang="en-US" sz="3200" dirty="0"/>
          </a:p>
        </p:txBody>
      </p:sp>
    </p:spTree>
    <p:extLst>
      <p:ext uri="{BB962C8B-B14F-4D97-AF65-F5344CB8AC3E}">
        <p14:creationId xmlns:p14="http://schemas.microsoft.com/office/powerpoint/2010/main" val="2698621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idx="4294967295"/>
          </p:nvPr>
        </p:nvSpPr>
        <p:spPr>
          <a:xfrm>
            <a:off x="186596" y="262396"/>
            <a:ext cx="8672097" cy="1036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2500" b="1">
                <a:solidFill>
                  <a:srgbClr val="1C3D74"/>
                </a:solidFill>
                <a:latin typeface="Arial" panose="020B0604020202020204" pitchFamily="34" charset="0"/>
                <a:cs typeface="Arial" panose="020B0604020202020204" pitchFamily="34" charset="0"/>
              </a:defRPr>
            </a:lvl1pPr>
          </a:lstStyle>
          <a:p>
            <a:pPr>
              <a:spcBef>
                <a:spcPts val="1000"/>
              </a:spcBef>
              <a:defRPr/>
            </a:pPr>
            <a:r>
              <a:rPr lang="en-US" dirty="0">
                <a:latin typeface="Arial"/>
                <a:cs typeface="Arial"/>
              </a:rPr>
              <a:t>Image guidelines</a:t>
            </a:r>
            <a:br>
              <a:rPr lang="en-US" dirty="0">
                <a:latin typeface="Arial"/>
                <a:cs typeface="Arial"/>
              </a:rPr>
            </a:br>
            <a:r>
              <a:rPr lang="en-US" b="0" dirty="0">
                <a:latin typeface="Arial"/>
                <a:ea typeface="+mn-ea"/>
                <a:cs typeface="Arial"/>
              </a:rPr>
              <a:t>Choosing a subject for your image</a:t>
            </a:r>
            <a:endParaRPr kumimoji="0" lang="en-US" sz="2500" b="0" i="0" u="none" strike="noStrike" kern="1200" cap="none" spc="0" normalizeH="0" baseline="0" noProof="0" dirty="0">
              <a:ln>
                <a:noFill/>
              </a:ln>
              <a:solidFill>
                <a:srgbClr val="1C3D74"/>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D65AE79D-5491-4A6E-A995-0E7C652F9C8A}"/>
              </a:ext>
            </a:extLst>
          </p:cNvPr>
          <p:cNvSpPr>
            <a:spLocks noGrp="1"/>
          </p:cNvSpPr>
          <p:nvPr>
            <p:ph type="body" sz="quarter" idx="13"/>
          </p:nvPr>
        </p:nvSpPr>
        <p:spPr>
          <a:xfrm>
            <a:off x="186597" y="1300070"/>
            <a:ext cx="4607689" cy="2373779"/>
          </a:xfrm>
        </p:spPr>
        <p:txBody>
          <a:bodyPr lIns="91440" tIns="45720" rIns="91440" bIns="45720" anchor="t"/>
          <a:lstStyle/>
          <a:p>
            <a:pPr marL="0" indent="0">
              <a:buNone/>
            </a:pPr>
            <a:r>
              <a:rPr lang="en-GB" dirty="0"/>
              <a:t>The subject</a:t>
            </a:r>
            <a:r>
              <a:rPr lang="en-GB" i="1" dirty="0"/>
              <a:t> </a:t>
            </a:r>
            <a:r>
              <a:rPr lang="en-GB" dirty="0"/>
              <a:t>can be interpreted as the “what” in the image. Examples might include - </a:t>
            </a:r>
          </a:p>
          <a:p>
            <a:pPr>
              <a:buFont typeface="Wingdings" panose="020B0604020202020204" pitchFamily="34" charset="0"/>
              <a:buChar char="ü"/>
            </a:pPr>
            <a:r>
              <a:rPr lang="en-GB" dirty="0">
                <a:cs typeface="Arial"/>
              </a:rPr>
              <a:t>People</a:t>
            </a:r>
          </a:p>
          <a:p>
            <a:pPr>
              <a:buFont typeface="Wingdings" panose="020B0604020202020204" pitchFamily="34" charset="0"/>
              <a:buChar char="ü"/>
            </a:pPr>
            <a:r>
              <a:rPr lang="en-GB" dirty="0">
                <a:cs typeface="Arial"/>
              </a:rPr>
              <a:t>Actions or activities</a:t>
            </a:r>
          </a:p>
          <a:p>
            <a:pPr>
              <a:buFont typeface="Wingdings" panose="020B0604020202020204" pitchFamily="34" charset="0"/>
              <a:buChar char="ü"/>
            </a:pPr>
            <a:r>
              <a:rPr lang="en-GB" dirty="0">
                <a:cs typeface="Arial"/>
              </a:rPr>
              <a:t>Buildings or notable locations</a:t>
            </a:r>
          </a:p>
          <a:p>
            <a:pPr marL="0" indent="0">
              <a:buNone/>
            </a:pPr>
            <a:r>
              <a:rPr lang="en-GB" dirty="0"/>
              <a:t>Make sure to include shots of compelling subject matter containing plenty of information about the scene. In the next slides, we have highlighted some good and bad examples.</a:t>
            </a:r>
            <a:endParaRPr lang="en-GB" dirty="0">
              <a:cs typeface="Arial"/>
            </a:endParaRPr>
          </a:p>
        </p:txBody>
      </p:sp>
      <p:pic>
        <p:nvPicPr>
          <p:cNvPr id="12" name="Picture 11">
            <a:extLst>
              <a:ext uri="{FF2B5EF4-FFF2-40B4-BE49-F238E27FC236}">
                <a16:creationId xmlns:a16="http://schemas.microsoft.com/office/drawing/2014/main" id="{39B71F1C-0B1C-734A-8D0C-DB79BEBB1B9D}"/>
              </a:ext>
            </a:extLst>
          </p:cNvPr>
          <p:cNvPicPr>
            <a:picLocks noChangeAspect="1"/>
          </p:cNvPicPr>
          <p:nvPr/>
        </p:nvPicPr>
        <p:blipFill>
          <a:blip r:embed="rId3"/>
          <a:stretch>
            <a:fillRect/>
          </a:stretch>
        </p:blipFill>
        <p:spPr>
          <a:xfrm>
            <a:off x="4966425" y="1300071"/>
            <a:ext cx="3590724" cy="2414621"/>
          </a:xfrm>
          <a:prstGeom prst="rect">
            <a:avLst/>
          </a:prstGeom>
        </p:spPr>
      </p:pic>
    </p:spTree>
    <p:extLst>
      <p:ext uri="{BB962C8B-B14F-4D97-AF65-F5344CB8AC3E}">
        <p14:creationId xmlns:p14="http://schemas.microsoft.com/office/powerpoint/2010/main" val="407706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title" idx="4294967295"/>
          </p:nvPr>
        </p:nvSpPr>
        <p:spPr>
          <a:xfrm>
            <a:off x="186596" y="262396"/>
            <a:ext cx="8672097" cy="10363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2500" b="1">
                <a:solidFill>
                  <a:srgbClr val="1C3D74"/>
                </a:solidFill>
                <a:latin typeface="Arial" panose="020B0604020202020204" pitchFamily="34" charset="0"/>
                <a:cs typeface="Arial" panose="020B0604020202020204" pitchFamily="34" charset="0"/>
              </a:defRPr>
            </a:lvl1pPr>
          </a:lstStyle>
          <a:p>
            <a:pPr>
              <a:spcBef>
                <a:spcPts val="1000"/>
              </a:spcBef>
              <a:defRPr/>
            </a:pPr>
            <a:r>
              <a:rPr lang="en-US" dirty="0">
                <a:latin typeface="Arial"/>
                <a:cs typeface="Arial"/>
              </a:rPr>
              <a:t>Image guidelines</a:t>
            </a:r>
            <a:br>
              <a:rPr lang="en-US" dirty="0">
                <a:latin typeface="Arial"/>
                <a:cs typeface="Arial"/>
              </a:rPr>
            </a:br>
            <a:r>
              <a:rPr lang="en-US" b="0" dirty="0">
                <a:latin typeface="Arial"/>
                <a:ea typeface="+mn-ea"/>
                <a:cs typeface="Arial"/>
              </a:rPr>
              <a:t>Image quality</a:t>
            </a:r>
            <a:endParaRPr kumimoji="0" lang="en-US" sz="2500" b="0" i="0" u="none" strike="noStrike" kern="1200" cap="none" spc="0" normalizeH="0" baseline="0" noProof="0" dirty="0">
              <a:ln>
                <a:noFill/>
              </a:ln>
              <a:solidFill>
                <a:srgbClr val="1C3D74"/>
              </a:solidFill>
              <a:effectLst/>
              <a:uLnTx/>
              <a:uFillTx/>
              <a:latin typeface="Arial" panose="020B0604020202020204" pitchFamily="34" charset="0"/>
              <a:ea typeface="+mn-ea"/>
              <a:cs typeface="Arial" panose="020B0604020202020204" pitchFamily="34" charset="0"/>
            </a:endParaRPr>
          </a:p>
        </p:txBody>
      </p:sp>
      <p:sp>
        <p:nvSpPr>
          <p:cNvPr id="7" name="Text Placeholder 2">
            <a:extLst>
              <a:ext uri="{FF2B5EF4-FFF2-40B4-BE49-F238E27FC236}">
                <a16:creationId xmlns:a16="http://schemas.microsoft.com/office/drawing/2014/main" id="{8CF10053-9563-90B6-EDD4-72830493A976}"/>
              </a:ext>
            </a:extLst>
          </p:cNvPr>
          <p:cNvSpPr txBox="1">
            <a:spLocks/>
          </p:cNvSpPr>
          <p:nvPr/>
        </p:nvSpPr>
        <p:spPr>
          <a:xfrm>
            <a:off x="186597" y="1311274"/>
            <a:ext cx="5881694" cy="2813917"/>
          </a:xfrm>
          <a:prstGeom prst="rect">
            <a:avLst/>
          </a:prstGeom>
        </p:spPr>
        <p:txBody>
          <a:bodyPr lIns="91440" tIns="45720" rIns="91440" bIns="45720" anchor="t"/>
          <a:lstStyle>
            <a:lvl1pPr marL="285750" indent="-285750" algn="l" defTabSz="914400" rtl="0" eaLnBrk="1" latinLnBrk="0" hangingPunct="1">
              <a:lnSpc>
                <a:spcPct val="90000"/>
              </a:lnSpc>
              <a:spcBef>
                <a:spcPts val="1000"/>
              </a:spcBef>
              <a:buFont typeface="Arial" panose="020B0604020202020204" pitchFamily="34" charset="0"/>
              <a:buChar char="•"/>
              <a:defRPr sz="1400" kern="1200">
                <a:solidFill>
                  <a:srgbClr val="1C3D74"/>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rgbClr val="1C3D74"/>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C3D74"/>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C3D7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b="1" dirty="0"/>
              <a:t>Quality</a:t>
            </a:r>
            <a:endParaRPr lang="en-GB" dirty="0">
              <a:cs typeface="Arial"/>
            </a:endParaRPr>
          </a:p>
          <a:p>
            <a:pPr marL="0" indent="0" fontAlgn="base">
              <a:buNone/>
            </a:pPr>
            <a:r>
              <a:rPr lang="en-GB" dirty="0"/>
              <a:t>High-resolution photos are required for sharp reproduction in publications. Even if you yourself don't intend to print the image, all images on Canto must be appropriate to print. Images should - </a:t>
            </a:r>
            <a:endParaRPr lang="en-US" dirty="0">
              <a:cs typeface="Arial"/>
            </a:endParaRPr>
          </a:p>
          <a:p>
            <a:r>
              <a:rPr lang="en-GB" dirty="0">
                <a:cs typeface="Arial"/>
              </a:rPr>
              <a:t>Be set up as 300 dpi or, if unknown, the file size should be at least 3MB</a:t>
            </a:r>
            <a:endParaRPr lang="en-US" dirty="0">
              <a:cs typeface="Arial"/>
            </a:endParaRPr>
          </a:p>
          <a:p>
            <a:r>
              <a:rPr lang="en-GB" dirty="0">
                <a:cs typeface="Arial"/>
              </a:rPr>
              <a:t>Be well focused (avoid blurry images) and have balanced lighting (not too dark, not too bright) </a:t>
            </a:r>
            <a:endParaRPr lang="en-US" dirty="0">
              <a:cs typeface="Arial"/>
            </a:endParaRPr>
          </a:p>
          <a:p>
            <a:pPr marL="0" indent="0">
              <a:buNone/>
            </a:pPr>
            <a:endParaRPr lang="en-GB" i="1" dirty="0">
              <a:cs typeface="Arial"/>
            </a:endParaRPr>
          </a:p>
          <a:p>
            <a:pPr marL="0" indent="0">
              <a:buNone/>
            </a:pPr>
            <a:r>
              <a:rPr lang="en-GB" b="1" dirty="0">
                <a:cs typeface="Arial"/>
              </a:rPr>
              <a:t>Get in touch with </a:t>
            </a:r>
            <a:r>
              <a:rPr lang="en-GB" b="1" dirty="0">
                <a:cs typeface="Arial"/>
                <a:hlinkClick r:id="rId3"/>
              </a:rPr>
              <a:t>content@qmul.ac.uk</a:t>
            </a:r>
            <a:r>
              <a:rPr lang="en-GB" b="1" dirty="0">
                <a:cs typeface="Arial"/>
              </a:rPr>
              <a:t> with any questions. </a:t>
            </a:r>
          </a:p>
          <a:p>
            <a:pPr>
              <a:buFont typeface="Arial"/>
              <a:buChar char="•"/>
            </a:pPr>
            <a:endParaRPr lang="en-GB" dirty="0">
              <a:cs typeface="Arial"/>
            </a:endParaRPr>
          </a:p>
          <a:p>
            <a:pPr marL="457200" lvl="1" indent="-457200">
              <a:buNone/>
            </a:pPr>
            <a:endParaRPr lang="en-GB" dirty="0">
              <a:cs typeface="Arial"/>
            </a:endParaRPr>
          </a:p>
          <a:p>
            <a:pPr lvl="1">
              <a:buFont typeface="Courier New" panose="020B0604020202020204" pitchFamily="34" charset="0"/>
              <a:buChar char="o"/>
            </a:pPr>
            <a:endParaRPr lang="en-GB" dirty="0">
              <a:cs typeface="Arial"/>
            </a:endParaRPr>
          </a:p>
          <a:p>
            <a:endParaRPr lang="en-GB" dirty="0">
              <a:cs typeface="Arial"/>
            </a:endParaRPr>
          </a:p>
        </p:txBody>
      </p:sp>
    </p:spTree>
    <p:extLst>
      <p:ext uri="{BB962C8B-B14F-4D97-AF65-F5344CB8AC3E}">
        <p14:creationId xmlns:p14="http://schemas.microsoft.com/office/powerpoint/2010/main" val="1527786984"/>
      </p:ext>
    </p:extLst>
  </p:cSld>
  <p:clrMapOvr>
    <a:masterClrMapping/>
  </p:clrMapOvr>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QMULInformationClassificationTaxHTField0 xmlns="http://schemas.microsoft.com/sharepoint/v3">
      <Terms xmlns="http://schemas.microsoft.com/office/infopath/2007/PartnerControls">
        <TermInfo xmlns="http://schemas.microsoft.com/office/infopath/2007/PartnerControls">
          <TermName xmlns="http://schemas.microsoft.com/office/infopath/2007/PartnerControls">Protect</TermName>
          <TermId xmlns="http://schemas.microsoft.com/office/infopath/2007/PartnerControls">9124d8d9-0c1c-41e9-aa14-aba001e9a028</TermId>
        </TermInfo>
      </Terms>
    </QMULInformationClassificationTaxHTField0>
    <TaxKeywordTaxHTField xmlns="d5efd484-15aa-41a0-83f6-0646502cb6d6">
      <Terms xmlns="http://schemas.microsoft.com/office/infopath/2007/PartnerControls"/>
    </TaxKeywordTaxHTField>
    <TaxCatchAll xmlns="d5efd484-15aa-41a0-83f6-0646502cb6d6">
      <Value>1</Value>
    </TaxCatchAll>
    <QMULSchoolTaxHTField0 xmlns="http://schemas.microsoft.com/sharepoint/v3">
      <Terms xmlns="http://schemas.microsoft.com/office/infopath/2007/PartnerControls"/>
    </QMULSchoolTaxHTField0>
    <QMULDocumentTypeTaxHTField0 xmlns="http://schemas.microsoft.com/sharepoint/v3">
      <Terms xmlns="http://schemas.microsoft.com/office/infopath/2007/PartnerControls"/>
    </QMULDocumentTypeTaxHTField0>
    <QMULReviewDate xmlns="http://schemas.microsoft.com/sharepoint/v3" xsi:nil="true"/>
    <lcf76f155ced4ddcb4097134ff3c332f xmlns="45ae7f3d-bcd0-4e4b-af93-f03a9fbb19b5">
      <Terms xmlns="http://schemas.microsoft.com/office/infopath/2007/PartnerControls"/>
    </lcf76f155ced4ddcb4097134ff3c332f>
    <QMULOwner xmlns="http://schemas.microsoft.com/sharepoint/v3">
      <UserInfo>
        <DisplayName/>
        <AccountId xsi:nil="true"/>
        <AccountType/>
      </UserInfo>
    </QMULOwner>
    <QMULDepartmentTaxHTField0 xmlns="http://schemas.microsoft.com/sharepoint/v3">
      <Terms xmlns="http://schemas.microsoft.com/office/infopath/2007/PartnerControls"/>
    </QMULDepartmentTaxHTField0>
    <QMULAcademicYear xmlns="http://schemas.microsoft.com/sharepoint/v3" xsi:nil="true"/>
    <QMULLocationTaxHTField0 xmlns="http://schemas.microsoft.com/sharepoint/v3">
      <Terms xmlns="http://schemas.microsoft.com/office/infopath/2007/PartnerControls"/>
    </QMULLocationTaxHTField0>
    <QMULDocumentStatusTaxHTField0 xmlns="http://schemas.microsoft.com/sharepoint/v3">
      <Terms xmlns="http://schemas.microsoft.com/office/infopath/2007/PartnerControls"/>
    </QMULDocumentStatusTaxHTField0>
    <QMULProject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9c18f9b8-5ae4-4f0b-a238-a922c51e2dda" ContentTypeId="0x0101005EA864BF41DF8A41860E925F5B29BCF5" PreviousValue="false"/>
</file>

<file path=customXml/item4.xml><?xml version="1.0" encoding="utf-8"?>
<ct:contentTypeSchema xmlns:ct="http://schemas.microsoft.com/office/2006/metadata/contentType" xmlns:ma="http://schemas.microsoft.com/office/2006/metadata/properties/metaAttributes" ct:_="" ma:_="" ma:contentTypeName="QMUL Document" ma:contentTypeID="0x0101005EA864BF41DF8A41860E925F5B29BCF500AD04A85D9458C94DBE97317C2C8DFF5C" ma:contentTypeVersion="43" ma:contentTypeDescription="" ma:contentTypeScope="" ma:versionID="4a09dd91952e3d179b6343cbf124090c">
  <xsd:schema xmlns:xsd="http://www.w3.org/2001/XMLSchema" xmlns:xs="http://www.w3.org/2001/XMLSchema" xmlns:p="http://schemas.microsoft.com/office/2006/metadata/properties" xmlns:ns1="http://schemas.microsoft.com/sharepoint/v3" xmlns:ns2="d5efd484-15aa-41a0-83f6-0646502cb6d6" xmlns:ns3="45ae7f3d-bcd0-4e4b-af93-f03a9fbb19b5" xmlns:ns4="6649982f-b66b-4072-8006-4697fed55f9d" targetNamespace="http://schemas.microsoft.com/office/2006/metadata/properties" ma:root="true" ma:fieldsID="4e1042d5b12b28a3d2c337c4bb199a9e" ns1:_="" ns2:_="" ns3:_="" ns4:_="">
    <xsd:import namespace="http://schemas.microsoft.com/sharepoint/v3"/>
    <xsd:import namespace="d5efd484-15aa-41a0-83f6-0646502cb6d6"/>
    <xsd:import namespace="45ae7f3d-bcd0-4e4b-af93-f03a9fbb19b5"/>
    <xsd:import namespace="6649982f-b66b-4072-8006-4697fed55f9d"/>
    <xsd:element name="properties">
      <xsd:complexType>
        <xsd:sequence>
          <xsd:element name="documentManagement">
            <xsd:complexType>
              <xsd:all>
                <xsd:element ref="ns1:QMULDocumentStatusTaxHTField0" minOccurs="0"/>
                <xsd:element ref="ns1:QMULDepartmentTaxHTField0" minOccurs="0"/>
                <xsd:element ref="ns1:QMULSchoolTaxHTField0" minOccurs="0"/>
                <xsd:element ref="ns1:QMULDocumentTypeTaxHTField0" minOccurs="0"/>
                <xsd:element ref="ns1:QMULLocationTaxHTField0" minOccurs="0"/>
                <xsd:element ref="ns1:QMULInformationClassificationTaxHTField0" minOccurs="0"/>
                <xsd:element ref="ns1:QMULAcademicYear" minOccurs="0"/>
                <xsd:element ref="ns1:QMULProject" minOccurs="0"/>
                <xsd:element ref="ns1:QMULReviewDate" minOccurs="0"/>
                <xsd:element ref="ns1:QMULOwner" minOccurs="0"/>
                <xsd:element ref="ns2:TaxKeywordTaxHTField" minOccurs="0"/>
                <xsd:element ref="ns2:TaxCatchAll" minOccurs="0"/>
                <xsd:element ref="ns2:TaxCatchAllLabe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3:MediaServiceLocation"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ULDocumentStatusTaxHTField0" ma:index="8" nillable="true" ma:taxonomy="true" ma:internalName="QMULDocumentStatusTaxHTField0" ma:taxonomyFieldName="QMULDocumentStatus" ma:displayName="Document Status" ma:default="" ma:fieldId="{083bdfb7-9f4e-4bc9-b582-62ed6b950f9e}" ma:sspId="9c18f9b8-5ae4-4f0b-a238-a922c51e2dda" ma:termSetId="780aba48-6c17-4ca0-84b9-f0207a095630" ma:anchorId="00000000-0000-0000-0000-000000000000" ma:open="false" ma:isKeyword="false">
      <xsd:complexType>
        <xsd:sequence>
          <xsd:element ref="pc:Terms" minOccurs="0" maxOccurs="1"/>
        </xsd:sequence>
      </xsd:complexType>
    </xsd:element>
    <xsd:element name="QMULDepartmentTaxHTField0" ma:index="10" nillable="true" ma:taxonomy="true" ma:internalName="QMULDepartmentTaxHTField0" ma:taxonomyFieldName="QMULDepartment" ma:displayName="Department" ma:readOnly="false" ma:default="" ma:fieldId="{2a7d89f9-5f8e-4c42-ab4f-aa1fc3002ea0}" ma:sspId="9c18f9b8-5ae4-4f0b-a238-a922c51e2dda" ma:termSetId="28874c57-2df5-45e8-a804-d15afc96d4ee" ma:anchorId="00000000-0000-0000-0000-000000000000" ma:open="false" ma:isKeyword="false">
      <xsd:complexType>
        <xsd:sequence>
          <xsd:element ref="pc:Terms" minOccurs="0" maxOccurs="1"/>
        </xsd:sequence>
      </xsd:complexType>
    </xsd:element>
    <xsd:element name="QMULSchoolTaxHTField0" ma:index="12" nillable="true" ma:taxonomy="true" ma:internalName="QMULSchoolTaxHTField0" ma:taxonomyFieldName="QMULSchool" ma:displayName="School" ma:readOnly="false" ma:default="" ma:fieldId="{46346f8e-3161-4021-8b14-3dcca2e3ca8d}" ma:sspId="9c18f9b8-5ae4-4f0b-a238-a922c51e2dda" ma:termSetId="0f9f7e9f-7d6b-4cae-9193-a3e3200f87de" ma:anchorId="00000000-0000-0000-0000-000000000000" ma:open="false" ma:isKeyword="false">
      <xsd:complexType>
        <xsd:sequence>
          <xsd:element ref="pc:Terms" minOccurs="0" maxOccurs="1"/>
        </xsd:sequence>
      </xsd:complexType>
    </xsd:element>
    <xsd:element name="QMULDocumentTypeTaxHTField0" ma:index="14" nillable="true" ma:taxonomy="true" ma:internalName="QMULDocumentTypeTaxHTField0" ma:taxonomyFieldName="QMULDocumentType" ma:displayName="Document Type" ma:default="" ma:fieldId="{2596c3af-0d77-4ea4-a15d-d3f71457b096}" ma:sspId="9c18f9b8-5ae4-4f0b-a238-a922c51e2dda" ma:termSetId="8ec3f1bd-c4f8-46a7-ae88-878ed3be39d1" ma:anchorId="00000000-0000-0000-0000-000000000000" ma:open="false" ma:isKeyword="false">
      <xsd:complexType>
        <xsd:sequence>
          <xsd:element ref="pc:Terms" minOccurs="0" maxOccurs="1"/>
        </xsd:sequence>
      </xsd:complexType>
    </xsd:element>
    <xsd:element name="QMULLocationTaxHTField0" ma:index="16" nillable="true" ma:taxonomy="true" ma:internalName="QMULLocationTaxHTField0" ma:taxonomyFieldName="QMULLocation" ma:displayName="Location" ma:default="" ma:fieldId="{29b985f4-a05e-4f39-b5da-e9fb81ddaa79}" ma:sspId="9c18f9b8-5ae4-4f0b-a238-a922c51e2dda" ma:termSetId="5327f1c4-618f-4317-b197-fc29da39fa66" ma:anchorId="00000000-0000-0000-0000-000000000000" ma:open="false" ma:isKeyword="false">
      <xsd:complexType>
        <xsd:sequence>
          <xsd:element ref="pc:Terms" minOccurs="0" maxOccurs="1"/>
        </xsd:sequence>
      </xsd:complexType>
    </xsd:element>
    <xsd:element name="QMULInformationClassificationTaxHTField0" ma:index="18" nillable="true" ma:taxonomy="true" ma:internalName="QMULInformationClassificationTaxHTField0" ma:taxonomyFieldName="QMULInformationClassification" ma:displayName="Information Classification" ma:default="1;#Protect|9124d8d9-0c1c-41e9-aa14-aba001e9a028" ma:fieldId="{57b3469a-2ea1-4a06-a2d1-c99ce62a5d6f}" ma:sspId="9c18f9b8-5ae4-4f0b-a238-a922c51e2dda" ma:termSetId="a3d7b326-4e5e-4e73-95fa-6245adfab113" ma:anchorId="00000000-0000-0000-0000-000000000000" ma:open="false" ma:isKeyword="false">
      <xsd:complexType>
        <xsd:sequence>
          <xsd:element ref="pc:Terms" minOccurs="0" maxOccurs="1"/>
        </xsd:sequence>
      </xsd:complexType>
    </xsd:element>
    <xsd:element name="QMULAcademicYear" ma:index="20" nillable="true" ma:displayName="Academic Year" ma:decimals="0" ma:internalName="QMULAcademicYear" ma:percentage="FALSE">
      <xsd:simpleType>
        <xsd:restriction base="dms:Number">
          <xsd:maxInclusive value="9999"/>
          <xsd:minInclusive value="1000"/>
        </xsd:restriction>
      </xsd:simpleType>
    </xsd:element>
    <xsd:element name="QMULProject" ma:index="21" nillable="true" ma:displayName="Project" ma:internalName="QMULProject">
      <xsd:simpleType>
        <xsd:restriction base="dms:Text">
          <xsd:maxLength value="255"/>
        </xsd:restriction>
      </xsd:simpleType>
    </xsd:element>
    <xsd:element name="QMULReviewDate" ma:index="22" nillable="true" ma:displayName="Review Date" ma:format="DateOnly" ma:internalName="QMULReviewDate">
      <xsd:simpleType>
        <xsd:restriction base="dms:DateTime"/>
      </xsd:simpleType>
    </xsd:element>
    <xsd:element name="QMULOwner" ma:index="23" nillable="true" ma:displayName="Owner" ma:list="UserInfo" ma:SharePointGroup="0" ma:internalName="QMUL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c18f9b8-5ae4-4f0b-a238-a922c51e2dd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2a7529b9-a3eb-44e9-919b-0c3dc59600a2}" ma:internalName="TaxCatchAll" ma:showField="CatchAllData" ma:web="6649982f-b66b-4072-8006-4697fed55f9d">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2a7529b9-a3eb-44e9-919b-0c3dc59600a2}" ma:internalName="TaxCatchAllLabel" ma:readOnly="true" ma:showField="CatchAllDataLabel" ma:web="6649982f-b66b-4072-8006-4697fed55f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ae7f3d-bcd0-4e4b-af93-f03a9fbb19b5"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DateTaken" ma:index="36" nillable="true" ma:displayName="MediaServiceDateTaken" ma:hidden="true" ma:internalName="MediaServiceDateTaken"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MediaLengthInSeconds" ma:index="40" nillable="true" ma:displayName="Length (seconds)" ma:internalName="MediaLengthInSeconds" ma:readOnly="true">
      <xsd:simpleType>
        <xsd:restriction base="dms:Unknown"/>
      </xsd:simpleType>
    </xsd:element>
    <xsd:element name="lcf76f155ced4ddcb4097134ff3c332f" ma:index="42" nillable="true" ma:taxonomy="true" ma:internalName="lcf76f155ced4ddcb4097134ff3c332f" ma:taxonomyFieldName="MediaServiceImageTags" ma:displayName="Image Tags" ma:readOnly="false" ma:fieldId="{5cf76f15-5ced-4ddc-b409-7134ff3c332f}" ma:taxonomyMulti="true" ma:sspId="9c18f9b8-5ae4-4f0b-a238-a922c51e2d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49982f-b66b-4072-8006-4697fed55f9d" elementFormDefault="qualified">
    <xsd:import namespace="http://schemas.microsoft.com/office/2006/documentManagement/types"/>
    <xsd:import namespace="http://schemas.microsoft.com/office/infopath/2007/PartnerControls"/>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A14A0F-64B3-4F90-9047-16F919A972DA}">
  <ds:schemaRefs>
    <ds:schemaRef ds:uri="http://purl.org/dc/terms/"/>
    <ds:schemaRef ds:uri="http://schemas.microsoft.com/office/infopath/2007/PartnerControls"/>
    <ds:schemaRef ds:uri="45ae7f3d-bcd0-4e4b-af93-f03a9fbb19b5"/>
    <ds:schemaRef ds:uri="http://schemas.openxmlformats.org/package/2006/metadata/core-properties"/>
    <ds:schemaRef ds:uri="http://purl.org/dc/dcmitype/"/>
    <ds:schemaRef ds:uri="http://schemas.microsoft.com/office/2006/metadata/properties"/>
    <ds:schemaRef ds:uri="http://schemas.microsoft.com/office/2006/documentManagement/types"/>
    <ds:schemaRef ds:uri="6649982f-b66b-4072-8006-4697fed55f9d"/>
    <ds:schemaRef ds:uri="http://purl.org/dc/elements/1.1/"/>
    <ds:schemaRef ds:uri="d5efd484-15aa-41a0-83f6-0646502cb6d6"/>
    <ds:schemaRef ds:uri="http://schemas.microsoft.com/sharepoint/v3"/>
    <ds:schemaRef ds:uri="http://www.w3.org/XML/1998/namespace"/>
  </ds:schemaRefs>
</ds:datastoreItem>
</file>

<file path=customXml/itemProps2.xml><?xml version="1.0" encoding="utf-8"?>
<ds:datastoreItem xmlns:ds="http://schemas.openxmlformats.org/officeDocument/2006/customXml" ds:itemID="{55AF73CE-2E14-4B86-821F-E1BC99462FAB}">
  <ds:schemaRefs>
    <ds:schemaRef ds:uri="http://schemas.microsoft.com/sharepoint/v3/contenttype/forms"/>
  </ds:schemaRefs>
</ds:datastoreItem>
</file>

<file path=customXml/itemProps3.xml><?xml version="1.0" encoding="utf-8"?>
<ds:datastoreItem xmlns:ds="http://schemas.openxmlformats.org/officeDocument/2006/customXml" ds:itemID="{C052A333-E366-4A81-8707-706ACD91B01A}">
  <ds:schemaRefs>
    <ds:schemaRef ds:uri="Microsoft.SharePoint.Taxonomy.ContentTypeSync"/>
  </ds:schemaRefs>
</ds:datastoreItem>
</file>

<file path=customXml/itemProps4.xml><?xml version="1.0" encoding="utf-8"?>
<ds:datastoreItem xmlns:ds="http://schemas.openxmlformats.org/officeDocument/2006/customXml" ds:itemID="{911D5876-1FCD-43A1-89D1-7CA7D09992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efd484-15aa-41a0-83f6-0646502cb6d6"/>
    <ds:schemaRef ds:uri="45ae7f3d-bcd0-4e4b-af93-f03a9fbb19b5"/>
    <ds:schemaRef ds:uri="6649982f-b66b-4072-8006-4697fed55f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3065</TotalTime>
  <Words>1465</Words>
  <Application>Microsoft Macintosh PowerPoint</Application>
  <PresentationFormat>On-screen Show (16:9)</PresentationFormat>
  <Paragraphs>162</Paragraphs>
  <Slides>27</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4 Text</vt:lpstr>
      <vt:lpstr>Arial</vt:lpstr>
      <vt:lpstr>Calibri</vt:lpstr>
      <vt:lpstr>Channel 4 Chadwick</vt:lpstr>
      <vt:lpstr>Courier New</vt:lpstr>
      <vt:lpstr>Source Sans Pro</vt:lpstr>
      <vt:lpstr>Wingdings</vt:lpstr>
      <vt:lpstr>Office Theme</vt:lpstr>
      <vt:lpstr>1_Custom Design</vt:lpstr>
      <vt:lpstr>2_Custom Design</vt:lpstr>
      <vt:lpstr>Uploading images to Canto</vt:lpstr>
      <vt:lpstr>PowerPoint Presentation</vt:lpstr>
      <vt:lpstr>PowerPoint Presentation</vt:lpstr>
      <vt:lpstr>PowerPoint Presentation</vt:lpstr>
      <vt:lpstr>PowerPoint Presentation</vt:lpstr>
      <vt:lpstr>PowerPoint Presentation</vt:lpstr>
      <vt:lpstr>PowerPoint Presentation</vt:lpstr>
      <vt:lpstr>Image guidelines Choosing a subject for your image</vt:lpstr>
      <vt:lpstr>Image guidelines Image quality</vt:lpstr>
      <vt:lpstr>Image guidelines Good examples (people)</vt:lpstr>
      <vt:lpstr>PowerPoint Presentation</vt:lpstr>
      <vt:lpstr>PowerPoint Presentation</vt:lpstr>
      <vt:lpstr>PowerPoint Presentation</vt:lpstr>
      <vt:lpstr>Preparing and uploading files Naming files on your computer</vt:lpstr>
      <vt:lpstr>PowerPoint Presentation</vt:lpstr>
      <vt:lpstr>Preparing and uploading files Creating an album in the Contributor folder </vt:lpstr>
      <vt:lpstr>Preparing and uploading files Uploading images to your new album </vt:lpstr>
      <vt:lpstr>PowerPoint Presentation</vt:lpstr>
      <vt:lpstr>Adding metadata Adding data in bulk or individually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Joe Saxon</cp:lastModifiedBy>
  <cp:revision>421</cp:revision>
  <dcterms:created xsi:type="dcterms:W3CDTF">2020-06-18T12:08:25Z</dcterms:created>
  <dcterms:modified xsi:type="dcterms:W3CDTF">2025-07-14T08:16:34Z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0x0101005EA864BF41DF8A41860E925F5B29BCF500AD04A85D9458C94DBE97317C2C8DFF5C</vt:lpwstr>
  </property>
  <property fmtid="{D5CDD505-2E9C-101B-9397-08002B2CF9AE}" pid="3" name="QMULDocumentStatus">
    <vt:lpwstr/>
  </property>
  <property fmtid="{D5CDD505-2E9C-101B-9397-08002B2CF9AE}" pid="4" name="TaxKeyword">
    <vt:lpwstr/>
  </property>
  <property fmtid="{D5CDD505-2E9C-101B-9397-08002B2CF9AE}" pid="5" name="QMULDepartment">
    <vt:lpwstr/>
  </property>
  <property fmtid="{D5CDD505-2E9C-101B-9397-08002B2CF9AE}" pid="6" name="MediaServiceImageTags">
    <vt:lpwstr/>
  </property>
  <property fmtid="{D5CDD505-2E9C-101B-9397-08002B2CF9AE}" pid="7" name="QMULInformationClassification">
    <vt:lpwstr>1;#Protect|9124d8d9-0c1c-41e9-aa14-aba001e9a028</vt:lpwstr>
  </property>
  <property fmtid="{D5CDD505-2E9C-101B-9397-08002B2CF9AE}" pid="8" name="QMULDocumentType">
    <vt:lpwstr/>
  </property>
  <property fmtid="{D5CDD505-2E9C-101B-9397-08002B2CF9AE}" pid="9" name="QMULSchool">
    <vt:lpwstr/>
  </property>
  <property fmtid="{D5CDD505-2E9C-101B-9397-08002B2CF9AE}" pid="10" name="QMULLocation">
    <vt:lpwstr/>
  </property>
</Properties>
</file>