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5"/>
    <p:sldMasterId id="2147483866" r:id="rId6"/>
    <p:sldMasterId id="2147483843" r:id="rId7"/>
  </p:sldMasterIdLst>
  <p:notesMasterIdLst>
    <p:notesMasterId r:id="rId18"/>
  </p:notesMasterIdLst>
  <p:handoutMasterIdLst>
    <p:handoutMasterId r:id="rId19"/>
  </p:handoutMasterIdLst>
  <p:sldIdLst>
    <p:sldId id="257" r:id="rId8"/>
    <p:sldId id="285" r:id="rId9"/>
    <p:sldId id="313" r:id="rId10"/>
    <p:sldId id="299" r:id="rId11"/>
    <p:sldId id="307" r:id="rId12"/>
    <p:sldId id="305" r:id="rId13"/>
    <p:sldId id="310" r:id="rId14"/>
    <p:sldId id="311" r:id="rId15"/>
    <p:sldId id="312" r:id="rId16"/>
    <p:sldId id="294" r:id="rId17"/>
  </p:sldIdLst>
  <p:sldSz cx="9144000" cy="5143500" type="screen16x9"/>
  <p:notesSz cx="6858000" cy="9144000"/>
  <p:defaultTextStyle>
    <a:defPPr>
      <a:defRPr lang="en-US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 templates" id="{7DD0B69D-9948-46F3-B07D-8BF81D90CAFD}">
          <p14:sldIdLst>
            <p14:sldId id="257"/>
            <p14:sldId id="285"/>
            <p14:sldId id="313"/>
            <p14:sldId id="299"/>
            <p14:sldId id="307"/>
            <p14:sldId id="305"/>
            <p14:sldId id="310"/>
            <p14:sldId id="311"/>
            <p14:sldId id="312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7791"/>
    <a:srgbClr val="10746A"/>
    <a:srgbClr val="1C3D74"/>
    <a:srgbClr val="EC008C"/>
    <a:srgbClr val="2DB8C5"/>
    <a:srgbClr val="73B82B"/>
    <a:srgbClr val="F18500"/>
    <a:srgbClr val="8D3786"/>
    <a:srgbClr val="CDA60C"/>
    <a:srgbClr val="2DB8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86463" autoAdjust="0"/>
  </p:normalViewPr>
  <p:slideViewPr>
    <p:cSldViewPr snapToGrid="0" snapToObjects="1">
      <p:cViewPr varScale="1">
        <p:scale>
          <a:sx n="146" d="100"/>
          <a:sy n="146" d="100"/>
        </p:scale>
        <p:origin x="176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2604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0859996977948773"/>
          <c:y val="1.446726273736742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009355875836059E-2"/>
          <c:y val="0.13986788302602043"/>
          <c:w val="0.67931177666812181"/>
          <c:h val="0.760215539922159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CA9-4D25-9A08-E785591F91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CA9-4D25-9A08-E785591F912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CA9-4D25-9A08-E785591F912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CA9-4D25-9A08-E785591F912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CA9-4D25-9A08-E785591F912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CA9-4D25-9A08-E785591F912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CA9-4D25-9A08-E785591F912F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</c:v>
                </c:pt>
                <c:pt idx="1">
                  <c:v>6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CA9-4D25-9A08-E785591F91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69977572318967052"/>
          <c:y val="0.1928179891354784"/>
          <c:w val="0.30022436435136202"/>
          <c:h val="0.652836048290867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4416114174553275"/>
          <c:y val="1.40625433274614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7531567990058079E-2"/>
          <c:y val="0.11931885404850991"/>
          <c:w val="0.63197913902634784"/>
          <c:h val="0.65308987739149349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151-495A-8996-44DF7C239E0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151-495A-8996-44DF7C239E0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151-495A-8996-44DF7C239E0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151-495A-8996-44DF7C239E0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151-495A-8996-44DF7C239E0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151-495A-8996-44DF7C239E0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151-495A-8996-44DF7C239E04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5.5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151-495A-8996-44DF7C239E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3237616"/>
        <c:axId val="774982448"/>
      </c:barChart>
      <c:valAx>
        <c:axId val="774982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056497372130657"/>
          <c:y val="0.23026675851480399"/>
          <c:w val="0.24631125718087762"/>
          <c:h val="0.606979607086511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9648043799212601"/>
          <c:y val="1.40624991349348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017085530237922"/>
          <c:y val="0.11931885404850991"/>
          <c:w val="0.59848297447332355"/>
          <c:h val="0.80052066313077841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79-46EC-ACD0-05064C0E4F1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79-46EC-ACD0-05064C0E4F1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E79-46EC-ACD0-05064C0E4F1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E79-46EC-ACD0-05064C0E4F1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E79-46EC-ACD0-05064C0E4F1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E79-46EC-ACD0-05064C0E4F1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E79-46EC-ACD0-05064C0E4F15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E79-46EC-ACD0-05064C0E4F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853237616"/>
        <c:axId val="774982448"/>
      </c:barChart>
      <c:valAx>
        <c:axId val="774982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396512040726835"/>
          <c:y val="9.6391868962480462E-2"/>
          <c:w val="0.2760348679438433"/>
          <c:h val="0.809237306362179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9664FB5-82AF-48A4-80F1-9AEEE0DF4B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F0742E-D5E1-4FF3-A442-958EA2A786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066F8-4FE9-4315-A56E-3EA256F5907F}" type="datetimeFigureOut">
              <a:rPr lang="en-GB" smtClean="0"/>
              <a:t>11/06/2024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F2F771-FAFF-4FF6-AE5C-96F43E8CB7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B88F3-0CB9-4921-9214-BFA9C4B808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73B9F-E786-4DE9-B054-AF2D3B6423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115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D6F77-CFCE-A445-8E2C-54D16F9EECCC}" type="datetimeFigureOut">
              <a:rPr lang="en-US" smtClean="0"/>
              <a:t>6/11/24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42D00-D33B-6747-961F-9152114FB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03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16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71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46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21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709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84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03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49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85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Cover 1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4010446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C74048-C75E-FD4A-A2F0-C36E16C2A3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79950" y="1311276"/>
            <a:ext cx="4186238" cy="2791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9950" y="4176072"/>
            <a:ext cx="4186238" cy="879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0C9E275-0734-425E-938B-16131D4657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438540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8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C74048-C75E-FD4A-A2F0-C36E16C2A3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67512" y="1311276"/>
            <a:ext cx="2098675" cy="27737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2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2840F-CF0A-4B0C-876C-214741C519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6447286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180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9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51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6D51F31A-86D2-8C4F-A1A9-C88372B37B3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67513" y="1311274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1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7513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39CEF63-09E5-47AB-B122-292E3DA726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6447286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049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DE942392-5A1D-4B43-9FC3-CF83A59FC5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67513" y="1311275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1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7513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51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5E523E2-4C7B-424A-8715-BA3BD5E8B9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93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67513" y="1322601"/>
            <a:ext cx="2098675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67512" y="417795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16A11E-B4A5-4F26-9049-F166D72D62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23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4305300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4305302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78626" y="2877213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78624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1A76B9A-C73D-41F4-848B-7B422BD254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500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text + image +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02847" y="1322601"/>
            <a:ext cx="2763341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02847" y="4177950"/>
            <a:ext cx="2763341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B742EC7-0905-4619-9932-945C15BD9FB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44721" y="1311275"/>
            <a:ext cx="285455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 marL="45720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839734A-FE59-489D-8235-3CE5E3DE21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6595" y="1311275"/>
            <a:ext cx="285455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719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column tex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496620" y="1309603"/>
            <a:ext cx="6380681" cy="2808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96620" y="4176072"/>
            <a:ext cx="638068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7C490C0-3F42-428E-9663-C0315B61F1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1262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45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87339" y="1322601"/>
            <a:ext cx="8578850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7339" y="4177950"/>
            <a:ext cx="857885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3461591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79400" y="250826"/>
            <a:ext cx="8597901" cy="38671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7339" y="4177950"/>
            <a:ext cx="857885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</p:spTree>
    <p:extLst>
      <p:ext uri="{BB962C8B-B14F-4D97-AF65-F5344CB8AC3E}">
        <p14:creationId xmlns:p14="http://schemas.microsoft.com/office/powerpoint/2010/main" val="2436586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12000">
              <a:srgbClr val="1C3D74"/>
            </a:gs>
            <a:gs pos="100000">
              <a:srgbClr val="2DB8C5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2803259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203484" y="1234649"/>
            <a:ext cx="2219675" cy="1349665"/>
            <a:chOff x="1985262" y="1786188"/>
            <a:chExt cx="3594613" cy="257953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2DB8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2DB8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864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2DB8C5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2DB8C5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3299430" y="1210655"/>
            <a:ext cx="2156489" cy="1349665"/>
            <a:chOff x="1985262" y="1786188"/>
            <a:chExt cx="3594613" cy="257953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52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8D37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6" cy="10321"/>
            </a:xfrm>
            <a:prstGeom prst="line">
              <a:avLst/>
            </a:prstGeom>
            <a:ln w="28575">
              <a:solidFill>
                <a:srgbClr val="8D37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8D3786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8D3786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6395376" y="1210655"/>
            <a:ext cx="2184743" cy="1349665"/>
            <a:chOff x="1985262" y="1786188"/>
            <a:chExt cx="3594613" cy="2579532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52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107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4" cy="10321"/>
            </a:xfrm>
            <a:prstGeom prst="line">
              <a:avLst/>
            </a:prstGeom>
            <a:ln w="28575">
              <a:solidFill>
                <a:srgbClr val="107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10746A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10746A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1800890" y="2785639"/>
            <a:ext cx="2268189" cy="1349665"/>
            <a:chOff x="1985262" y="1786188"/>
            <a:chExt cx="3594613" cy="257953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185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F18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18500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F18500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4949634" y="2785639"/>
            <a:ext cx="2289366" cy="1349665"/>
            <a:chOff x="1985262" y="1786188"/>
            <a:chExt cx="3594613" cy="2579532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3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73B82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71937"/>
              <a:ext cx="3407805" cy="10321"/>
            </a:xfrm>
            <a:prstGeom prst="line">
              <a:avLst/>
            </a:prstGeom>
            <a:ln w="28575">
              <a:solidFill>
                <a:srgbClr val="73B8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3B82B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73B82B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sp>
        <p:nvSpPr>
          <p:cNvPr id="2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11096"/>
            <a:ext cx="8672097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2476875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48A56A-D03E-7C4E-AE8E-F896E6A5A11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86463332"/>
              </p:ext>
            </p:extLst>
          </p:nvPr>
        </p:nvGraphicFramePr>
        <p:xfrm>
          <a:off x="2925649" y="1218723"/>
          <a:ext cx="4923808" cy="3149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91CD518-0B4F-4DDD-8245-74B5057E96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801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DE844C2-66A4-7347-BB76-EF1AA2EFEA8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44693725"/>
              </p:ext>
            </p:extLst>
          </p:nvPr>
        </p:nvGraphicFramePr>
        <p:xfrm>
          <a:off x="3380198" y="1259540"/>
          <a:ext cx="5003514" cy="3295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6BE319-1C15-41CC-A596-E46D2BF7CC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813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F8E69A5-8A32-3B48-8662-8A79DC2E092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68563056"/>
              </p:ext>
            </p:extLst>
          </p:nvPr>
        </p:nvGraphicFramePr>
        <p:xfrm>
          <a:off x="2586555" y="1209354"/>
          <a:ext cx="5804951" cy="3027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20285F8-6946-46F6-9325-70AD32F1D6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826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AFD6674-8208-4117-92B8-8BA50FAB180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66213361"/>
              </p:ext>
            </p:extLst>
          </p:nvPr>
        </p:nvGraphicFramePr>
        <p:xfrm>
          <a:off x="287338" y="1689652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latin typeface="+mj-lt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</a:t>
                      </a:r>
                      <a:endParaRPr lang="en-US" sz="800" dirty="0"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85AC98B-3184-4158-8DB1-FD0896BAEA5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48348035"/>
              </p:ext>
            </p:extLst>
          </p:nvPr>
        </p:nvGraphicFramePr>
        <p:xfrm>
          <a:off x="287338" y="3153802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latin typeface="+mj-lt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</a:t>
                      </a:r>
                      <a:endParaRPr lang="en-US" sz="800" dirty="0"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ABA65EC-BE67-47F1-855B-E0BFD2EA8C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86720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</p:txBody>
      </p:sp>
    </p:spTree>
    <p:extLst>
      <p:ext uri="{BB962C8B-B14F-4D97-AF65-F5344CB8AC3E}">
        <p14:creationId xmlns:p14="http://schemas.microsoft.com/office/powerpoint/2010/main" val="38335702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_Logo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F016AB-50EC-D145-8FEE-4F74E8E3B1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986" y="3228967"/>
            <a:ext cx="4335556" cy="11588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811C00-D549-464E-ADFA-3C1836754071}"/>
              </a:ext>
            </a:extLst>
          </p:cNvPr>
          <p:cNvSpPr txBox="1"/>
          <p:nvPr userDrawn="1"/>
        </p:nvSpPr>
        <p:spPr>
          <a:xfrm>
            <a:off x="3282511" y="1820461"/>
            <a:ext cx="277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63592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_Logo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F016AB-50EC-D145-8FEE-4F74E8E3B1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986" y="1954745"/>
            <a:ext cx="4335556" cy="115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92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gradFill flip="none" rotWithShape="1">
          <a:gsLst>
            <a:gs pos="74000">
              <a:srgbClr val="10746A"/>
            </a:gs>
            <a:gs pos="18000">
              <a:srgbClr val="0096E3">
                <a:lumMod val="90000"/>
                <a:lumOff val="10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3193694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gradFill flip="none" rotWithShape="1">
          <a:gsLst>
            <a:gs pos="0">
              <a:srgbClr val="73B82B">
                <a:lumMod val="88000"/>
                <a:lumOff val="12000"/>
              </a:srgbClr>
            </a:gs>
            <a:gs pos="97312">
              <a:srgbClr val="10746A"/>
            </a:gs>
            <a:gs pos="59000">
              <a:srgbClr val="10746A">
                <a:lumMod val="94000"/>
                <a:lumOff val="6000"/>
              </a:srgbClr>
            </a:gs>
          </a:gsLst>
          <a:lin ang="1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660772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gradFill>
          <a:gsLst>
            <a:gs pos="0">
              <a:srgbClr val="73B82B">
                <a:lumMod val="88000"/>
                <a:lumOff val="12000"/>
              </a:srgbClr>
            </a:gs>
            <a:gs pos="69000">
              <a:srgbClr val="2DB8C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41877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gradFill flip="none" rotWithShape="1">
          <a:gsLst>
            <a:gs pos="85484">
              <a:srgbClr val="8D3786"/>
            </a:gs>
            <a:gs pos="19000">
              <a:srgbClr val="EC008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055588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gradFill flip="none" rotWithShape="1">
          <a:gsLst>
            <a:gs pos="3226">
              <a:srgbClr val="8D3786"/>
            </a:gs>
            <a:gs pos="35000">
              <a:srgbClr val="8D3786"/>
            </a:gs>
            <a:gs pos="100000">
              <a:srgbClr val="F18500"/>
            </a:gs>
          </a:gsLst>
          <a:lin ang="19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3086862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9F98BB-2095-434E-97D1-3636B7E75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86720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4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9F98BB-2095-434E-97D1-3636B7E75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4277455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5C7A6F9-784D-428C-B9C4-650A70FFC0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80865" y="1311275"/>
            <a:ext cx="4277455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</p:spTree>
    <p:extLst>
      <p:ext uri="{BB962C8B-B14F-4D97-AF65-F5344CB8AC3E}">
        <p14:creationId xmlns:p14="http://schemas.microsoft.com/office/powerpoint/2010/main" val="3102203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F016AB-50EC-D145-8FEE-4F74E8E3B1D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98188" y="373575"/>
            <a:ext cx="2489200" cy="66531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A670BE8-3C46-EF4F-BC90-6793A5222276}"/>
              </a:ext>
            </a:extLst>
          </p:cNvPr>
          <p:cNvCxnSpPr/>
          <p:nvPr userDrawn="1"/>
        </p:nvCxnSpPr>
        <p:spPr>
          <a:xfrm>
            <a:off x="298188" y="4830791"/>
            <a:ext cx="856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77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0" r:id="rId2"/>
    <p:sldLayoutId id="2147483765" r:id="rId3"/>
    <p:sldLayoutId id="2147483766" r:id="rId4"/>
    <p:sldLayoutId id="2147483767" r:id="rId5"/>
    <p:sldLayoutId id="2147483768" r:id="rId6"/>
    <p:sldLayoutId id="2147483769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58" userDrawn="1">
          <p15:clr>
            <a:srgbClr val="F26B43"/>
          </p15:clr>
        </p15:guide>
        <p15:guide id="3" pos="176" userDrawn="1">
          <p15:clr>
            <a:srgbClr val="F26B43"/>
          </p15:clr>
        </p15:guide>
        <p15:guide id="4" orient="horz" pos="2981" userDrawn="1">
          <p15:clr>
            <a:srgbClr val="F26B43"/>
          </p15:clr>
        </p15:guide>
        <p15:guide id="5" pos="5585" userDrawn="1">
          <p15:clr>
            <a:srgbClr val="F26B43"/>
          </p15:clr>
        </p15:guide>
        <p15:guide id="6" orient="horz" pos="1620" userDrawn="1">
          <p15:clr>
            <a:srgbClr val="F26B43"/>
          </p15:clr>
        </p15:guide>
        <p15:guide id="7" orient="horz" pos="554" userDrawn="1">
          <p15:clr>
            <a:srgbClr val="F26B43"/>
          </p15:clr>
        </p15:guide>
        <p15:guide id="8" orient="horz" pos="690" userDrawn="1">
          <p15:clr>
            <a:srgbClr val="F26B43"/>
          </p15:clr>
        </p15:guide>
        <p15:guide id="9" orient="horz" pos="826" userDrawn="1">
          <p15:clr>
            <a:srgbClr val="F26B43"/>
          </p15:clr>
        </p15:guide>
        <p15:guide id="10" pos="2812" userDrawn="1">
          <p15:clr>
            <a:srgbClr val="F26B43"/>
          </p15:clr>
        </p15:guide>
        <p15:guide id="11" pos="2948" userDrawn="1">
          <p15:clr>
            <a:srgbClr val="F26B43"/>
          </p15:clr>
        </p15:guide>
        <p15:guide id="12" pos="1474" userDrawn="1">
          <p15:clr>
            <a:srgbClr val="F26B43"/>
          </p15:clr>
        </p15:guide>
        <p15:guide id="13" pos="4263" userDrawn="1">
          <p15:clr>
            <a:srgbClr val="F26B43"/>
          </p15:clr>
        </p15:guide>
        <p15:guide id="14" orient="horz" pos="2822" userDrawn="1">
          <p15:clr>
            <a:srgbClr val="F26B43"/>
          </p15:clr>
        </p15:guide>
        <p15:guide id="15" orient="horz" pos="275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3B30F1-BEAB-1D48-98D9-E0838B9BE6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t="86937"/>
          <a:stretch/>
        </p:blipFill>
        <p:spPr>
          <a:xfrm>
            <a:off x="0" y="4471626"/>
            <a:ext cx="9144000" cy="6718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74CA67-DD21-8043-AD24-58925882A109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98188" y="4539884"/>
            <a:ext cx="1760102" cy="4704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FACAD1-D0A6-9749-A5C6-07C38D8E6F7D}"/>
              </a:ext>
            </a:extLst>
          </p:cNvPr>
          <p:cNvSpPr txBox="1"/>
          <p:nvPr userDrawn="1"/>
        </p:nvSpPr>
        <p:spPr>
          <a:xfrm>
            <a:off x="7926850" y="4846638"/>
            <a:ext cx="93933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A98891B2-5225-5C40-A770-7C3A43B5E5B1}" type="slidenum">
              <a:rPr lang="en-US" sz="900" b="0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9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9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8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86">
          <p15:clr>
            <a:srgbClr val="F26B43"/>
          </p15:clr>
        </p15:guide>
        <p15:guide id="2" pos="18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46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8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content@qmul.ac.uk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953647" y="1731597"/>
            <a:ext cx="7870825" cy="84287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750"/>
              </a:spcBef>
              <a:defRPr/>
            </a:pPr>
            <a:r>
              <a:rPr lang="en-US" dirty="0"/>
              <a:t>Canto imagery criteria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FC6CEEB-3FF1-ABC8-CCAB-457A87B99B89}"/>
              </a:ext>
            </a:extLst>
          </p:cNvPr>
          <p:cNvSpPr>
            <a:spLocks noGrp="1"/>
          </p:cNvSpPr>
          <p:nvPr/>
        </p:nvSpPr>
        <p:spPr>
          <a:xfrm>
            <a:off x="943599" y="2468809"/>
            <a:ext cx="7870825" cy="65722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ource Sans Pro"/>
                <a:ea typeface="Source Sans Pro"/>
                <a:cs typeface="Arial"/>
              </a:rPr>
              <a:t>Guidance around images appropriate for Canto</a:t>
            </a:r>
            <a:endParaRPr lang="en-US" dirty="0"/>
          </a:p>
          <a:p>
            <a:endParaRPr lang="en-US"/>
          </a:p>
          <a:p>
            <a:endParaRPr lang="en-US"/>
          </a:p>
          <a:p>
            <a:r>
              <a:rPr lang="en-US" dirty="0">
                <a:latin typeface="Arial"/>
                <a:cs typeface="Arial"/>
              </a:rPr>
              <a:t>                                                                                     </a:t>
            </a:r>
            <a:endParaRPr lang="en-US" dirty="0">
              <a:ea typeface="Source Sans Pro"/>
            </a:endParaRPr>
          </a:p>
          <a:p>
            <a:endParaRPr lang="en-US" dirty="0">
              <a:latin typeface="Source Sans Pro"/>
              <a:ea typeface="Source Sans Pro"/>
              <a:cs typeface="Arial"/>
            </a:endParaRPr>
          </a:p>
          <a:p>
            <a:r>
              <a:rPr lang="en-US" dirty="0">
                <a:latin typeface="Source Sans Pro"/>
                <a:ea typeface="Source Sans Pro"/>
                <a:cs typeface="Arial"/>
              </a:rPr>
              <a:t>November 2023</a:t>
            </a:r>
            <a:endParaRPr lang="en-US" dirty="0"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143892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854AB-2AA7-23CE-EA38-F8598A81E9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993775"/>
            <a:ext cx="7886700" cy="993775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End slide</a:t>
            </a:r>
          </a:p>
        </p:txBody>
      </p:sp>
    </p:spTree>
    <p:extLst>
      <p:ext uri="{BB962C8B-B14F-4D97-AF65-F5344CB8AC3E}">
        <p14:creationId xmlns:p14="http://schemas.microsoft.com/office/powerpoint/2010/main" val="3080253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Bef>
                <a:spcPts val="1000"/>
              </a:spcBef>
              <a:defRPr/>
            </a:pPr>
            <a:r>
              <a:rPr lang="en-US" dirty="0">
                <a:latin typeface="Arial"/>
                <a:cs typeface="Arial"/>
              </a:rPr>
              <a:t>Image guidelines</a:t>
            </a:r>
            <a:br>
              <a:rPr lang="en-US" dirty="0">
                <a:latin typeface="Arial"/>
                <a:cs typeface="Arial"/>
              </a:rPr>
            </a:br>
            <a:r>
              <a:rPr lang="en-US" b="0" dirty="0">
                <a:latin typeface="Arial"/>
                <a:ea typeface="+mn-ea"/>
                <a:cs typeface="Arial"/>
              </a:rPr>
              <a:t>Choosing a subject for your image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5AE79D-5491-4A6E-A995-0E7C652F9C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597" y="1300070"/>
            <a:ext cx="4607689" cy="2373779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dirty="0"/>
              <a:t>The subject</a:t>
            </a:r>
            <a:r>
              <a:rPr lang="en-GB" i="1" dirty="0"/>
              <a:t> </a:t>
            </a:r>
            <a:r>
              <a:rPr lang="en-GB" dirty="0"/>
              <a:t>can be interpreted as the “what” in the image. Examples might include - 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en-GB" dirty="0">
                <a:cs typeface="Arial"/>
              </a:rPr>
              <a:t>People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en-GB" dirty="0">
                <a:cs typeface="Arial"/>
              </a:rPr>
              <a:t>Actions or activities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en-GB" dirty="0">
                <a:cs typeface="Arial"/>
              </a:rPr>
              <a:t>Buildings or notable locations</a:t>
            </a:r>
          </a:p>
          <a:p>
            <a:pPr marL="0" indent="0">
              <a:buNone/>
            </a:pPr>
            <a:r>
              <a:rPr lang="en-GB" dirty="0"/>
              <a:t>Make sure to include shots of compelling subject matter containing plenty of information about the scene. In the next slides, we have highlighted some good and bad examples.</a:t>
            </a:r>
            <a:endParaRPr lang="en-GB" dirty="0">
              <a:cs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B71F1C-0B1C-734A-8D0C-DB79BEBB1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425" y="1300071"/>
            <a:ext cx="3590724" cy="241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22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Bef>
                <a:spcPts val="1000"/>
              </a:spcBef>
              <a:defRPr/>
            </a:pPr>
            <a:r>
              <a:rPr lang="en-US" dirty="0">
                <a:latin typeface="Arial"/>
                <a:cs typeface="Arial"/>
              </a:rPr>
              <a:t>Image guidelines</a:t>
            </a:r>
            <a:br>
              <a:rPr lang="en-US" dirty="0">
                <a:latin typeface="Arial"/>
                <a:cs typeface="Arial"/>
              </a:rPr>
            </a:br>
            <a:r>
              <a:rPr lang="en-US" b="0" dirty="0">
                <a:latin typeface="Arial"/>
                <a:ea typeface="+mn-ea"/>
                <a:cs typeface="Arial"/>
              </a:rPr>
              <a:t>Quality and consent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CF10053-9563-90B6-EDD4-72830493A976}"/>
              </a:ext>
            </a:extLst>
          </p:cNvPr>
          <p:cNvSpPr txBox="1">
            <a:spLocks/>
          </p:cNvSpPr>
          <p:nvPr/>
        </p:nvSpPr>
        <p:spPr>
          <a:xfrm>
            <a:off x="186597" y="1311275"/>
            <a:ext cx="8672096" cy="29527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3D74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400" kern="1200">
                <a:solidFill>
                  <a:srgbClr val="1C3D74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C3D74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3D74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3D74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GB" b="1" dirty="0"/>
              <a:t>Quality</a:t>
            </a:r>
            <a:endParaRPr lang="en-GB" dirty="0">
              <a:cs typeface="Arial"/>
            </a:endParaRPr>
          </a:p>
          <a:p>
            <a:pPr marL="0" indent="0" fontAlgn="base">
              <a:buNone/>
            </a:pPr>
            <a:r>
              <a:rPr lang="en-GB" dirty="0"/>
              <a:t>High-resolution photos are required for sharp reproduction in publications. Even if you yourself don't intend to print the image, all images on Canto must be appropriate to print. Images should - </a:t>
            </a:r>
            <a:endParaRPr lang="en-US" dirty="0">
              <a:cs typeface="Arial"/>
            </a:endParaRPr>
          </a:p>
          <a:p>
            <a:r>
              <a:rPr lang="en-GB" dirty="0">
                <a:cs typeface="Arial"/>
              </a:rPr>
              <a:t>Be set up as 300 dpi or, if unknown, the file size should be at least 3MB</a:t>
            </a:r>
            <a:endParaRPr lang="en-US" dirty="0">
              <a:cs typeface="Arial"/>
            </a:endParaRPr>
          </a:p>
          <a:p>
            <a:r>
              <a:rPr lang="en-GB" dirty="0">
                <a:cs typeface="Arial"/>
              </a:rPr>
              <a:t>Be well focused (avoid blurry images) and have balanced lighting (not too dark, not too bright) </a:t>
            </a:r>
            <a:endParaRPr lang="en-US" dirty="0">
              <a:cs typeface="Arial"/>
            </a:endParaRPr>
          </a:p>
          <a:p>
            <a:pPr marL="0" indent="0">
              <a:buNone/>
            </a:pPr>
            <a:r>
              <a:rPr lang="en-GB" b="1" dirty="0">
                <a:cs typeface="Arial"/>
              </a:rPr>
              <a:t>Copyright and permissions </a:t>
            </a:r>
            <a:endParaRPr lang="en-US" dirty="0">
              <a:cs typeface="Arial"/>
            </a:endParaRPr>
          </a:p>
          <a:p>
            <a:pPr marL="0" indent="0">
              <a:buNone/>
            </a:pPr>
            <a:r>
              <a:rPr lang="en-GB" dirty="0">
                <a:cs typeface="Arial"/>
              </a:rPr>
              <a:t>You need to ensure that your images have the appropriate consent from everybody included, and that you have the appropriate permissions from the photographer to use and distribute the images.</a:t>
            </a:r>
          </a:p>
          <a:p>
            <a:pPr marL="0" indent="0">
              <a:buNone/>
            </a:pPr>
            <a:r>
              <a:rPr lang="en-GB" b="1" dirty="0">
                <a:cs typeface="Arial"/>
              </a:rPr>
              <a:t>We do not use images or videos featuring people if they are more than five years old.</a:t>
            </a:r>
            <a:endParaRPr lang="en-US" b="1" dirty="0"/>
          </a:p>
          <a:p>
            <a:pPr marL="0" indent="0">
              <a:buNone/>
            </a:pPr>
            <a:r>
              <a:rPr lang="en-GB" i="1" dirty="0">
                <a:cs typeface="Arial"/>
              </a:rPr>
              <a:t>Get in touch with </a:t>
            </a:r>
            <a:r>
              <a:rPr lang="en-GB" i="1" dirty="0">
                <a:cs typeface="Arial"/>
                <a:hlinkClick r:id="rId3"/>
              </a:rPr>
              <a:t>content@qmul.ac.uk</a:t>
            </a:r>
            <a:r>
              <a:rPr lang="en-GB" i="1" dirty="0">
                <a:cs typeface="Arial"/>
              </a:rPr>
              <a:t> if you have any further questions. </a:t>
            </a:r>
          </a:p>
          <a:p>
            <a:pPr>
              <a:buFont typeface="Arial"/>
              <a:buChar char="•"/>
            </a:pPr>
            <a:endParaRPr lang="en-GB" dirty="0">
              <a:cs typeface="Arial"/>
            </a:endParaRPr>
          </a:p>
          <a:p>
            <a:pPr marL="457200" lvl="1" indent="-457200">
              <a:buNone/>
            </a:pPr>
            <a:endParaRPr lang="en-GB" dirty="0"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n-GB" dirty="0">
              <a:cs typeface="Arial"/>
            </a:endParaRPr>
          </a:p>
          <a:p>
            <a:endParaRPr lang="en-GB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7786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6BA60E-C793-442E-972B-D9190F3576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1000"/>
              </a:spcBef>
              <a:defRPr/>
            </a:pPr>
            <a:r>
              <a:rPr lang="en-US" sz="2500" b="1" dirty="0"/>
              <a:t>Images of people</a:t>
            </a:r>
            <a:br>
              <a:rPr lang="en-US" sz="2500" b="1" dirty="0"/>
            </a:br>
            <a:r>
              <a:rPr lang="en-US" sz="2500" dirty="0"/>
              <a:t>Good examples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0CFCEF-68B7-476C-8FE5-21F6B7F83F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596" y="1094628"/>
            <a:ext cx="8311197" cy="52854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1600" dirty="0">
                <a:cs typeface="Arial"/>
              </a:rPr>
              <a:t>In images focusing on people, whether they are of groups or individuals, we should be able to see their faces and facial expressions. </a:t>
            </a:r>
          </a:p>
        </p:txBody>
      </p:sp>
      <p:pic>
        <p:nvPicPr>
          <p:cNvPr id="2" name="Picture 1" descr="A couple of women in graduation gowns&#10;&#10;Description automatically generated">
            <a:extLst>
              <a:ext uri="{FF2B5EF4-FFF2-40B4-BE49-F238E27FC236}">
                <a16:creationId xmlns:a16="http://schemas.microsoft.com/office/drawing/2014/main" id="{AD7A7B07-30C1-ACD4-1420-C9E0C6FF1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37" y="2051774"/>
            <a:ext cx="2613196" cy="1743585"/>
          </a:xfrm>
          <a:prstGeom prst="rect">
            <a:avLst/>
          </a:prstGeom>
        </p:spPr>
      </p:pic>
      <p:pic>
        <p:nvPicPr>
          <p:cNvPr id="3" name="Picture 2" descr="A person and person sitting at a table&#10;&#10;Description automatically generated">
            <a:extLst>
              <a:ext uri="{FF2B5EF4-FFF2-40B4-BE49-F238E27FC236}">
                <a16:creationId xmlns:a16="http://schemas.microsoft.com/office/drawing/2014/main" id="{F9B30B44-0846-71E9-256D-370CDC52D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221" y="2051146"/>
            <a:ext cx="2613195" cy="1743585"/>
          </a:xfrm>
          <a:prstGeom prst="rect">
            <a:avLst/>
          </a:prstGeom>
        </p:spPr>
      </p:pic>
      <p:pic>
        <p:nvPicPr>
          <p:cNvPr id="6" name="Picture 5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0BD96B4B-3A80-A9B6-0A4F-0731E2E9F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5282" y="2051147"/>
            <a:ext cx="2621920" cy="1743584"/>
          </a:xfrm>
          <a:prstGeom prst="rect">
            <a:avLst/>
          </a:prstGeom>
        </p:spPr>
      </p:pic>
      <p:pic>
        <p:nvPicPr>
          <p:cNvPr id="7" name="Graphic 6" descr="Checkbox Ticked with solid fill">
            <a:extLst>
              <a:ext uri="{FF2B5EF4-FFF2-40B4-BE49-F238E27FC236}">
                <a16:creationId xmlns:a16="http://schemas.microsoft.com/office/drawing/2014/main" id="{DD9E21D3-BBE0-D33E-0F43-2AA5E19483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74463" y="3200836"/>
            <a:ext cx="661370" cy="661370"/>
          </a:xfrm>
          <a:prstGeom prst="rect">
            <a:avLst/>
          </a:prstGeom>
        </p:spPr>
      </p:pic>
      <p:pic>
        <p:nvPicPr>
          <p:cNvPr id="8" name="Graphic 7" descr="Checkbox Ticked with solid fill">
            <a:extLst>
              <a:ext uri="{FF2B5EF4-FFF2-40B4-BE49-F238E27FC236}">
                <a16:creationId xmlns:a16="http://schemas.microsoft.com/office/drawing/2014/main" id="{11E28C33-CD90-764C-F094-9CE93A13C7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88337" y="3200835"/>
            <a:ext cx="661370" cy="661370"/>
          </a:xfrm>
          <a:prstGeom prst="rect">
            <a:avLst/>
          </a:prstGeom>
        </p:spPr>
      </p:pic>
      <p:pic>
        <p:nvPicPr>
          <p:cNvPr id="9" name="Graphic 8" descr="Checkbox Ticked with solid fill">
            <a:extLst>
              <a:ext uri="{FF2B5EF4-FFF2-40B4-BE49-F238E27FC236}">
                <a16:creationId xmlns:a16="http://schemas.microsoft.com/office/drawing/2014/main" id="{1C7EE384-9787-5E68-D349-FE2F55A85C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93486" y="3200836"/>
            <a:ext cx="661370" cy="66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70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828F5901-5F12-D042-AF1E-493F4436A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1935125"/>
            <a:ext cx="2789465" cy="197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66D683D-6BBF-7959-67D6-FF29F7E18F6D}"/>
              </a:ext>
            </a:extLst>
          </p:cNvPr>
          <p:cNvSpPr txBox="1">
            <a:spLocks/>
          </p:cNvSpPr>
          <p:nvPr/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  <a:defRPr/>
            </a:pPr>
            <a:r>
              <a:rPr lang="en-US" sz="2500" b="1" dirty="0"/>
              <a:t>Images of people</a:t>
            </a:r>
            <a:br>
              <a:rPr lang="en-US" sz="2500" b="1" dirty="0"/>
            </a:br>
            <a:r>
              <a:rPr lang="en-US" sz="2500" dirty="0"/>
              <a:t>Bad examples</a:t>
            </a:r>
            <a:endParaRPr lang="en-US" sz="2500" dirty="0">
              <a:solidFill>
                <a:srgbClr val="1C3D7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DF07590-F620-E135-BD75-D1D2F927120E}"/>
              </a:ext>
            </a:extLst>
          </p:cNvPr>
          <p:cNvSpPr txBox="1">
            <a:spLocks/>
          </p:cNvSpPr>
          <p:nvPr/>
        </p:nvSpPr>
        <p:spPr>
          <a:xfrm>
            <a:off x="186596" y="1094628"/>
            <a:ext cx="8311197" cy="52854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3D74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400" kern="1200">
                <a:solidFill>
                  <a:srgbClr val="1C3D74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C3D74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3D74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3D74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cs typeface="Arial"/>
              </a:rPr>
              <a:t>Avoid uploading any images where all the people in the image are blurred, or we cannot see their faces and facial expressions (</a:t>
            </a:r>
            <a:r>
              <a:rPr lang="en-US" sz="1600" dirty="0" err="1">
                <a:cs typeface="Arial"/>
              </a:rPr>
              <a:t>Eg</a:t>
            </a:r>
            <a:r>
              <a:rPr lang="en-US" sz="1600" dirty="0">
                <a:cs typeface="Arial"/>
              </a:rPr>
              <a:t> they are turned away from the camera)</a:t>
            </a:r>
          </a:p>
        </p:txBody>
      </p:sp>
      <p:pic>
        <p:nvPicPr>
          <p:cNvPr id="10" name="Picture 9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3EA6A753-6C13-0B90-46CB-883828366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130" y="1933357"/>
            <a:ext cx="2957840" cy="1970439"/>
          </a:xfrm>
          <a:prstGeom prst="rect">
            <a:avLst/>
          </a:prstGeom>
        </p:spPr>
      </p:pic>
      <p:pic>
        <p:nvPicPr>
          <p:cNvPr id="11" name="Graphic 10" descr="Checkbox Crossed with solid fill">
            <a:extLst>
              <a:ext uri="{FF2B5EF4-FFF2-40B4-BE49-F238E27FC236}">
                <a16:creationId xmlns:a16="http://schemas.microsoft.com/office/drawing/2014/main" id="{E7036DBC-BC8D-47D1-07CC-DB0ADE394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77861" y="3292450"/>
            <a:ext cx="696271" cy="696271"/>
          </a:xfrm>
          <a:prstGeom prst="rect">
            <a:avLst/>
          </a:prstGeom>
        </p:spPr>
      </p:pic>
      <p:pic>
        <p:nvPicPr>
          <p:cNvPr id="12" name="Graphic 11" descr="Checkbox Crossed with solid fill">
            <a:extLst>
              <a:ext uri="{FF2B5EF4-FFF2-40B4-BE49-F238E27FC236}">
                <a16:creationId xmlns:a16="http://schemas.microsoft.com/office/drawing/2014/main" id="{F5345522-E241-CFA0-A330-187053A02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33715" y="3292449"/>
            <a:ext cx="696271" cy="69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60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0CFCEF-68B7-476C-8FE5-21F6B7F83F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596" y="1120775"/>
            <a:ext cx="8217815" cy="763868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1600" dirty="0"/>
              <a:t>Make sure the action or activity taking place is engaging and clear within the image.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3384121-6FBF-A342-9C65-E48C48D4D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45" y="1838553"/>
            <a:ext cx="2629525" cy="174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4BB4BBD-B4C6-7E46-9264-FBE89E77D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890" y="1837070"/>
            <a:ext cx="2574715" cy="175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5B8217B2-3F5D-FDE4-C77F-6042408BE89B}"/>
              </a:ext>
            </a:extLst>
          </p:cNvPr>
          <p:cNvSpPr txBox="1">
            <a:spLocks/>
          </p:cNvSpPr>
          <p:nvPr/>
        </p:nvSpPr>
        <p:spPr>
          <a:xfrm>
            <a:off x="186596" y="262396"/>
            <a:ext cx="8672097" cy="81824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  <a:defRPr/>
            </a:pPr>
            <a:r>
              <a:rPr lang="en-US" sz="2500" b="1" dirty="0"/>
              <a:t>Images of actions or activities</a:t>
            </a:r>
            <a:br>
              <a:rPr lang="en-US" sz="2500" b="1" dirty="0"/>
            </a:br>
            <a:r>
              <a:rPr lang="en-US" sz="2500" dirty="0"/>
              <a:t>Good examples</a:t>
            </a:r>
            <a:endParaRPr lang="en-US" sz="2500" dirty="0">
              <a:solidFill>
                <a:srgbClr val="1C3D7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A person holding a small chicken&#10;&#10;Description automatically generated">
            <a:extLst>
              <a:ext uri="{FF2B5EF4-FFF2-40B4-BE49-F238E27FC236}">
                <a16:creationId xmlns:a16="http://schemas.microsoft.com/office/drawing/2014/main" id="{61793CE1-3AC9-2833-ADF9-580917B99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7294" y="1837379"/>
            <a:ext cx="2608833" cy="1747947"/>
          </a:xfrm>
          <a:prstGeom prst="rect">
            <a:avLst/>
          </a:prstGeom>
        </p:spPr>
      </p:pic>
      <p:pic>
        <p:nvPicPr>
          <p:cNvPr id="10" name="Graphic 9" descr="Checkbox Ticked with solid fill">
            <a:extLst>
              <a:ext uri="{FF2B5EF4-FFF2-40B4-BE49-F238E27FC236}">
                <a16:creationId xmlns:a16="http://schemas.microsoft.com/office/drawing/2014/main" id="{B7DC326A-63D1-E820-7DFE-345B6EC761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74463" y="2982706"/>
            <a:ext cx="661370" cy="661370"/>
          </a:xfrm>
          <a:prstGeom prst="rect">
            <a:avLst/>
          </a:prstGeom>
        </p:spPr>
      </p:pic>
      <p:pic>
        <p:nvPicPr>
          <p:cNvPr id="12" name="Graphic 11" descr="Checkbox Ticked with solid fill">
            <a:extLst>
              <a:ext uri="{FF2B5EF4-FFF2-40B4-BE49-F238E27FC236}">
                <a16:creationId xmlns:a16="http://schemas.microsoft.com/office/drawing/2014/main" id="{11086A30-7FBB-6D96-AD09-4C474D39AB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05448" y="2982706"/>
            <a:ext cx="661370" cy="661370"/>
          </a:xfrm>
          <a:prstGeom prst="rect">
            <a:avLst/>
          </a:prstGeom>
        </p:spPr>
      </p:pic>
      <p:pic>
        <p:nvPicPr>
          <p:cNvPr id="14" name="Graphic 13" descr="Checkbox Ticked with solid fill">
            <a:extLst>
              <a:ext uri="{FF2B5EF4-FFF2-40B4-BE49-F238E27FC236}">
                <a16:creationId xmlns:a16="http://schemas.microsoft.com/office/drawing/2014/main" id="{C46C9224-6D01-F4F4-5EBA-139E9D1B7A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97509" y="2982706"/>
            <a:ext cx="661370" cy="66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84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0CFCEF-68B7-476C-8FE5-21F6B7F83F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596" y="1120775"/>
            <a:ext cx="8217815" cy="763868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1600" dirty="0"/>
              <a:t>Avoid including empty spaces or dull subject matter.</a:t>
            </a:r>
            <a:endParaRPr lang="en-US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5B8217B2-3F5D-FDE4-C77F-6042408BE89B}"/>
              </a:ext>
            </a:extLst>
          </p:cNvPr>
          <p:cNvSpPr txBox="1">
            <a:spLocks/>
          </p:cNvSpPr>
          <p:nvPr/>
        </p:nvSpPr>
        <p:spPr>
          <a:xfrm>
            <a:off x="186596" y="262396"/>
            <a:ext cx="8672097" cy="81824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  <a:defRPr/>
            </a:pPr>
            <a:r>
              <a:rPr lang="en-US" sz="2500" b="1" dirty="0"/>
              <a:t>Images of actions or activities</a:t>
            </a:r>
            <a:br>
              <a:rPr lang="en-US" sz="2500" b="1" dirty="0"/>
            </a:br>
            <a:r>
              <a:rPr lang="en-US" sz="2500" dirty="0"/>
              <a:t>Bad examples</a:t>
            </a:r>
            <a:endParaRPr lang="en-US" sz="2500" dirty="0">
              <a:solidFill>
                <a:srgbClr val="1C3D7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2" descr="A white board with a roll of paper on it&#10;&#10;Description automatically generated">
            <a:extLst>
              <a:ext uri="{FF2B5EF4-FFF2-40B4-BE49-F238E27FC236}">
                <a16:creationId xmlns:a16="http://schemas.microsoft.com/office/drawing/2014/main" id="{921AE3C2-416E-0FFD-1F7E-4C64700F9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549" y="1834785"/>
            <a:ext cx="3010856" cy="199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holding white bags&#10;&#10;Description automatically generated">
            <a:extLst>
              <a:ext uri="{FF2B5EF4-FFF2-40B4-BE49-F238E27FC236}">
                <a16:creationId xmlns:a16="http://schemas.microsoft.com/office/drawing/2014/main" id="{11F72F2D-72B1-1410-9299-08DE3EF26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263" y="1832651"/>
            <a:ext cx="3154157" cy="1992982"/>
          </a:xfrm>
          <a:prstGeom prst="rect">
            <a:avLst/>
          </a:prstGeom>
        </p:spPr>
      </p:pic>
      <p:pic>
        <p:nvPicPr>
          <p:cNvPr id="9" name="Graphic 8" descr="Checkbox Crossed with solid fill">
            <a:extLst>
              <a:ext uri="{FF2B5EF4-FFF2-40B4-BE49-F238E27FC236}">
                <a16:creationId xmlns:a16="http://schemas.microsoft.com/office/drawing/2014/main" id="{1DE5C4EE-3342-A12A-6800-2DD324F235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69476" y="3200836"/>
            <a:ext cx="696271" cy="696271"/>
          </a:xfrm>
          <a:prstGeom prst="rect">
            <a:avLst/>
          </a:prstGeom>
        </p:spPr>
      </p:pic>
      <p:pic>
        <p:nvPicPr>
          <p:cNvPr id="13" name="Graphic 12" descr="Checkbox Crossed with solid fill">
            <a:extLst>
              <a:ext uri="{FF2B5EF4-FFF2-40B4-BE49-F238E27FC236}">
                <a16:creationId xmlns:a16="http://schemas.microsoft.com/office/drawing/2014/main" id="{8271C540-61C9-AE92-D2A1-372925D620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29353" y="3200836"/>
            <a:ext cx="696271" cy="69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40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0CFCEF-68B7-476C-8FE5-21F6B7F83F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596" y="1120775"/>
            <a:ext cx="8217815" cy="458487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1600" dirty="0"/>
              <a:t>Make sure the image provides context and showcases the space as a whole.</a:t>
            </a:r>
            <a:endParaRPr lang="en-US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5B8217B2-3F5D-FDE4-C77F-6042408BE89B}"/>
              </a:ext>
            </a:extLst>
          </p:cNvPr>
          <p:cNvSpPr txBox="1">
            <a:spLocks/>
          </p:cNvSpPr>
          <p:nvPr/>
        </p:nvSpPr>
        <p:spPr>
          <a:xfrm>
            <a:off x="186596" y="262396"/>
            <a:ext cx="8672097" cy="81824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  <a:defRPr/>
            </a:pPr>
            <a:r>
              <a:rPr lang="en-US" sz="2500" b="1" dirty="0"/>
              <a:t>Images of buildings or notable locations</a:t>
            </a:r>
            <a:br>
              <a:rPr lang="en-US" sz="2500" b="1" dirty="0"/>
            </a:br>
            <a:r>
              <a:rPr lang="en-US" sz="2500" dirty="0"/>
              <a:t>Good examples</a:t>
            </a:r>
            <a:endParaRPr lang="en-US" sz="2500" dirty="0">
              <a:solidFill>
                <a:srgbClr val="1C3D7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C5D9B797-447A-B767-E363-496716495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537" y="1869048"/>
            <a:ext cx="3090968" cy="199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classroom with a few tables and chairs&#10;&#10;Description automatically generated">
            <a:extLst>
              <a:ext uri="{FF2B5EF4-FFF2-40B4-BE49-F238E27FC236}">
                <a16:creationId xmlns:a16="http://schemas.microsoft.com/office/drawing/2014/main" id="{0C84685D-CC89-CB49-1701-740F34C36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416" y="1867917"/>
            <a:ext cx="3023279" cy="1996615"/>
          </a:xfrm>
          <a:prstGeom prst="rect">
            <a:avLst/>
          </a:prstGeom>
        </p:spPr>
      </p:pic>
      <p:pic>
        <p:nvPicPr>
          <p:cNvPr id="18" name="Graphic 17" descr="Checkbox Ticked with solid fill">
            <a:extLst>
              <a:ext uri="{FF2B5EF4-FFF2-40B4-BE49-F238E27FC236}">
                <a16:creationId xmlns:a16="http://schemas.microsoft.com/office/drawing/2014/main" id="{C7467925-EDAB-CF58-2185-942CC444A0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30551" y="3227011"/>
            <a:ext cx="661370" cy="661370"/>
          </a:xfrm>
          <a:prstGeom prst="rect">
            <a:avLst/>
          </a:prstGeom>
        </p:spPr>
      </p:pic>
      <p:pic>
        <p:nvPicPr>
          <p:cNvPr id="20" name="Graphic 19" descr="Checkbox Ticked with solid fill">
            <a:extLst>
              <a:ext uri="{FF2B5EF4-FFF2-40B4-BE49-F238E27FC236}">
                <a16:creationId xmlns:a16="http://schemas.microsoft.com/office/drawing/2014/main" id="{BB2DA810-FD3B-0FA2-9AB7-F8C75781F8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24990" y="3253187"/>
            <a:ext cx="661370" cy="66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680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oor with a sign on it&#10;&#10;Description automatically generated">
            <a:extLst>
              <a:ext uri="{FF2B5EF4-FFF2-40B4-BE49-F238E27FC236}">
                <a16:creationId xmlns:a16="http://schemas.microsoft.com/office/drawing/2014/main" id="{33A9BDF8-15C0-8D18-4038-0969864CB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451" y="1700432"/>
            <a:ext cx="3904523" cy="2200708"/>
          </a:xfrm>
          <a:prstGeom prst="rect">
            <a:avLst/>
          </a:prstGeom>
        </p:spPr>
      </p:pic>
      <p:pic>
        <p:nvPicPr>
          <p:cNvPr id="4" name="Picture 3" descr="A tree with green leaves&#10;&#10;Description automatically generated">
            <a:extLst>
              <a:ext uri="{FF2B5EF4-FFF2-40B4-BE49-F238E27FC236}">
                <a16:creationId xmlns:a16="http://schemas.microsoft.com/office/drawing/2014/main" id="{E38EF5AF-8AA1-7490-1555-FAE6A65BD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39" y="1700897"/>
            <a:ext cx="3743107" cy="219978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0CFCEF-68B7-476C-8FE5-21F6B7F83F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596" y="1120775"/>
            <a:ext cx="8217815" cy="458487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1600" dirty="0"/>
              <a:t>Avoid uploading images offering no real context to the building or space.</a:t>
            </a:r>
            <a:endParaRPr lang="en-US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5B8217B2-3F5D-FDE4-C77F-6042408BE89B}"/>
              </a:ext>
            </a:extLst>
          </p:cNvPr>
          <p:cNvSpPr txBox="1">
            <a:spLocks/>
          </p:cNvSpPr>
          <p:nvPr/>
        </p:nvSpPr>
        <p:spPr>
          <a:xfrm>
            <a:off x="186596" y="262396"/>
            <a:ext cx="8672097" cy="81824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  <a:defRPr/>
            </a:pPr>
            <a:r>
              <a:rPr lang="en-US" sz="2500" b="1" dirty="0"/>
              <a:t>Images of buildings or notable locations</a:t>
            </a:r>
            <a:br>
              <a:rPr lang="en-US" sz="2500" b="1" dirty="0"/>
            </a:br>
            <a:r>
              <a:rPr lang="en-US" sz="2500" dirty="0"/>
              <a:t>Bad examples</a:t>
            </a:r>
            <a:endParaRPr lang="en-US" sz="2500" dirty="0">
              <a:solidFill>
                <a:srgbClr val="1C3D7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Graphic 8" descr="Checkbox Crossed with solid fill">
            <a:extLst>
              <a:ext uri="{FF2B5EF4-FFF2-40B4-BE49-F238E27FC236}">
                <a16:creationId xmlns:a16="http://schemas.microsoft.com/office/drawing/2014/main" id="{BA2AC53A-4F19-9F2E-C596-7C7F2326BD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17804" y="3270638"/>
            <a:ext cx="696271" cy="696271"/>
          </a:xfrm>
          <a:prstGeom prst="rect">
            <a:avLst/>
          </a:prstGeom>
        </p:spPr>
      </p:pic>
      <p:pic>
        <p:nvPicPr>
          <p:cNvPr id="11" name="Graphic 10" descr="Checkbox Crossed with solid fill">
            <a:extLst>
              <a:ext uri="{FF2B5EF4-FFF2-40B4-BE49-F238E27FC236}">
                <a16:creationId xmlns:a16="http://schemas.microsoft.com/office/drawing/2014/main" id="{F030C708-32DD-CEFF-969F-5A40435548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70995" y="3279363"/>
            <a:ext cx="696271" cy="69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42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hannel 4 1">
      <a:dk1>
        <a:srgbClr val="000000"/>
      </a:dk1>
      <a:lt1>
        <a:srgbClr val="FFFFFF"/>
      </a:lt1>
      <a:dk2>
        <a:srgbClr val="585858"/>
      </a:dk2>
      <a:lt2>
        <a:srgbClr val="FFFFFF"/>
      </a:lt2>
      <a:accent1>
        <a:srgbClr val="6D2B83"/>
      </a:accent1>
      <a:accent2>
        <a:srgbClr val="D0091D"/>
      </a:accent2>
      <a:accent3>
        <a:srgbClr val="FFD611"/>
      </a:accent3>
      <a:accent4>
        <a:srgbClr val="85B6E2"/>
      </a:accent4>
      <a:accent5>
        <a:srgbClr val="62CBC5"/>
      </a:accent5>
      <a:accent6>
        <a:srgbClr val="7F7878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Queen Mary">
      <a:dk1>
        <a:srgbClr val="21386A"/>
      </a:dk1>
      <a:lt1>
        <a:sysClr val="window" lastClr="FFFFFF"/>
      </a:lt1>
      <a:dk2>
        <a:srgbClr val="21386A"/>
      </a:dk2>
      <a:lt2>
        <a:srgbClr val="D8D8D8"/>
      </a:lt2>
      <a:accent1>
        <a:srgbClr val="123181"/>
      </a:accent1>
      <a:accent2>
        <a:srgbClr val="792273"/>
      </a:accent2>
      <a:accent3>
        <a:srgbClr val="2DB8C5"/>
      </a:accent3>
      <a:accent4>
        <a:srgbClr val="CDA60C"/>
      </a:accent4>
      <a:accent5>
        <a:srgbClr val="BD1C1C"/>
      </a:accent5>
      <a:accent6>
        <a:srgbClr val="73B82B"/>
      </a:accent6>
      <a:hlink>
        <a:srgbClr val="E6007E"/>
      </a:hlink>
      <a:folHlink>
        <a:srgbClr val="2DB8C5"/>
      </a:folHlink>
    </a:clrScheme>
    <a:fontScheme name="Queen Ma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QMUL Document" ma:contentTypeID="0x0101005EA864BF41DF8A41860E925F5B29BCF500AD04A85D9458C94DBE97317C2C8DFF5C" ma:contentTypeVersion="43" ma:contentTypeDescription="" ma:contentTypeScope="" ma:versionID="4a09dd91952e3d179b6343cbf124090c">
  <xsd:schema xmlns:xsd="http://www.w3.org/2001/XMLSchema" xmlns:xs="http://www.w3.org/2001/XMLSchema" xmlns:p="http://schemas.microsoft.com/office/2006/metadata/properties" xmlns:ns1="http://schemas.microsoft.com/sharepoint/v3" xmlns:ns2="d5efd484-15aa-41a0-83f6-0646502cb6d6" xmlns:ns3="45ae7f3d-bcd0-4e4b-af93-f03a9fbb19b5" xmlns:ns4="6649982f-b66b-4072-8006-4697fed55f9d" targetNamespace="http://schemas.microsoft.com/office/2006/metadata/properties" ma:root="true" ma:fieldsID="4e1042d5b12b28a3d2c337c4bb199a9e" ns1:_="" ns2:_="" ns3:_="" ns4:_="">
    <xsd:import namespace="http://schemas.microsoft.com/sharepoint/v3"/>
    <xsd:import namespace="d5efd484-15aa-41a0-83f6-0646502cb6d6"/>
    <xsd:import namespace="45ae7f3d-bcd0-4e4b-af93-f03a9fbb19b5"/>
    <xsd:import namespace="6649982f-b66b-4072-8006-4697fed55f9d"/>
    <xsd:element name="properties">
      <xsd:complexType>
        <xsd:sequence>
          <xsd:element name="documentManagement">
            <xsd:complexType>
              <xsd:all>
                <xsd:element ref="ns1:QMULDocumentStatusTaxHTField0" minOccurs="0"/>
                <xsd:element ref="ns1:QMULDepartmentTaxHTField0" minOccurs="0"/>
                <xsd:element ref="ns1:QMULSchoolTaxHTField0" minOccurs="0"/>
                <xsd:element ref="ns1:QMULDocumentTypeTaxHTField0" minOccurs="0"/>
                <xsd:element ref="ns1:QMULLocationTaxHTField0" minOccurs="0"/>
                <xsd:element ref="ns1:QMULInformationClassificationTaxHTField0" minOccurs="0"/>
                <xsd:element ref="ns1:QMULAcademicYear" minOccurs="0"/>
                <xsd:element ref="ns1:QMULProject" minOccurs="0"/>
                <xsd:element ref="ns1:QMULReviewDate" minOccurs="0"/>
                <xsd:element ref="ns1:QMULOwner" minOccurs="0"/>
                <xsd:element ref="ns2:TaxKeywordTaxHTField" minOccurs="0"/>
                <xsd:element ref="ns2:TaxCatchAll" minOccurs="0"/>
                <xsd:element ref="ns2:TaxCatchAllLabel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QMULDocumentStatusTaxHTField0" ma:index="8" nillable="true" ma:taxonomy="true" ma:internalName="QMULDocumentStatusTaxHTField0" ma:taxonomyFieldName="QMULDocumentStatus" ma:displayName="Document Status" ma:default="" ma:fieldId="{083bdfb7-9f4e-4bc9-b582-62ed6b950f9e}" ma:sspId="9c18f9b8-5ae4-4f0b-a238-a922c51e2dda" ma:termSetId="780aba48-6c17-4ca0-84b9-f0207a09563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DepartmentTaxHTField0" ma:index="10" nillable="true" ma:taxonomy="true" ma:internalName="QMULDepartmentTaxHTField0" ma:taxonomyFieldName="QMULDepartment" ma:displayName="Department" ma:readOnly="false" ma:default="" ma:fieldId="{2a7d89f9-5f8e-4c42-ab4f-aa1fc3002ea0}" ma:sspId="9c18f9b8-5ae4-4f0b-a238-a922c51e2dda" ma:termSetId="28874c57-2df5-45e8-a804-d15afc96d4e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SchoolTaxHTField0" ma:index="12" nillable="true" ma:taxonomy="true" ma:internalName="QMULSchoolTaxHTField0" ma:taxonomyFieldName="QMULSchool" ma:displayName="School" ma:readOnly="false" ma:default="" ma:fieldId="{46346f8e-3161-4021-8b14-3dcca2e3ca8d}" ma:sspId="9c18f9b8-5ae4-4f0b-a238-a922c51e2dda" ma:termSetId="0f9f7e9f-7d6b-4cae-9193-a3e3200f87d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DocumentTypeTaxHTField0" ma:index="14" nillable="true" ma:taxonomy="true" ma:internalName="QMULDocumentTypeTaxHTField0" ma:taxonomyFieldName="QMULDocumentType" ma:displayName="Document Type" ma:default="" ma:fieldId="{2596c3af-0d77-4ea4-a15d-d3f71457b096}" ma:sspId="9c18f9b8-5ae4-4f0b-a238-a922c51e2dda" ma:termSetId="8ec3f1bd-c4f8-46a7-ae88-878ed3be39d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LocationTaxHTField0" ma:index="16" nillable="true" ma:taxonomy="true" ma:internalName="QMULLocationTaxHTField0" ma:taxonomyFieldName="QMULLocation" ma:displayName="Location" ma:default="" ma:fieldId="{29b985f4-a05e-4f39-b5da-e9fb81ddaa79}" ma:sspId="9c18f9b8-5ae4-4f0b-a238-a922c51e2dda" ma:termSetId="5327f1c4-618f-4317-b197-fc29da39fa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InformationClassificationTaxHTField0" ma:index="18" nillable="true" ma:taxonomy="true" ma:internalName="QMULInformationClassificationTaxHTField0" ma:taxonomyFieldName="QMULInformationClassification" ma:displayName="Information Classification" ma:default="1;#Protect|9124d8d9-0c1c-41e9-aa14-aba001e9a028" ma:fieldId="{57b3469a-2ea1-4a06-a2d1-c99ce62a5d6f}" ma:sspId="9c18f9b8-5ae4-4f0b-a238-a922c51e2dda" ma:termSetId="a3d7b326-4e5e-4e73-95fa-6245adfab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AcademicYear" ma:index="20" nillable="true" ma:displayName="Academic Year" ma:decimals="0" ma:internalName="QMULAcademicYear" ma:percentage="FALSE">
      <xsd:simpleType>
        <xsd:restriction base="dms:Number">
          <xsd:maxInclusive value="9999"/>
          <xsd:minInclusive value="1000"/>
        </xsd:restriction>
      </xsd:simpleType>
    </xsd:element>
    <xsd:element name="QMULProject" ma:index="21" nillable="true" ma:displayName="Project" ma:internalName="QMULProject">
      <xsd:simpleType>
        <xsd:restriction base="dms:Text">
          <xsd:maxLength value="255"/>
        </xsd:restriction>
      </xsd:simpleType>
    </xsd:element>
    <xsd:element name="QMULReviewDate" ma:index="22" nillable="true" ma:displayName="Review Date" ma:format="DateOnly" ma:internalName="QMULReviewDate">
      <xsd:simpleType>
        <xsd:restriction base="dms:DateTime"/>
      </xsd:simpleType>
    </xsd:element>
    <xsd:element name="QMULOwner" ma:index="23" nillable="true" ma:displayName="Owner" ma:list="UserInfo" ma:SharePointGroup="0" ma:internalName="QMUL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efd484-15aa-41a0-83f6-0646502cb6d6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24" nillable="true" ma:taxonomy="true" ma:internalName="TaxKeywordTaxHTField" ma:taxonomyFieldName="TaxKeyword" ma:displayName="Enterprise Keywords" ma:fieldId="{23f27201-bee3-471e-b2e7-b64fd8b7ca38}" ma:taxonomyMulti="true" ma:sspId="9c18f9b8-5ae4-4f0b-a238-a922c51e2dda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6" nillable="true" ma:displayName="Taxonomy Catch All Column" ma:hidden="true" ma:list="{2a7529b9-a3eb-44e9-919b-0c3dc59600a2}" ma:internalName="TaxCatchAll" ma:showField="CatchAllData" ma:web="6649982f-b66b-4072-8006-4697fed55f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7" nillable="true" ma:displayName="Taxonomy Catch All Column1" ma:hidden="true" ma:list="{2a7529b9-a3eb-44e9-919b-0c3dc59600a2}" ma:internalName="TaxCatchAllLabel" ma:readOnly="true" ma:showField="CatchAllDataLabel" ma:web="6649982f-b66b-4072-8006-4697fed55f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e7f3d-bcd0-4e4b-af93-f03a9fbb19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3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32" nillable="true" ma:displayName="Tags" ma:internalName="MediaServiceAutoTags" ma:readOnly="true">
      <xsd:simpleType>
        <xsd:restriction base="dms:Text"/>
      </xsd:simpleType>
    </xsd:element>
    <xsd:element name="MediaServiceOCR" ma:index="3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9" nillable="true" ma:displayName="Location" ma:internalName="MediaServiceLocation" ma:readOnly="true">
      <xsd:simpleType>
        <xsd:restriction base="dms:Text"/>
      </xsd:simpleType>
    </xsd:element>
    <xsd:element name="MediaLengthInSeconds" ma:index="4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42" nillable="true" ma:taxonomy="true" ma:internalName="lcf76f155ced4ddcb4097134ff3c332f" ma:taxonomyFieldName="MediaServiceImageTags" ma:displayName="Image Tags" ma:readOnly="false" ma:fieldId="{5cf76f15-5ced-4ddc-b409-7134ff3c332f}" ma:taxonomyMulti="true" ma:sspId="9c18f9b8-5ae4-4f0b-a238-a922c51e2d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49982f-b66b-4072-8006-4697fed55f9d" elementFormDefault="qualified">
    <xsd:import namespace="http://schemas.microsoft.com/office/2006/documentManagement/types"/>
    <xsd:import namespace="http://schemas.microsoft.com/office/infopath/2007/PartnerControls"/>
    <xsd:element name="SharedWithUsers" ma:index="3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9c18f9b8-5ae4-4f0b-a238-a922c51e2dda" ContentTypeId="0x0101005EA864BF41DF8A41860E925F5B29BCF5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QMULInformationClassificationTaxHTField0 xmlns="http://schemas.microsoft.com/sharepoint/v3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Protect</TermName>
          <TermId xmlns="http://schemas.microsoft.com/office/infopath/2007/PartnerControls">9124d8d9-0c1c-41e9-aa14-aba001e9a028</TermId>
        </TermInfo>
      </Terms>
    </QMULInformationClassificationTaxHTField0>
    <TaxKeywordTaxHTField xmlns="d5efd484-15aa-41a0-83f6-0646502cb6d6">
      <Terms xmlns="http://schemas.microsoft.com/office/infopath/2007/PartnerControls"/>
    </TaxKeywordTaxHTField>
    <TaxCatchAll xmlns="d5efd484-15aa-41a0-83f6-0646502cb6d6">
      <Value>1</Value>
    </TaxCatchAll>
    <QMULSchoolTaxHTField0 xmlns="http://schemas.microsoft.com/sharepoint/v3">
      <Terms xmlns="http://schemas.microsoft.com/office/infopath/2007/PartnerControls"/>
    </QMULSchoolTaxHTField0>
    <QMULDocumentTypeTaxHTField0 xmlns="http://schemas.microsoft.com/sharepoint/v3">
      <Terms xmlns="http://schemas.microsoft.com/office/infopath/2007/PartnerControls"/>
    </QMULDocumentTypeTaxHTField0>
    <QMULReviewDate xmlns="http://schemas.microsoft.com/sharepoint/v3" xsi:nil="true"/>
    <lcf76f155ced4ddcb4097134ff3c332f xmlns="45ae7f3d-bcd0-4e4b-af93-f03a9fbb19b5">
      <Terms xmlns="http://schemas.microsoft.com/office/infopath/2007/PartnerControls"/>
    </lcf76f155ced4ddcb4097134ff3c332f>
    <QMULOwner xmlns="http://schemas.microsoft.com/sharepoint/v3">
      <UserInfo>
        <DisplayName/>
        <AccountId xsi:nil="true"/>
        <AccountType/>
      </UserInfo>
    </QMULOwner>
    <QMULDepartmentTaxHTField0 xmlns="http://schemas.microsoft.com/sharepoint/v3">
      <Terms xmlns="http://schemas.microsoft.com/office/infopath/2007/PartnerControls"/>
    </QMULDepartmentTaxHTField0>
    <QMULAcademicYear xmlns="http://schemas.microsoft.com/sharepoint/v3" xsi:nil="true"/>
    <QMULLocationTaxHTField0 xmlns="http://schemas.microsoft.com/sharepoint/v3">
      <Terms xmlns="http://schemas.microsoft.com/office/infopath/2007/PartnerControls"/>
    </QMULLocationTaxHTField0>
    <QMULDocumentStatusTaxHTField0 xmlns="http://schemas.microsoft.com/sharepoint/v3">
      <Terms xmlns="http://schemas.microsoft.com/office/infopath/2007/PartnerControls"/>
    </QMULDocumentStatusTaxHTField0>
    <QMULProject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11D5876-1FCD-43A1-89D1-7CA7D09992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5efd484-15aa-41a0-83f6-0646502cb6d6"/>
    <ds:schemaRef ds:uri="45ae7f3d-bcd0-4e4b-af93-f03a9fbb19b5"/>
    <ds:schemaRef ds:uri="6649982f-b66b-4072-8006-4697fed55f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052A333-E366-4A81-8707-706ACD91B01A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55AF73CE-2E14-4B86-821F-E1BC99462FA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61A14A0F-64B3-4F90-9047-16F919A972DA}">
  <ds:schemaRefs>
    <ds:schemaRef ds:uri="http://purl.org/dc/terms/"/>
    <ds:schemaRef ds:uri="http://schemas.microsoft.com/office/infopath/2007/PartnerControls"/>
    <ds:schemaRef ds:uri="45ae7f3d-bcd0-4e4b-af93-f03a9fbb19b5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schemas.microsoft.com/office/2006/documentManagement/types"/>
    <ds:schemaRef ds:uri="6649982f-b66b-4072-8006-4697fed55f9d"/>
    <ds:schemaRef ds:uri="http://purl.org/dc/elements/1.1/"/>
    <ds:schemaRef ds:uri="d5efd484-15aa-41a0-83f6-0646502cb6d6"/>
    <ds:schemaRef ds:uri="http://schemas.microsoft.com/sharepoint/v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1324</TotalTime>
  <Words>396</Words>
  <Application>Microsoft Macintosh PowerPoint</Application>
  <PresentationFormat>On-screen Show (16:9)</PresentationFormat>
  <Paragraphs>46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4 Text</vt:lpstr>
      <vt:lpstr>Arial</vt:lpstr>
      <vt:lpstr>Calibri</vt:lpstr>
      <vt:lpstr>Calibri Light</vt:lpstr>
      <vt:lpstr>Channel 4 Chadwick</vt:lpstr>
      <vt:lpstr>Courier New</vt:lpstr>
      <vt:lpstr>Source Sans Pro</vt:lpstr>
      <vt:lpstr>Wingdings</vt:lpstr>
      <vt:lpstr>Office Theme</vt:lpstr>
      <vt:lpstr>1_Custom Design</vt:lpstr>
      <vt:lpstr>2_Custom Design</vt:lpstr>
      <vt:lpstr>Canto imagery criteria</vt:lpstr>
      <vt:lpstr>Image guidelines Choosing a subject for your image</vt:lpstr>
      <vt:lpstr>Image guidelines Quality and consent</vt:lpstr>
      <vt:lpstr>Images of people Good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J</dc:creator>
  <cp:lastModifiedBy>Joe Saxon</cp:lastModifiedBy>
  <cp:revision>415</cp:revision>
  <dcterms:created xsi:type="dcterms:W3CDTF">2020-06-18T12:08:25Z</dcterms:created>
  <dcterms:modified xsi:type="dcterms:W3CDTF">2024-06-11T07:30:41Z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0x0101005EA864BF41DF8A41860E925F5B29BCF500AD04A85D9458C94DBE97317C2C8DFF5C</vt:lpwstr>
  </property>
  <property fmtid="{D5CDD505-2E9C-101B-9397-08002B2CF9AE}" pid="3" name="QMULDocumentStatus">
    <vt:lpwstr/>
  </property>
  <property fmtid="{D5CDD505-2E9C-101B-9397-08002B2CF9AE}" pid="4" name="TaxKeyword">
    <vt:lpwstr/>
  </property>
  <property fmtid="{D5CDD505-2E9C-101B-9397-08002B2CF9AE}" pid="5" name="QMULDepartment">
    <vt:lpwstr/>
  </property>
  <property fmtid="{D5CDD505-2E9C-101B-9397-08002B2CF9AE}" pid="6" name="MediaServiceImageTags">
    <vt:lpwstr/>
  </property>
  <property fmtid="{D5CDD505-2E9C-101B-9397-08002B2CF9AE}" pid="7" name="QMULInformationClassification">
    <vt:lpwstr>1;#Protect|9124d8d9-0c1c-41e9-aa14-aba001e9a028</vt:lpwstr>
  </property>
  <property fmtid="{D5CDD505-2E9C-101B-9397-08002B2CF9AE}" pid="8" name="QMULDocumentType">
    <vt:lpwstr/>
  </property>
  <property fmtid="{D5CDD505-2E9C-101B-9397-08002B2CF9AE}" pid="9" name="QMULSchool">
    <vt:lpwstr/>
  </property>
  <property fmtid="{D5CDD505-2E9C-101B-9397-08002B2CF9AE}" pid="10" name="QMULLocation">
    <vt:lpwstr/>
  </property>
</Properties>
</file>