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866" r:id="rId5"/>
    <p:sldMasterId id="2147483843" r:id="rId6"/>
  </p:sldMasterIdLst>
  <p:notesMasterIdLst>
    <p:notesMasterId r:id="rId36"/>
  </p:notesMasterIdLst>
  <p:handoutMasterIdLst>
    <p:handoutMasterId r:id="rId37"/>
  </p:handoutMasterIdLst>
  <p:sldIdLst>
    <p:sldId id="303" r:id="rId7"/>
    <p:sldId id="305" r:id="rId8"/>
    <p:sldId id="306" r:id="rId9"/>
    <p:sldId id="299" r:id="rId10"/>
    <p:sldId id="310" r:id="rId11"/>
    <p:sldId id="311" r:id="rId12"/>
    <p:sldId id="307" r:id="rId13"/>
    <p:sldId id="312" r:id="rId14"/>
    <p:sldId id="309" r:id="rId15"/>
    <p:sldId id="308" r:id="rId16"/>
    <p:sldId id="313" r:id="rId17"/>
    <p:sldId id="314" r:id="rId18"/>
    <p:sldId id="301" r:id="rId19"/>
    <p:sldId id="302" r:id="rId20"/>
    <p:sldId id="267" r:id="rId21"/>
    <p:sldId id="281" r:id="rId22"/>
    <p:sldId id="282" r:id="rId23"/>
    <p:sldId id="283" r:id="rId24"/>
    <p:sldId id="298" r:id="rId25"/>
    <p:sldId id="285" r:id="rId26"/>
    <p:sldId id="286" r:id="rId27"/>
    <p:sldId id="287" r:id="rId28"/>
    <p:sldId id="279" r:id="rId29"/>
    <p:sldId id="289" r:id="rId30"/>
    <p:sldId id="290" r:id="rId31"/>
    <p:sldId id="291" r:id="rId32"/>
    <p:sldId id="304" r:id="rId33"/>
    <p:sldId id="293" r:id="rId34"/>
    <p:sldId id="294" r:id="rId35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D0B69D-9948-46F3-B07D-8BF81D90CAFD}">
          <p14:sldIdLst>
            <p14:sldId id="303"/>
            <p14:sldId id="305"/>
            <p14:sldId id="306"/>
            <p14:sldId id="299"/>
            <p14:sldId id="310"/>
            <p14:sldId id="311"/>
            <p14:sldId id="307"/>
            <p14:sldId id="312"/>
            <p14:sldId id="309"/>
            <p14:sldId id="308"/>
            <p14:sldId id="313"/>
            <p14:sldId id="314"/>
            <p14:sldId id="301"/>
            <p14:sldId id="302"/>
            <p14:sldId id="267"/>
            <p14:sldId id="281"/>
            <p14:sldId id="282"/>
            <p14:sldId id="283"/>
          </p14:sldIdLst>
        </p14:section>
        <p14:section name="Untitled Section" id="{BC207CB5-D627-4B15-B03B-ED7A53E19D7E}">
          <p14:sldIdLst>
            <p14:sldId id="298"/>
            <p14:sldId id="285"/>
            <p14:sldId id="286"/>
            <p14:sldId id="287"/>
            <p14:sldId id="279"/>
            <p14:sldId id="289"/>
            <p14:sldId id="290"/>
            <p14:sldId id="291"/>
            <p14:sldId id="304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1C75"/>
    <a:srgbClr val="4F1772"/>
    <a:srgbClr val="672A88"/>
    <a:srgbClr val="501A71"/>
    <a:srgbClr val="EC008C"/>
    <a:srgbClr val="1C3D74"/>
    <a:srgbClr val="2DB8C5"/>
    <a:srgbClr val="73B82B"/>
    <a:srgbClr val="F18500"/>
    <a:srgbClr val="107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0816" autoAdjust="0"/>
  </p:normalViewPr>
  <p:slideViewPr>
    <p:cSldViewPr snapToGrid="0" snapToObjects="1">
      <p:cViewPr varScale="1">
        <p:scale>
          <a:sx n="130" d="100"/>
          <a:sy n="130" d="100"/>
        </p:scale>
        <p:origin x="560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A-4AE7-BBE6-B17E6F1965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A-4AE7-BBE6-B17E6F1965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A-4AE7-BBE6-B17E6F1965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A-4AE7-BBE6-B17E6F1965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9BA-4AE7-BBE6-B17E6F1965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9BA-4AE7-BBE6-B17E6F1965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9BA-4AE7-BBE6-B17E6F19654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9BA-4AE7-BBE6-B17E6F196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pPr>
            <a:r>
              <a:rPr lang="en-US"/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Source Sans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6B-4C5F-B8F2-FFBA5B1301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6B-4C5F-B8F2-FFBA5B1301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6B-4C5F-B8F2-FFBA5B1301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6B-4C5F-B8F2-FFBA5B1301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76B-4C5F-B8F2-FFBA5B1301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76B-4C5F-B8F2-FFBA5B1301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76B-4C5F-B8F2-FFBA5B1301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76B-4C5F-B8F2-FFBA5B130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pPr>
            <a:r>
              <a:rPr lang="en-US"/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Source Sans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solidFill>
                  <a:srgbClr val="001B7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52154100871"/>
          <c:y val="2.2452277267490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E0-4E66-930D-A0C3AA1483E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E0-4E66-930D-A0C3AA1483E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E0-4E66-930D-A0C3AA1483E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E0-4E66-930D-A0C3AA1483E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FE0-4E66-930D-A0C3AA1483E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FE0-4E66-930D-A0C3AA1483E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FE0-4E66-930D-A0C3AA1483E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FE0-4E66-930D-A0C3AA148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2369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2084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2084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203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1753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Source Sans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420378"/>
            <a:chOff x="1985262" y="1786188"/>
            <a:chExt cx="3594613" cy="271468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2DB8C5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2DB8C5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2DB8C5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420378"/>
            <a:chOff x="1985262" y="1786188"/>
            <a:chExt cx="3594613" cy="271468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8D3786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8D3786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8D3786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420378"/>
            <a:chOff x="1985262" y="1786188"/>
            <a:chExt cx="3594613" cy="271468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10746A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10746A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10746A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420378"/>
            <a:chOff x="1985262" y="1786188"/>
            <a:chExt cx="3594613" cy="271468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F18500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F18500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F18500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420378"/>
            <a:chOff x="1985262" y="1786188"/>
            <a:chExt cx="3594613" cy="271468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rgbClr val="73B82B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73B82B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 dirty="0">
                  <a:solidFill>
                    <a:srgbClr val="73B82B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Source Sans Pro" panose="020B0503030403020204" pitchFamily="34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 dirty="0"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Source Sans Pro" panose="020B0503030403020204" pitchFamily="34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 dirty="0"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35575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0" i="0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Source Sans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mul.ac.uk/technology-enhanced-learning-team/enhance-your-teaching/digital-accessibility/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78E443-28F0-4258-A5D5-6883EE7753B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b="1" dirty="0"/>
              <a:t>Presenting inclusively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05E50-A24B-4A35-81F6-DC65C5D2D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ym typeface="Calibri"/>
              </a:rPr>
              <a:t>Top tips</a:t>
            </a:r>
          </a:p>
          <a:p>
            <a:r>
              <a:rPr lang="en-GB" dirty="0">
                <a:sym typeface="Calibri"/>
              </a:rPr>
              <a:t>Make the slides available beforehand. </a:t>
            </a:r>
          </a:p>
          <a:p>
            <a:r>
              <a:rPr lang="en-GB" dirty="0">
                <a:sym typeface="Calibri"/>
              </a:rPr>
              <a:t>Leave slides up long enough for slower readers to process the content. </a:t>
            </a:r>
          </a:p>
          <a:p>
            <a:r>
              <a:rPr lang="en-GB" dirty="0">
                <a:sym typeface="Calibri"/>
              </a:rPr>
              <a:t>Make the presentation as multi-sensory as possible. Use audio-visual elements to reinforce information. </a:t>
            </a:r>
          </a:p>
          <a:p>
            <a:r>
              <a:rPr lang="en-GB" dirty="0">
                <a:sym typeface="Calibri"/>
              </a:rPr>
              <a:t>For in-person presentations, u</a:t>
            </a:r>
            <a:r>
              <a:rPr lang="en-GB" dirty="0"/>
              <a:t>se a minimum font size of 18pt.</a:t>
            </a:r>
          </a:p>
          <a:p>
            <a:r>
              <a:rPr lang="en-GB" dirty="0">
                <a:sym typeface="Calibri"/>
              </a:rPr>
              <a:t>Dim lighting in the room to reduce glare.</a:t>
            </a:r>
            <a:endParaRPr lang="en-GB" dirty="0"/>
          </a:p>
          <a:p>
            <a:r>
              <a:rPr lang="en-GB" dirty="0">
                <a:cs typeface="Arial" panose="020B0604020202020204" pitchFamily="34" charset="0"/>
              </a:rPr>
              <a:t>Please refer to our </a:t>
            </a:r>
            <a:r>
              <a:rPr lang="en-GB" dirty="0">
                <a:solidFill>
                  <a:srgbClr val="EC008C"/>
                </a:solidFill>
                <a:cs typeface="Arial" panose="020B0604020202020204" pitchFamily="34" charset="0"/>
                <a:hlinkClick r:id="rId2"/>
              </a:rPr>
              <a:t>Accessibility Tips </a:t>
            </a:r>
            <a:r>
              <a:rPr lang="en-GB" dirty="0">
                <a:cs typeface="Arial" panose="020B0604020202020204" pitchFamily="34" charset="0"/>
              </a:rPr>
              <a:t>for more information.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Don’t forget to remove this page before finalising your presentation.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02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ccessory, spectacles&#10;&#10;Description automatically generated">
            <a:extLst>
              <a:ext uri="{FF2B5EF4-FFF2-40B4-BE49-F238E27FC236}">
                <a16:creationId xmlns:a16="http://schemas.microsoft.com/office/drawing/2014/main" id="{869E35C8-5309-B1A9-5715-6DDBEE28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232" y="1298774"/>
            <a:ext cx="4181461" cy="28219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Accelerating innovation and invention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79329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alware, accessory, necklet, armlet&#10;&#10;Description automatically generated">
            <a:extLst>
              <a:ext uri="{FF2B5EF4-FFF2-40B4-BE49-F238E27FC236}">
                <a16:creationId xmlns:a16="http://schemas.microsoft.com/office/drawing/2014/main" id="{143A19D1-821A-A6BE-0CF6-BEB5A4A85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28" y="16624"/>
            <a:ext cx="9182855" cy="514350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06248" y="1853193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Source Sans Pro" panose="020B0503030403020204" pitchFamily="34" charset="0"/>
              </a:rPr>
              <a:t>Performance, 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communication, 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creative industries</a:t>
            </a:r>
          </a:p>
          <a:p>
            <a:endParaRPr lang="en-US" sz="3600" b="0" dirty="0">
              <a:latin typeface="Source Sans Pro" panose="020B0503030403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06247" y="3540570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latin typeface="Source Sans Pro" panose="020B0503030403020204" pitchFamily="34" charset="0"/>
              </a:rPr>
              <a:t>Insert sub-heading / 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E72C4-07D6-8AA7-9961-D13B26DC2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3" y="265072"/>
            <a:ext cx="2367280" cy="6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1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ccessory, spectacles&#10;&#10;Description automatically generated">
            <a:extLst>
              <a:ext uri="{FF2B5EF4-FFF2-40B4-BE49-F238E27FC236}">
                <a16:creationId xmlns:a16="http://schemas.microsoft.com/office/drawing/2014/main" id="{869E35C8-5309-B1A9-5715-6DDBEE28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232" y="1298774"/>
            <a:ext cx="4181461" cy="28219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Performance, communication, creative industries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  <p:pic>
        <p:nvPicPr>
          <p:cNvPr id="2" name="Picture 1" descr="A picture containing metalware, accessory, necklet, armlet&#10;&#10;Description automatically generated">
            <a:extLst>
              <a:ext uri="{FF2B5EF4-FFF2-40B4-BE49-F238E27FC236}">
                <a16:creationId xmlns:a16="http://schemas.microsoft.com/office/drawing/2014/main" id="{2D479F3F-BB77-2DAA-BD5C-030CC9A89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232" y="1311274"/>
            <a:ext cx="4181460" cy="28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6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E8EB0-BF83-4882-B4F4-5882631EFB1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Click to edit slide title (up to 2 lines) – </a:t>
            </a:r>
            <a:br>
              <a:rPr lang="en-US" b="1" dirty="0"/>
            </a:br>
            <a:r>
              <a:rPr lang="en-US" b="1" dirty="0"/>
              <a:t>Source Sans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600BD-45D4-4E3B-AE90-876F31D19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84920-1B32-4145-A479-EF6B8B0F49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2286344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153AF44-F6D4-4B7A-A518-7FBA31550F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E76078-00B4-470E-934A-634C0A41F8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EA092-073A-40F6-9E81-1007D31694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F7C7D-296E-4E43-92F9-38441944B8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E37D2C-8F68-41CE-8327-BEFC90856AA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Click to edit slide title (up to 2 lines) – </a:t>
            </a:r>
            <a:br>
              <a:rPr lang="en-US" b="1" dirty="0"/>
            </a:br>
            <a:r>
              <a:rPr lang="en-US" b="1" dirty="0"/>
              <a:t>Source Sans Bold 25pt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60C16-3D50-410E-8A33-BA3A6C81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  <p:pic>
        <p:nvPicPr>
          <p:cNvPr id="8" name="Picture 2" descr="Careers &amp; Employability">
            <a:extLst>
              <a:ext uri="{FF2B5EF4-FFF2-40B4-BE49-F238E27FC236}">
                <a16:creationId xmlns:a16="http://schemas.microsoft.com/office/drawing/2014/main" id="{FD36CE5D-5FA3-4DAA-9276-1CFF2578B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7510" y="1318283"/>
            <a:ext cx="2098677" cy="125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lobal Opportunities">
            <a:extLst>
              <a:ext uri="{FF2B5EF4-FFF2-40B4-BE49-F238E27FC236}">
                <a16:creationId xmlns:a16="http://schemas.microsoft.com/office/drawing/2014/main" id="{2747E586-C9AE-40EB-999E-F8D82A103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7513" y="2909652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60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888B61C-A661-4682-961B-54873962CB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1E09C-57E1-4F3D-A4F2-6C2A2DB756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24763-53DA-4A47-8366-FB1772666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609" y="1355666"/>
            <a:ext cx="2107578" cy="27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2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9E4367-2699-4F96-879D-EA7D0304D4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CA6D46-915F-4308-9F58-32CA2A3B9F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2A9B66-808D-41FA-8AA4-FF178980DC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F67FEE-B221-4722-A08C-B70BD65F33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D4208A1-450B-47B3-A6E0-BFDBAA7687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73D773A-4AD6-40CA-BA57-E42B356379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167E4B-2469-4737-9706-5F79F5B89D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A669137-D545-40B4-BBF0-B40AFBA0A0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63683-3414-4592-8194-9460D64A0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4" name="Picture 2" descr="Careers &amp; Employabil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7510" y="1309405"/>
            <a:ext cx="2098677" cy="125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sidences and Accommod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3519" y="2896427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lobal Opportuniti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7513" y="2900774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Admissions/Clearing Introduc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3520" y="1309404"/>
            <a:ext cx="2102897" cy="12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27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4D830-2B4D-4617-B834-F133396B80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FFEA23-6CA1-43A1-9D55-83A3F4BD07D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D5247E-273E-404D-B7AF-A0D65F4EA4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72F707-F369-495E-8563-89332930CD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17F4A02-8C09-47DC-99DB-712BBF4C640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DD9DEF-B65B-42F5-8D24-915F6DEA06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5D9AFD-94CF-41AC-A989-F13681CC5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609" y="1329032"/>
            <a:ext cx="2107578" cy="2773707"/>
          </a:xfrm>
          <a:prstGeom prst="rect">
            <a:avLst/>
          </a:prstGeom>
        </p:spPr>
      </p:pic>
      <p:pic>
        <p:nvPicPr>
          <p:cNvPr id="13" name="Picture 4" descr="Residences and Accommod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3519" y="2887549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dmissions/Clearing Introduc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3520" y="1327160"/>
            <a:ext cx="2102897" cy="12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1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2A626-417C-4D8A-8FE6-5D2CC6053DC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883881-B859-4E46-8D13-A7D5FEE353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161CD5-3CE9-4951-BFFA-1E78E1B309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5C1709-3A70-4235-ADE6-AC0574CA9E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157520-E421-417B-99EB-529C9A4F3DE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58005F-EF05-4B1E-BA8B-71DF35B42E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EC80F3-EBC2-44E8-A6AF-F8D8A4732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1331479"/>
            <a:ext cx="4305300" cy="1249339"/>
          </a:xfrm>
          <a:prstGeom prst="rect">
            <a:avLst/>
          </a:prstGeom>
        </p:spPr>
      </p:pic>
      <p:pic>
        <p:nvPicPr>
          <p:cNvPr id="15" name="Picture 4" descr="Residences and Accommod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3519" y="2878671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lobal Opportuniti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7513" y="2883018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2C481DD-C2AC-4D50-8B8E-54DD5ADBEF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AD0CCC-28A2-4BB0-8777-DB366E915A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3D8F07-60AB-4423-A2B4-30F568089C0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AC335B-EACD-49AC-86B3-17845160CB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824EE7-F6F5-4817-A3FA-6ED47E8AB3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ADD12-95FD-441D-A28A-7B381E6F3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927" y="1311276"/>
            <a:ext cx="2763260" cy="281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11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DFCC4D11-B8BA-4B04-57B3-5C5554CAA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06248" y="1853193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Source Sans Pro" panose="020B0503030403020204" pitchFamily="34" charset="0"/>
              </a:rPr>
              <a:t>Research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Highways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06247" y="307523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latin typeface="Source Sans Pro" panose="020B0503030403020204" pitchFamily="34" charset="0"/>
              </a:rPr>
              <a:t>Insert sub-heading /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5BFF1-0BCD-1B0A-F205-FF57DD65D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3" y="265072"/>
            <a:ext cx="2367280" cy="6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8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7AC0F-1751-4B08-8C63-193C79D0ED0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75DBC-7CDF-43A2-A9E1-75E04F02E1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AE79D-5491-4A6E-A995-0E7C652F9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4" descr="Clearing Interacti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6620" y="1309603"/>
            <a:ext cx="6402356" cy="28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22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00" y="1331480"/>
            <a:ext cx="8586789" cy="28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08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39" y="259703"/>
            <a:ext cx="8589962" cy="388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23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/>
        </p:nvGrpSpPr>
        <p:grpSpPr>
          <a:xfrm>
            <a:off x="203484" y="1234649"/>
            <a:ext cx="2219675" cy="1420378"/>
            <a:chOff x="1985262" y="1786188"/>
            <a:chExt cx="3594613" cy="27146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/>
        </p:nvGrpSpPr>
        <p:grpSpPr>
          <a:xfrm>
            <a:off x="3299430" y="1210655"/>
            <a:ext cx="2156489" cy="1420378"/>
            <a:chOff x="1985262" y="1786188"/>
            <a:chExt cx="3594613" cy="271468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/>
        </p:nvGrpSpPr>
        <p:grpSpPr>
          <a:xfrm>
            <a:off x="6395376" y="1210655"/>
            <a:ext cx="2184743" cy="1420378"/>
            <a:chOff x="1985262" y="1786188"/>
            <a:chExt cx="3594613" cy="27146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/>
        </p:nvGrpSpPr>
        <p:grpSpPr>
          <a:xfrm>
            <a:off x="1800890" y="2785639"/>
            <a:ext cx="2268189" cy="1420378"/>
            <a:chOff x="1985262" y="1786188"/>
            <a:chExt cx="3594613" cy="271468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/>
        </p:nvGrpSpPr>
        <p:grpSpPr>
          <a:xfrm>
            <a:off x="4949634" y="2785639"/>
            <a:ext cx="2289366" cy="1420378"/>
            <a:chOff x="1985262" y="1786188"/>
            <a:chExt cx="3594613" cy="271468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Source Sans Pro" panose="020B0503030403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Source Sans Pro" panose="020B0503030403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5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1489434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2346862"/>
              </p:ext>
            </p:extLst>
          </p:nvPr>
        </p:nvGraphicFramePr>
        <p:xfrm>
          <a:off x="2925649" y="129877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3B27C1-2778-4DEB-956C-FF3E43E26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11275"/>
            <a:ext cx="263280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4040085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8454528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C6880F-5835-4DF0-86E2-DEA3D3BA02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11275"/>
            <a:ext cx="260232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767267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758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/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slide title (up to 2 lines) – </a:t>
            </a:r>
            <a:br>
              <a:rPr lang="en-US" dirty="0">
                <a:latin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</a:rPr>
              <a:t>Source Sans Bold 25pt title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FA6730-4456-4207-9482-512C83808F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11275"/>
            <a:ext cx="219700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848"/>
              </p:ext>
            </p:extLst>
          </p:nvPr>
        </p:nvGraphicFramePr>
        <p:xfrm>
          <a:off x="2586555" y="1273906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486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781607-4B0B-444B-A13C-C3388BA3347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Click to edit slide title (up to 2 lines) – </a:t>
            </a:r>
            <a:br>
              <a:rPr lang="en-US" b="1" dirty="0"/>
            </a:br>
            <a:r>
              <a:rPr lang="en-US" b="1" dirty="0"/>
              <a:t>Source Sans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29A72-DB24-4BE8-A057-4AAF68D01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CEF962-4C34-4717-B018-DC020D5A1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282323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Source Sans Pro" panose="020B0503030403020204" pitchFamily="34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 dirty="0"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DEC39A-E54E-4C8C-B6BC-97C571417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73705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Source Sans Pro" panose="020B0503030403020204" pitchFamily="34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 dirty="0"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330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096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25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rop of water&#10;&#10;Description automatically generated with medium confidence">
            <a:extLst>
              <a:ext uri="{FF2B5EF4-FFF2-40B4-BE49-F238E27FC236}">
                <a16:creationId xmlns:a16="http://schemas.microsoft.com/office/drawing/2014/main" id="{D1EAEA6F-EB1A-53D6-FB49-36463B1EA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06248" y="1853193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Source Sans Pro" panose="020B0503030403020204" pitchFamily="34" charset="0"/>
              </a:rPr>
              <a:t>Sustainability, 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environment, 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energy</a:t>
            </a:r>
          </a:p>
          <a:p>
            <a:endParaRPr lang="en-US" sz="3600" b="0" dirty="0">
              <a:latin typeface="Source Sans Pro" panose="020B0503030403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06247" y="3540570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latin typeface="Source Sans Pro" panose="020B0503030403020204" pitchFamily="34" charset="0"/>
              </a:rPr>
              <a:t>Insert sub-heading /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5BFF1-0BCD-1B0A-F205-FF57DD65D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3" y="265072"/>
            <a:ext cx="2367280" cy="6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8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rop of water&#10;&#10;Description automatically generated with medium confidence">
            <a:extLst>
              <a:ext uri="{FF2B5EF4-FFF2-40B4-BE49-F238E27FC236}">
                <a16:creationId xmlns:a16="http://schemas.microsoft.com/office/drawing/2014/main" id="{84E94CF0-7AE0-FA0D-C816-F4D46468B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232" y="1298773"/>
            <a:ext cx="4221741" cy="28307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Sustainability, environment, energy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35157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7C284B3-FBFB-EB40-27DC-1C86843DC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06248" y="1853193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Source Sans Pro" panose="020B0503030403020204" pitchFamily="34" charset="0"/>
              </a:rPr>
              <a:t>Lifelong health 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and wellbeing</a:t>
            </a:r>
          </a:p>
          <a:p>
            <a:endParaRPr lang="en-US" sz="3600" b="0" dirty="0">
              <a:latin typeface="Source Sans Pro" panose="020B0503030403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06247" y="3540570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latin typeface="Source Sans Pro" panose="020B0503030403020204" pitchFamily="34" charset="0"/>
              </a:rPr>
              <a:t>Insert sub-heading /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5BFF1-0BCD-1B0A-F205-FF57DD65D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3" y="265072"/>
            <a:ext cx="2367280" cy="6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9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F6DAF63-9CF5-4ABB-8F53-DAB8AD937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232" y="1298774"/>
            <a:ext cx="4181461" cy="28219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Lifelong health and wellbeing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1033831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6D5AC7F2-DA88-09D0-949B-55098FE84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06248" y="1853193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Source Sans Pro" panose="020B0503030403020204" pitchFamily="34" charset="0"/>
              </a:rPr>
              <a:t>Digital, 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information, 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data</a:t>
            </a:r>
          </a:p>
          <a:p>
            <a:endParaRPr lang="en-US" sz="3600" b="0" dirty="0">
              <a:latin typeface="Source Sans Pro" panose="020B0503030403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06247" y="3540570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latin typeface="Source Sans Pro" panose="020B0503030403020204" pitchFamily="34" charset="0"/>
              </a:rPr>
              <a:t>Insert sub-heading /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5BFF1-0BCD-1B0A-F205-FF57DD65D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3" y="265072"/>
            <a:ext cx="2367280" cy="6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5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ccessory, spectacles&#10;&#10;Description automatically generated">
            <a:extLst>
              <a:ext uri="{FF2B5EF4-FFF2-40B4-BE49-F238E27FC236}">
                <a16:creationId xmlns:a16="http://schemas.microsoft.com/office/drawing/2014/main" id="{869E35C8-5309-B1A9-5715-6DDBEE28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232" y="1298774"/>
            <a:ext cx="4181461" cy="28219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Digital, information,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Source Sans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cs typeface="Arial" panose="020B0604020202020204" pitchFamily="34" charset="0"/>
              </a:rPr>
              <a:t>Sub-bullet point</a:t>
            </a:r>
          </a:p>
        </p:txBody>
      </p:sp>
      <p:pic>
        <p:nvPicPr>
          <p:cNvPr id="2" name="Picture 1" descr="A picture containing nature&#10;&#10;Description automatically generated">
            <a:extLst>
              <a:ext uri="{FF2B5EF4-FFF2-40B4-BE49-F238E27FC236}">
                <a16:creationId xmlns:a16="http://schemas.microsoft.com/office/drawing/2014/main" id="{8BECF3BC-E02D-F035-748F-26AD9D7A7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232" y="1298772"/>
            <a:ext cx="4181460" cy="28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1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ccessory, spectacles&#10;&#10;Description automatically generated">
            <a:extLst>
              <a:ext uri="{FF2B5EF4-FFF2-40B4-BE49-F238E27FC236}">
                <a16:creationId xmlns:a16="http://schemas.microsoft.com/office/drawing/2014/main" id="{99E4D067-DC9D-A6AB-7036-F80D53318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10"/>
          <a:stretch/>
        </p:blipFill>
        <p:spPr>
          <a:xfrm>
            <a:off x="-19428" y="16625"/>
            <a:ext cx="9182855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AFAC13-C6E1-C5DA-B794-FDEE2D87696F}"/>
              </a:ext>
            </a:extLst>
          </p:cNvPr>
          <p:cNvSpPr/>
          <p:nvPr/>
        </p:nvSpPr>
        <p:spPr>
          <a:xfrm>
            <a:off x="0" y="0"/>
            <a:ext cx="4056612" cy="5160125"/>
          </a:xfrm>
          <a:prstGeom prst="rect">
            <a:avLst/>
          </a:prstGeom>
          <a:gradFill>
            <a:gsLst>
              <a:gs pos="100000">
                <a:srgbClr val="4F1772">
                  <a:alpha val="0"/>
                </a:srgbClr>
              </a:gs>
              <a:gs pos="52000">
                <a:srgbClr val="521C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06248" y="1853193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Source Sans Pro" panose="020B0503030403020204" pitchFamily="34" charset="0"/>
              </a:rPr>
              <a:t>Accelerating 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innovation </a:t>
            </a:r>
            <a:br>
              <a:rPr lang="en-US" sz="3600" dirty="0">
                <a:latin typeface="Source Sans Pro" panose="020B0503030403020204" pitchFamily="34" charset="0"/>
              </a:rPr>
            </a:br>
            <a:r>
              <a:rPr lang="en-US" sz="3600" dirty="0">
                <a:latin typeface="Source Sans Pro" panose="020B0503030403020204" pitchFamily="34" charset="0"/>
              </a:rPr>
              <a:t>and invention</a:t>
            </a:r>
          </a:p>
          <a:p>
            <a:endParaRPr lang="en-US" sz="3600" b="0" dirty="0">
              <a:latin typeface="Source Sans Pro" panose="020B0503030403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06247" y="3540570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latin typeface="Source Sans Pro" panose="020B0503030403020204" pitchFamily="34" charset="0"/>
              </a:rPr>
              <a:t>Insert sub-heading / 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E72C4-07D6-8AA7-9961-D13B26DC2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3" y="265072"/>
            <a:ext cx="2367280" cy="6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60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QMUL Document" ma:contentTypeID="0x0101005EA864BF41DF8A41860E925F5B29BCF500AD04A85D9458C94DBE97317C2C8DFF5C" ma:contentTypeVersion="43" ma:contentTypeDescription="" ma:contentTypeScope="" ma:versionID="4a09dd91952e3d179b6343cbf124090c">
  <xsd:schema xmlns:xsd="http://www.w3.org/2001/XMLSchema" xmlns:xs="http://www.w3.org/2001/XMLSchema" xmlns:p="http://schemas.microsoft.com/office/2006/metadata/properties" xmlns:ns1="http://schemas.microsoft.com/sharepoint/v3" xmlns:ns2="d5efd484-15aa-41a0-83f6-0646502cb6d6" xmlns:ns3="45ae7f3d-bcd0-4e4b-af93-f03a9fbb19b5" xmlns:ns4="6649982f-b66b-4072-8006-4697fed55f9d" targetNamespace="http://schemas.microsoft.com/office/2006/metadata/properties" ma:root="true" ma:fieldsID="4e1042d5b12b28a3d2c337c4bb199a9e" ns1:_="" ns2:_="" ns3:_="" ns4:_="">
    <xsd:import namespace="http://schemas.microsoft.com/sharepoint/v3"/>
    <xsd:import namespace="d5efd484-15aa-41a0-83f6-0646502cb6d6"/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1:QMULDocumentStatusTaxHTField0" minOccurs="0"/>
                <xsd:element ref="ns1:QMULDepartmentTaxHTField0" minOccurs="0"/>
                <xsd:element ref="ns1:QMULSchoolTaxHTField0" minOccurs="0"/>
                <xsd:element ref="ns1:QMULDocumentTypeTaxHTField0" minOccurs="0"/>
                <xsd:element ref="ns1:QMULLocationTaxHTField0" minOccurs="0"/>
                <xsd:element ref="ns1:QMULInformationClassificationTaxHTField0" minOccurs="0"/>
                <xsd:element ref="ns1:QMULAcademicYear" minOccurs="0"/>
                <xsd:element ref="ns1:QMULProject" minOccurs="0"/>
                <xsd:element ref="ns1:QMULReviewDate" minOccurs="0"/>
                <xsd:element ref="ns1:QMULOwner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QMULDocumentStatusTaxHTField0" ma:index="8" nillable="true" ma:taxonomy="true" ma:internalName="QMULDocumentStatusTaxHTField0" ma:taxonomyFieldName="QMULDocumentStatus" ma:displayName="Document Status" ma:default="" ma:fieldId="{083bdfb7-9f4e-4bc9-b582-62ed6b950f9e}" ma:sspId="9c18f9b8-5ae4-4f0b-a238-a922c51e2dda" ma:termSetId="780aba48-6c17-4ca0-84b9-f0207a095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epartmentTaxHTField0" ma:index="10" nillable="true" ma:taxonomy="true" ma:internalName="QMULDepartmentTaxHTField0" ma:taxonomyFieldName="QMULDepartment" ma:displayName="Department" ma:readOnly="false" ma:default="" ma:fieldId="{2a7d89f9-5f8e-4c42-ab4f-aa1fc3002ea0}" ma:sspId="9c18f9b8-5ae4-4f0b-a238-a922c51e2dda" ma:termSetId="28874c57-2df5-45e8-a804-d15afc96d4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SchoolTaxHTField0" ma:index="12" nillable="true" ma:taxonomy="true" ma:internalName="QMULSchoolTaxHTField0" ma:taxonomyFieldName="QMULSchool" ma:displayName="School" ma:readOnly="false" ma:default="" ma:fieldId="{46346f8e-3161-4021-8b14-3dcca2e3ca8d}" ma:sspId="9c18f9b8-5ae4-4f0b-a238-a922c51e2dda" ma:termSetId="0f9f7e9f-7d6b-4cae-9193-a3e3200f87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ocumentTypeTaxHTField0" ma:index="14" nillable="true" ma:taxonomy="true" ma:internalName="QMULDocumentTypeTaxHTField0" ma:taxonomyFieldName="QMULDocumentType" ma:displayName="Document Type" ma:default="" ma:fieldId="{2596c3af-0d77-4ea4-a15d-d3f71457b096}" ma:sspId="9c18f9b8-5ae4-4f0b-a238-a922c51e2dda" ma:termSetId="8ec3f1bd-c4f8-46a7-ae88-878ed3be39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LocationTaxHTField0" ma:index="16" nillable="true" ma:taxonomy="true" ma:internalName="QMULLocationTaxHTField0" ma:taxonomyFieldName="QMULLocation" ma:displayName="Location" ma:default="" ma:fieldId="{29b985f4-a05e-4f39-b5da-e9fb81ddaa79}" ma:sspId="9c18f9b8-5ae4-4f0b-a238-a922c51e2dda" ma:termSetId="5327f1c4-618f-4317-b197-fc29da39fa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InformationClassificationTaxHTField0" ma:index="18" nillable="true" ma:taxonomy="true" ma:internalName="QMULInformationClassificationTaxHTField0" ma:taxonomyFieldName="QMULInformationClassification" ma:displayName="Information Classification" ma:default="1;#Protect|9124d8d9-0c1c-41e9-aa14-aba001e9a028" ma:fieldId="{57b3469a-2ea1-4a06-a2d1-c99ce62a5d6f}" ma:sspId="9c18f9b8-5ae4-4f0b-a238-a922c51e2dda" ma:termSetId="a3d7b326-4e5e-4e73-95fa-6245adfab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AcademicYear" ma:index="20" nillable="true" ma:displayName="Academic Year" ma:decimals="0" ma:internalName="QMULAcademicYear" ma:percentage="FALSE">
      <xsd:simpleType>
        <xsd:restriction base="dms:Number">
          <xsd:maxInclusive value="9999"/>
          <xsd:minInclusive value="1000"/>
        </xsd:restriction>
      </xsd:simpleType>
    </xsd:element>
    <xsd:element name="QMULProject" ma:index="21" nillable="true" ma:displayName="Project" ma:internalName="QMULProject">
      <xsd:simpleType>
        <xsd:restriction base="dms:Text">
          <xsd:maxLength value="255"/>
        </xsd:restriction>
      </xsd:simpleType>
    </xsd:element>
    <xsd:element name="QMULReviewDate" ma:index="22" nillable="true" ma:displayName="Review Date" ma:format="DateOnly" ma:internalName="QMULReviewDate">
      <xsd:simpleType>
        <xsd:restriction base="dms:DateTime"/>
      </xsd:simpleType>
    </xsd:element>
    <xsd:element name="QMULOwner" ma:index="23" nillable="true" ma:displayName="Owner" ma:list="UserInfo" ma:SharePointGroup="0" ma:internalName="QMUL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9c18f9b8-5ae4-4f0b-a238-a922c51e2d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2a7529b9-a3eb-44e9-919b-0c3dc59600a2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2a7529b9-a3eb-44e9-919b-0c3dc59600a2}" ma:internalName="TaxCatchAllLabel" ma:readOnly="true" ma:showField="CatchAllDataLabel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9c18f9b8-5ae4-4f0b-a238-a922c51e2dda" ContentTypeId="0x0101005EA864BF41DF8A41860E925F5B29BCF5" PreviousValue="false"/>
</file>

<file path=customXml/itemProps1.xml><?xml version="1.0" encoding="utf-8"?>
<ds:datastoreItem xmlns:ds="http://schemas.openxmlformats.org/officeDocument/2006/customXml" ds:itemID="{41974F77-4B18-408B-9E0A-2A48B2EB3A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C2E06B-7E1F-4ED5-BEED-446DD234B7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5efd484-15aa-41a0-83f6-0646502cb6d6"/>
    <ds:schemaRef ds:uri="45ae7f3d-bcd0-4e4b-af93-f03a9fbb19b5"/>
    <ds:schemaRef ds:uri="6649982f-b66b-4072-8006-4697fed55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82F97F-7F0F-4157-87B3-1177D9244376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1305</TotalTime>
  <Words>872</Words>
  <Application>Microsoft Macintosh PowerPoint</Application>
  <PresentationFormat>On-screen Show (16:9)</PresentationFormat>
  <Paragraphs>200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4 Text</vt:lpstr>
      <vt:lpstr>Arial</vt:lpstr>
      <vt:lpstr>Calibri</vt:lpstr>
      <vt:lpstr>Channel 4 Chadwick</vt:lpstr>
      <vt:lpstr>Source Sans Pro</vt:lpstr>
      <vt:lpstr>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Matthew Dunbar</cp:lastModifiedBy>
  <cp:revision>96</cp:revision>
  <dcterms:created xsi:type="dcterms:W3CDTF">2020-06-18T12:08:25Z</dcterms:created>
  <dcterms:modified xsi:type="dcterms:W3CDTF">2025-05-13T14:49:54Z</dcterms:modified>
</cp:coreProperties>
</file>