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57" r:id="rId3"/>
    <p:sldId id="258" r:id="rId4"/>
    <p:sldId id="260" r:id="rId5"/>
    <p:sldId id="259" r:id="rId6"/>
    <p:sldId id="269" r:id="rId7"/>
    <p:sldId id="270" r:id="rId8"/>
    <p:sldId id="273" r:id="rId9"/>
    <p:sldId id="271" r:id="rId10"/>
    <p:sldId id="274" r:id="rId11"/>
    <p:sldId id="278" r:id="rId12"/>
    <p:sldId id="276" r:id="rId13"/>
    <p:sldId id="277" r:id="rId14"/>
    <p:sldId id="261" r:id="rId15"/>
    <p:sldId id="280" r:id="rId16"/>
    <p:sldId id="266" r:id="rId17"/>
    <p:sldId id="262" r:id="rId18"/>
    <p:sldId id="279" r:id="rId19"/>
    <p:sldId id="264" r:id="rId20"/>
    <p:sldId id="265" r:id="rId21"/>
    <p:sldId id="263" r:id="rId22"/>
    <p:sldId id="268" r:id="rId23"/>
    <p:sldId id="267" r:id="rId2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C3DFB7-9E40-4B27-BEEB-CB9CE84256E0}" v="16" dt="2026-07-29T11:39:13.759"/>
    <p1510:client id="{F90050E5-310A-4869-9BFA-CD88992DDE5D}" v="24" dt="2026-07-29T11:09:53.0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611188"/>
          </a:xfrm>
          <a:prstGeom prst="rect">
            <a:avLst/>
          </a:prstGeom>
        </p:spPr>
        <p:txBody>
          <a:bodyPr vert="horz" lIns="91440" tIns="45720" rIns="91440" bIns="45720" rtlCol="0"/>
          <a:lstStyle>
            <a:lvl1pPr algn="r">
              <a:defRPr sz="1200"/>
            </a:lvl1pPr>
          </a:lstStyle>
          <a:p>
            <a:fld id="{55A469C4-69F2-4D32-82B7-D3500D7CC17E}" type="datetimeFigureOut">
              <a:t>7/29/2026</a:t>
            </a:fld>
            <a:endParaRPr lang="en-GB"/>
          </a:p>
        </p:txBody>
      </p:sp>
      <p:sp>
        <p:nvSpPr>
          <p:cNvPr id="4" name="Slide Image Placeholder 3"/>
          <p:cNvSpPr>
            <a:spLocks noGrp="1" noRot="1" noChangeAspect="1"/>
          </p:cNvSpPr>
          <p:nvPr>
            <p:ph type="sldImg" idx="2"/>
          </p:nvPr>
        </p:nvSpPr>
        <p:spPr>
          <a:xfrm>
            <a:off x="-228600" y="1524000"/>
            <a:ext cx="7315200" cy="41148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5867400"/>
            <a:ext cx="5486400" cy="48006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11580813"/>
            <a:ext cx="2971800" cy="6111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11580813"/>
            <a:ext cx="2971800" cy="611187"/>
          </a:xfrm>
          <a:prstGeom prst="rect">
            <a:avLst/>
          </a:prstGeom>
        </p:spPr>
        <p:txBody>
          <a:bodyPr vert="horz" lIns="91440" tIns="45720" rIns="91440" bIns="45720" rtlCol="0" anchor="b"/>
          <a:lstStyle>
            <a:lvl1pPr algn="r">
              <a:defRPr sz="1200"/>
            </a:lvl1pPr>
          </a:lstStyle>
          <a:p>
            <a:fld id="{4C250E37-2087-4982-A9C0-0B5A36D4D619}" type="slidenum">
              <a:t>‹#›</a:t>
            </a:fld>
            <a:endParaRPr lang="en-GB"/>
          </a:p>
        </p:txBody>
      </p:sp>
    </p:spTree>
    <p:extLst>
      <p:ext uri="{BB962C8B-B14F-4D97-AF65-F5344CB8AC3E}">
        <p14:creationId xmlns:p14="http://schemas.microsoft.com/office/powerpoint/2010/main" val="2837092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Welcome attendees, position the session as practical and preventative, and explain that the purpose is to reduce errors and clarify when to correct or escalate. Emphasise that this is not a blame exercise.
[Sources]
- Meeting invite states the session covers Unit4 file processing, Batch Input Maintenance, error mitigation, correction routes, responsibilities, escalation and business benefits. Reference: turn1search3.
- Visual on this slide was generated with Microsoft Copilot.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can be used to set expectations at the start. The timings are suggested so you keep the session practical and complete within the hour.
[Sources]
- Meeting invite states the session covers why errors occur, BIM purpose, common posting errors, corrections, responsibilities, escalation, FAQs and expected outcomes. Reference: turn1search3.</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track: connect the training to business benefits, not just system administration. Reinforce that better handling supports accuracy, auditability and faster resolution.
[Sources]
- Meeting invite lists business benefits including reduced processing delays, improved financial data quality, fewer support requests, faster resolution, better month-end efficiency, enhanced auditability, clarified responsibilities and minimised operational risk. Reference: turn1search3.</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land the behavioural message. The content from the meeting invite includes when Finance users should and should not amend batch records; this slide turns that into practical guidance.
[Sources]
- Meeting invite states the session covers the purpose of Batch Input Maintenance and when Finance users should and should not amend batch records. Reference: turn1search3.</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through the journey: source/import file, upload or interface, validation, BIM/holding area if validation fails, correction or escalation, and eventual posting. Use this as a conceptual explanation, not as a detailed Unit4 procedure.
[Sources]
- Meeting invite states the session covers how interface and import files are processed within Unit4, what happens when transactions fail validation, and the purpose of Batch Input Maintenance. Reference: turn1search3.
- Visual on this slide was generated with Microsoft Copilot.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010D8-5921-B357-A176-6CBAC05326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76E0B4-F03E-838D-CDF1-9288D06EE2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4569BB-8080-CF2E-2F57-1571B70D67FD}"/>
              </a:ext>
            </a:extLst>
          </p:cNvPr>
          <p:cNvSpPr>
            <a:spLocks noGrp="1"/>
          </p:cNvSpPr>
          <p:nvPr>
            <p:ph type="body" idx="1"/>
          </p:nvPr>
        </p:nvSpPr>
        <p:spPr/>
        <p:txBody>
          <a:bodyPr/>
          <a:lstStyle/>
          <a:p>
            <a:r>
              <a:rPr lang="en-US" dirty="0"/>
              <a:t>Position this as a practical working model and confirm where there are exceptions. The meeting invite explicitly states the need to clarify responsibilities between Finance users and Finance Systems.
[Sources]
- Meeting invite states the session covers responsibilities of Finance users versus the Finance Systems team, escalation routes and support arrangements. Reference: turn1search3.
- Visual on this slide was generated with Microsoft Copilot.</a:t>
            </a:r>
          </a:p>
        </p:txBody>
      </p:sp>
      <p:sp>
        <p:nvSpPr>
          <p:cNvPr id="4" name="Slide Number Placeholder 3">
            <a:extLst>
              <a:ext uri="{FF2B5EF4-FFF2-40B4-BE49-F238E27FC236}">
                <a16:creationId xmlns:a16="http://schemas.microsoft.com/office/drawing/2014/main" id="{25E74A53-79A9-8406-AB70-D94C83EA2188}"/>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3675396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9AEFF-F648-F5F4-660C-C0B763A628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B8CE4C-E2E1-B2C7-7DBC-BCE8FD29B1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2348E5-2BF5-79ED-4190-004CAB835F52}"/>
              </a:ext>
            </a:extLst>
          </p:cNvPr>
          <p:cNvSpPr>
            <a:spLocks noGrp="1"/>
          </p:cNvSpPr>
          <p:nvPr>
            <p:ph type="body" idx="1"/>
          </p:nvPr>
        </p:nvSpPr>
        <p:spPr/>
        <p:txBody>
          <a:bodyPr/>
          <a:lstStyle/>
          <a:p>
            <a:r>
              <a:rPr lang="en-US" dirty="0"/>
              <a:t>Position this as a practical working model and confirm where there are exceptions. The meeting invite explicitly states the need to clarify responsibilities between Finance users and Finance Systems.
[Sources]
- Meeting invite states the session covers responsibilities of Finance users versus the Finance Systems team, escalation routes and support arrangements. Reference: turn1search3.
- Visual on this slide was generated with Microsoft Copilot.</a:t>
            </a:r>
          </a:p>
        </p:txBody>
      </p:sp>
      <p:sp>
        <p:nvSpPr>
          <p:cNvPr id="4" name="Slide Number Placeholder 3">
            <a:extLst>
              <a:ext uri="{FF2B5EF4-FFF2-40B4-BE49-F238E27FC236}">
                <a16:creationId xmlns:a16="http://schemas.microsoft.com/office/drawing/2014/main" id="{7FC4A8F1-521E-0105-FE75-213F7FEE81E4}"/>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3765724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F827F-8B4E-03B9-4358-390CDA043B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75053E-0BF7-536B-1111-2919901265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8F934B-72A4-515C-0070-FEB9CDFF26D2}"/>
              </a:ext>
            </a:extLst>
          </p:cNvPr>
          <p:cNvSpPr>
            <a:spLocks noGrp="1"/>
          </p:cNvSpPr>
          <p:nvPr>
            <p:ph type="body" idx="1"/>
          </p:nvPr>
        </p:nvSpPr>
        <p:spPr/>
        <p:txBody>
          <a:bodyPr/>
          <a:lstStyle/>
          <a:p>
            <a:r>
              <a:rPr lang="en-US" dirty="0"/>
              <a:t>Position this as a practical working model and confirm where there are exceptions. The meeting invite explicitly states the need to clarify responsibilities between Finance users and Finance Systems.
[Sources]
- Meeting invite states the session covers responsibilities of Finance users versus the Finance Systems team, escalation routes and support arrangements. Reference: turn1search3.
- Visual on this slide was generated with Microsoft Copilot.</a:t>
            </a:r>
          </a:p>
        </p:txBody>
      </p:sp>
      <p:sp>
        <p:nvSpPr>
          <p:cNvPr id="4" name="Slide Number Placeholder 3">
            <a:extLst>
              <a:ext uri="{FF2B5EF4-FFF2-40B4-BE49-F238E27FC236}">
                <a16:creationId xmlns:a16="http://schemas.microsoft.com/office/drawing/2014/main" id="{8AC10840-7C24-B44F-0A63-CE6A5DCF118E}"/>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20625445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DDCDD-936E-D40A-6AB8-2EBD62EFE5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E82417-26C5-AE9C-A2B0-11253DA6BF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72BFAC-6DD5-71B9-E7FF-4D3C1BD9FC43}"/>
              </a:ext>
            </a:extLst>
          </p:cNvPr>
          <p:cNvSpPr>
            <a:spLocks noGrp="1"/>
          </p:cNvSpPr>
          <p:nvPr>
            <p:ph type="body" idx="1"/>
          </p:nvPr>
        </p:nvSpPr>
        <p:spPr/>
        <p:txBody>
          <a:bodyPr/>
          <a:lstStyle/>
          <a:p>
            <a:r>
              <a:rPr lang="en-US" dirty="0"/>
              <a:t>Position this as a practical working model and confirm where there are exceptions. The meeting invite explicitly states the need to clarify responsibilities between Finance users and Finance Systems.
[Sources]
- Meeting invite states the session covers responsibilities of Finance users versus the Finance Systems team, escalation routes and support arrangements. Reference: turn1search3.
- Visual on this slide was generated with Microsoft Copilot.</a:t>
            </a:r>
          </a:p>
        </p:txBody>
      </p:sp>
      <p:sp>
        <p:nvSpPr>
          <p:cNvPr id="4" name="Slide Number Placeholder 3">
            <a:extLst>
              <a:ext uri="{FF2B5EF4-FFF2-40B4-BE49-F238E27FC236}">
                <a16:creationId xmlns:a16="http://schemas.microsoft.com/office/drawing/2014/main" id="{9FFD511D-C98D-EFA4-83C7-89CEDC452628}"/>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37517564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55576-956D-A580-2BD2-D1B88A98E1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3B1392-DE03-3048-4FB1-EB65A7B22F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08B417-021E-016A-37F4-27A1510C0288}"/>
              </a:ext>
            </a:extLst>
          </p:cNvPr>
          <p:cNvSpPr>
            <a:spLocks noGrp="1"/>
          </p:cNvSpPr>
          <p:nvPr>
            <p:ph type="body" idx="1"/>
          </p:nvPr>
        </p:nvSpPr>
        <p:spPr/>
        <p:txBody>
          <a:bodyPr/>
          <a:lstStyle/>
          <a:p>
            <a:r>
              <a:rPr lang="en-US" dirty="0"/>
              <a:t>Position this as a practical working model and confirm where there are exceptions. The meeting invite explicitly states the need to clarify responsibilities between Finance users and Finance Systems.
[Sources]
- Meeting invite states the session covers responsibilities of Finance users versus the Finance Systems team, escalation routes and support arrangements. Reference: turn1search3.
- Visual on this slide was generated with Microsoft Copilot.</a:t>
            </a:r>
          </a:p>
        </p:txBody>
      </p:sp>
      <p:sp>
        <p:nvSpPr>
          <p:cNvPr id="4" name="Slide Number Placeholder 3">
            <a:extLst>
              <a:ext uri="{FF2B5EF4-FFF2-40B4-BE49-F238E27FC236}">
                <a16:creationId xmlns:a16="http://schemas.microsoft.com/office/drawing/2014/main" id="{9C8F8444-DC61-E642-B289-BF945151008F}"/>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7409091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4B437-5CEE-7C51-9067-6FE3C450D4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9FBA5D-48DB-74B0-816F-9559D61A43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219806-7E51-693D-3F9D-FEC2CB6FCAE1}"/>
              </a:ext>
            </a:extLst>
          </p:cNvPr>
          <p:cNvSpPr>
            <a:spLocks noGrp="1"/>
          </p:cNvSpPr>
          <p:nvPr>
            <p:ph type="body" idx="1"/>
          </p:nvPr>
        </p:nvSpPr>
        <p:spPr/>
        <p:txBody>
          <a:bodyPr/>
          <a:lstStyle/>
          <a:p>
            <a:r>
              <a:rPr lang="en-US" dirty="0"/>
              <a:t>Position this as a practical working model and confirm where there are exceptions. The meeting invite explicitly states the need to clarify responsibilities between Finance users and Finance Systems.
[Sources]
- Meeting invite states the session covers responsibilities of Finance users versus the Finance Systems team, escalation routes and support arrangements. Reference: turn1search3.
- Visual on this slide was generated with Microsoft Copilot.</a:t>
            </a:r>
          </a:p>
        </p:txBody>
      </p:sp>
      <p:sp>
        <p:nvSpPr>
          <p:cNvPr id="4" name="Slide Number Placeholder 3">
            <a:extLst>
              <a:ext uri="{FF2B5EF4-FFF2-40B4-BE49-F238E27FC236}">
                <a16:creationId xmlns:a16="http://schemas.microsoft.com/office/drawing/2014/main" id="{6B34789C-BE6F-A2A1-7797-8DF17AFBD0BE}"/>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3123887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76D86-31D4-9847-2BD3-4806779096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9FF26A-C030-B312-0A08-50E7DF28A9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121840-5709-8180-A23E-F6B274563900}"/>
              </a:ext>
            </a:extLst>
          </p:cNvPr>
          <p:cNvSpPr>
            <a:spLocks noGrp="1"/>
          </p:cNvSpPr>
          <p:nvPr>
            <p:ph type="body" idx="1"/>
          </p:nvPr>
        </p:nvSpPr>
        <p:spPr/>
        <p:txBody>
          <a:bodyPr/>
          <a:lstStyle/>
          <a:p>
            <a:r>
              <a:rPr lang="en-US" dirty="0"/>
              <a:t>Position this as a practical working model and confirm where there are exceptions. The meeting invite explicitly states the need to clarify responsibilities between Finance users and Finance Systems.
[Sources]
- Meeting invite states the session covers responsibilities of Finance users versus the Finance Systems team, escalation routes and support arrangements. Reference: turn1search3.
- Visual on this slide was generated with Microsoft Copilot.</a:t>
            </a:r>
          </a:p>
        </p:txBody>
      </p:sp>
      <p:sp>
        <p:nvSpPr>
          <p:cNvPr id="4" name="Slide Number Placeholder 3">
            <a:extLst>
              <a:ext uri="{FF2B5EF4-FFF2-40B4-BE49-F238E27FC236}">
                <a16:creationId xmlns:a16="http://schemas.microsoft.com/office/drawing/2014/main" id="{812EE687-4375-B43C-D779-D5B8501159F7}"/>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9853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suggested categories for the discussion and should be adapted to the real examples you want to demonstrate. Avoid presenting them as an exhaustive list unless you have confirmed current Unit4 examples.
[Sources]
- Meeting invite states the session covers common causes of posting errors and examples of common issues. Reference: turn1search3.</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9B747-37FC-7D52-5109-A94EB107C5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942F96-AF57-F178-30EF-1638F48740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938CE3-0DC8-1FC6-1E6E-B3EA606B6A73}"/>
              </a:ext>
            </a:extLst>
          </p:cNvPr>
          <p:cNvSpPr>
            <a:spLocks noGrp="1"/>
          </p:cNvSpPr>
          <p:nvPr>
            <p:ph type="body" idx="1"/>
          </p:nvPr>
        </p:nvSpPr>
        <p:spPr/>
        <p:txBody>
          <a:bodyPr/>
          <a:lstStyle/>
          <a:p>
            <a:r>
              <a:rPr lang="en-US" dirty="0"/>
              <a:t>Position this as a practical working model and confirm where there are exceptions. The meeting invite explicitly states the need to clarify responsibilities between Finance users and Finance Systems.
[Sources]
- Meeting invite states the session covers responsibilities of Finance users versus the Finance Systems team, escalation routes and support arrangements. Reference: turn1search3.
- Visual on this slide was generated with Microsoft Copilot.</a:t>
            </a:r>
          </a:p>
        </p:txBody>
      </p:sp>
      <p:sp>
        <p:nvSpPr>
          <p:cNvPr id="4" name="Slide Number Placeholder 3">
            <a:extLst>
              <a:ext uri="{FF2B5EF4-FFF2-40B4-BE49-F238E27FC236}">
                <a16:creationId xmlns:a16="http://schemas.microsoft.com/office/drawing/2014/main" id="{28010F2A-4B2E-03C3-89E9-46C69D9F2A87}"/>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628945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these to make the session interactive. Ask attendees to identify what they would do and then link answers back to the do/don't guidance and escalation checklist.
[Sources]
- Meeting invite states attendees were invited to send specific scenarios or questions in advance and that the session includes FAQs and common issue examples. Reference: turn1search3.</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as the memorable behavioural slide. Invite attendees to challenge or add examples. Make sure any locally specific rules are confirmed before sharing formal guidance.
[Sources]
- Meeting invite states the session should cover correct actions to mitigate errors and correct when errors occur, and when Finance users should and should not amend batch records. Reference: turn1search3.</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BC614-5091-7C26-7DDD-07B4C30F66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DC2DAD-EF55-FDC8-7A18-7C14CA402A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FBEAFC-3A65-2991-0D98-875351C6ADF9}"/>
              </a:ext>
            </a:extLst>
          </p:cNvPr>
          <p:cNvSpPr>
            <a:spLocks noGrp="1"/>
          </p:cNvSpPr>
          <p:nvPr>
            <p:ph type="body" idx="1"/>
          </p:nvPr>
        </p:nvSpPr>
        <p:spPr/>
        <p:txBody>
          <a:bodyPr/>
          <a:lstStyle/>
          <a:p>
            <a:r>
              <a:rPr lang="en-US" dirty="0"/>
              <a:t>Talk track: connect the training to business benefits, not just system administration. Reinforce that better handling supports accuracy, auditability and faster resolution.
[Sources]
- Meeting invite lists business benefits including reduced processing delays, improved financial data quality, fewer support requests, faster resolution, better month-end efficiency, enhanced auditability, clarified responsibilities and minimised operational risk. Reference: turn1search3.</a:t>
            </a:r>
          </a:p>
        </p:txBody>
      </p:sp>
      <p:sp>
        <p:nvSpPr>
          <p:cNvPr id="4" name="Slide Number Placeholder 3">
            <a:extLst>
              <a:ext uri="{FF2B5EF4-FFF2-40B4-BE49-F238E27FC236}">
                <a16:creationId xmlns:a16="http://schemas.microsoft.com/office/drawing/2014/main" id="{A828F0F1-B550-EAC8-8348-42BCA0F53911}"/>
              </a:ext>
            </a:extLst>
          </p:cNvPr>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25479175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suggested decision flow for training purposes. Use it to prompt discussion rather than as formal policy unless confirmed by Finance Systems governance.
[Sources]
- Meeting invite states the session covers the correct process for correcting or escalating issues, support arrangements and common issues. Reference: turn1search3.</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provides suggested information for support requests. Adapt the wording if your Service Desk template requires specific fields.
[Sources]
- Meeting invite states the session covers escalation routes and support arrangements. Reference: turn1search3.</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Position this as a practical working model and confirm where there are exceptions. The meeting invite explicitly states the need to clarify responsibilities between Finance users and Finance Systems.
[Sources]
- Meeting invite states the session covers responsibilities of Finance users versus the Finance Systems team, escalation routes and support arrangements. Reference: turn1search3.
- Visual on this slide was generated with Microsoft Copilot.</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final slide as the takeaway. Reinforce that the goal is clear ownership, fewer avoidable errors and consistent handling.
[Sources]
- Meeting invite states expected outcomes include understanding why transactions appear in BIM, identifying validation errors, avoiding common failures, responsibilities and correct escalation/correction process. Reference: turn1search3.</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confirming the recording and asking attendees to submit any additional scenarios. Remind them that a wider session is planned for other users who have relevant transaction posting access.
[Sources]
- Related email confirms the recording is expected to be published. Reference: turn1search1.
- Related email states the initial session targets users with items in BIM and identified posting responsibility, with a further session for other users with role/menu access for transaction posting. Reference: turn1search1.</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6565392"/>
            <a:ext cx="12191695" cy="0"/>
          </a:xfrm>
          <a:prstGeom prst="line">
            <a:avLst/>
          </a:prstGeom>
          <a:noFill/>
          <a:ln w="12700">
            <a:solidFill>
              <a:srgbClr val="8A1538"/>
            </a:solidFill>
            <a:prstDash val="solid"/>
          </a:ln>
        </p:spPr>
        <p:txBody>
          <a:bodyPr/>
          <a:lstStyle/>
          <a:p>
            <a:endParaRPr lang="en-GB"/>
          </a:p>
        </p:txBody>
      </p:sp>
      <p:sp>
        <p:nvSpPr>
          <p:cNvPr id="3" name="Text 1"/>
          <p:cNvSpPr/>
          <p:nvPr/>
        </p:nvSpPr>
        <p:spPr>
          <a:xfrm>
            <a:off x="502920" y="6601968"/>
            <a:ext cx="7772400" cy="182880"/>
          </a:xfrm>
          <a:prstGeom prst="rect">
            <a:avLst/>
          </a:prstGeom>
          <a:noFill/>
          <a:ln/>
        </p:spPr>
        <p:txBody>
          <a:bodyPr wrap="square" rtlCol="0" anchor="ctr"/>
          <a:lstStyle/>
          <a:p>
            <a:pPr marL="0" indent="0">
              <a:buNone/>
            </a:pPr>
            <a:r>
              <a:rPr lang="en-US" sz="650" dirty="0">
                <a:solidFill>
                  <a:srgbClr val="54616A"/>
                </a:solidFill>
                <a:latin typeface="Aptos" pitchFamily="34" charset="0"/>
                <a:ea typeface="Aptos" pitchFamily="34" charset="-122"/>
                <a:cs typeface="Aptos" pitchFamily="34" charset="-120"/>
              </a:rPr>
              <a:t>Unit4 Batch Input Maintenance &amp; File Processing</a:t>
            </a:r>
            <a:endParaRPr lang="en-US" sz="650" dirty="0"/>
          </a:p>
        </p:txBody>
      </p:sp>
      <p:sp>
        <p:nvSpPr>
          <p:cNvPr id="4" name="Text 2"/>
          <p:cNvSpPr/>
          <p:nvPr/>
        </p:nvSpPr>
        <p:spPr>
          <a:xfrm>
            <a:off x="9555480" y="6601968"/>
            <a:ext cx="2148840" cy="182880"/>
          </a:xfrm>
          <a:prstGeom prst="rect">
            <a:avLst/>
          </a:prstGeom>
          <a:noFill/>
          <a:ln/>
        </p:spPr>
        <p:txBody>
          <a:bodyPr wrap="square" rtlCol="0" anchor="ctr"/>
          <a:lstStyle/>
          <a:p>
            <a:pPr marL="0" indent="0" algn="r">
              <a:buNone/>
            </a:pPr>
            <a:r>
              <a:rPr lang="en-US" sz="650" dirty="0">
                <a:solidFill>
                  <a:srgbClr val="54616A"/>
                </a:solidFill>
                <a:latin typeface="Aptos" pitchFamily="34" charset="0"/>
                <a:ea typeface="Aptos" pitchFamily="34" charset="-122"/>
                <a:cs typeface="Aptos" pitchFamily="34" charset="-120"/>
              </a:rPr>
              <a:t>QMUL Finance Systems</a:t>
            </a:r>
            <a:endParaRPr lang="en-US" sz="65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ubw.unit4cloud.com/uk_qml_prod_web/"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hyperlink" Target="https://ubw.unit4cloud.com/uk_qml_prod_web/"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hyperlink" Target="https://ubw.unit4cloud.com/uk_qml_prod_web/"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hyperlink" Target="https://ubw.unit4cloud.com/uk_qml_prod_web/"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ubw.unit4cloud.com/uk_qml_prod_web/"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qmul.ac.uk/finance/intranet/online-finance-training/"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5E0C27"/>
        </a:solidFill>
        <a:effectLst/>
      </p:bgPr>
    </p:bg>
    <p:spTree>
      <p:nvGrpSpPr>
        <p:cNvPr id="1" name=""/>
        <p:cNvGrpSpPr/>
        <p:nvPr/>
      </p:nvGrpSpPr>
      <p:grpSpPr>
        <a:xfrm>
          <a:off x="0" y="0"/>
          <a:ext cx="0" cy="0"/>
          <a:chOff x="0" y="0"/>
          <a:chExt cx="0" cy="0"/>
        </a:xfrm>
      </p:grpSpPr>
      <p:pic>
        <p:nvPicPr>
          <p:cNvPr id="2" name="Image 0" descr="/mnt/data/5123d57d23.png"/>
          <p:cNvPicPr>
            <a:picLocks noChangeAspect="1"/>
          </p:cNvPicPr>
          <p:nvPr/>
        </p:nvPicPr>
        <p:blipFill>
          <a:blip r:embed="rId3"/>
          <a:srcRect t="7811" b="7811"/>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62000"/>
            </a:srgbClr>
          </a:solidFill>
          <a:ln w="12700">
            <a:solidFill>
              <a:srgbClr val="000000">
                <a:alpha val="0"/>
              </a:srgbClr>
            </a:solidFill>
            <a:prstDash val="solid"/>
          </a:ln>
        </p:spPr>
        <p:txBody>
          <a:bodyPr/>
          <a:lstStyle/>
          <a:p>
            <a:endParaRPr lang="en-GB"/>
          </a:p>
        </p:txBody>
      </p:sp>
      <p:sp>
        <p:nvSpPr>
          <p:cNvPr id="4" name="Shape 1"/>
          <p:cNvSpPr/>
          <p:nvPr/>
        </p:nvSpPr>
        <p:spPr>
          <a:xfrm>
            <a:off x="502920" y="731520"/>
            <a:ext cx="73152" cy="5212080"/>
          </a:xfrm>
          <a:prstGeom prst="rect">
            <a:avLst/>
          </a:prstGeom>
          <a:solidFill>
            <a:srgbClr val="D39B2A"/>
          </a:solidFill>
          <a:ln w="12700">
            <a:solidFill>
              <a:srgbClr val="D39B2A"/>
            </a:solidFill>
            <a:prstDash val="solid"/>
          </a:ln>
        </p:spPr>
        <p:txBody>
          <a:bodyPr/>
          <a:lstStyle/>
          <a:p>
            <a:endParaRPr lang="en-GB"/>
          </a:p>
        </p:txBody>
      </p:sp>
      <p:sp>
        <p:nvSpPr>
          <p:cNvPr id="5" name="Text 2"/>
          <p:cNvSpPr/>
          <p:nvPr/>
        </p:nvSpPr>
        <p:spPr>
          <a:xfrm>
            <a:off x="749808" y="804672"/>
            <a:ext cx="5029200" cy="320040"/>
          </a:xfrm>
          <a:prstGeom prst="rect">
            <a:avLst/>
          </a:prstGeom>
          <a:noFill/>
          <a:ln/>
        </p:spPr>
        <p:txBody>
          <a:bodyPr wrap="square" lIns="0" tIns="0" rIns="0" bIns="0" rtlCol="0" anchor="ctr"/>
          <a:lstStyle/>
          <a:p>
            <a:pPr marL="0" indent="0">
              <a:buNone/>
            </a:pPr>
            <a:r>
              <a:rPr lang="en-US" sz="1700" b="1" dirty="0">
                <a:solidFill>
                  <a:srgbClr val="F3D7E1"/>
                </a:solidFill>
              </a:rPr>
              <a:t>Training Session</a:t>
            </a:r>
            <a:endParaRPr lang="en-US" sz="1700" dirty="0"/>
          </a:p>
        </p:txBody>
      </p:sp>
      <p:sp>
        <p:nvSpPr>
          <p:cNvPr id="6" name="Text 3"/>
          <p:cNvSpPr/>
          <p:nvPr/>
        </p:nvSpPr>
        <p:spPr>
          <a:xfrm>
            <a:off x="713232" y="1207008"/>
            <a:ext cx="6583680" cy="1234440"/>
          </a:xfrm>
          <a:prstGeom prst="rect">
            <a:avLst/>
          </a:prstGeom>
          <a:noFill/>
          <a:ln/>
        </p:spPr>
        <p:txBody>
          <a:bodyPr wrap="square" lIns="0" tIns="0" rIns="0" bIns="0" rtlCol="0" anchor="ctr">
            <a:normAutofit/>
          </a:bodyPr>
          <a:lstStyle/>
          <a:p>
            <a:pPr marL="0" indent="0">
              <a:buNone/>
            </a:pPr>
            <a:r>
              <a:rPr lang="en-US" sz="3300" b="1" dirty="0">
                <a:solidFill>
                  <a:srgbClr val="FFFFFF"/>
                </a:solidFill>
                <a:latin typeface="Aptos Display" pitchFamily="34" charset="0"/>
                <a:ea typeface="Aptos Display" pitchFamily="34" charset="-122"/>
                <a:cs typeface="Aptos Display" pitchFamily="34" charset="-120"/>
              </a:rPr>
              <a:t>Unit4 Batch Input Maintenance</a:t>
            </a:r>
            <a:endParaRPr lang="en-US" sz="3300" dirty="0"/>
          </a:p>
          <a:p>
            <a:pPr marL="0" indent="0">
              <a:buNone/>
            </a:pPr>
            <a:r>
              <a:rPr lang="en-US" sz="3300" b="1" dirty="0">
                <a:solidFill>
                  <a:srgbClr val="FFFFFF"/>
                </a:solidFill>
                <a:latin typeface="Aptos Display" pitchFamily="34" charset="0"/>
                <a:ea typeface="Aptos Display" pitchFamily="34" charset="-122"/>
                <a:cs typeface="Aptos Display" pitchFamily="34" charset="-120"/>
              </a:rPr>
              <a:t>&amp; File Processing</a:t>
            </a:r>
            <a:endParaRPr lang="en-US" sz="3300" dirty="0"/>
          </a:p>
        </p:txBody>
      </p:sp>
      <p:sp>
        <p:nvSpPr>
          <p:cNvPr id="7" name="Text 4"/>
          <p:cNvSpPr/>
          <p:nvPr/>
        </p:nvSpPr>
        <p:spPr>
          <a:xfrm>
            <a:off x="749808" y="2670048"/>
            <a:ext cx="5943600" cy="256032"/>
          </a:xfrm>
          <a:prstGeom prst="rect">
            <a:avLst/>
          </a:prstGeom>
          <a:noFill/>
          <a:ln/>
        </p:spPr>
        <p:txBody>
          <a:bodyPr wrap="square" lIns="0" tIns="0" rIns="0" bIns="0" rtlCol="0" anchor="ctr"/>
          <a:lstStyle/>
          <a:p>
            <a:pPr marL="0" indent="0">
              <a:buNone/>
            </a:pPr>
            <a:r>
              <a:rPr lang="en-US" sz="1300" dirty="0">
                <a:solidFill>
                  <a:srgbClr val="FFFFFF"/>
                </a:solidFill>
              </a:rPr>
              <a:t>Friday 17 July 2026 | 10:00–11:00 | Microsoft Teams</a:t>
            </a:r>
            <a:endParaRPr lang="en-US" sz="1300" dirty="0"/>
          </a:p>
        </p:txBody>
      </p:sp>
      <p:sp>
        <p:nvSpPr>
          <p:cNvPr id="8" name="Shape 5"/>
          <p:cNvSpPr/>
          <p:nvPr/>
        </p:nvSpPr>
        <p:spPr>
          <a:xfrm>
            <a:off x="749808" y="3246120"/>
            <a:ext cx="1234440" cy="301752"/>
          </a:xfrm>
          <a:prstGeom prst="roundRect">
            <a:avLst>
              <a:gd name="adj" fmla="val 12121"/>
            </a:avLst>
          </a:prstGeom>
          <a:solidFill>
            <a:srgbClr val="006A71"/>
          </a:solidFill>
          <a:ln w="12700">
            <a:solidFill>
              <a:srgbClr val="006A71"/>
            </a:solidFill>
            <a:prstDash val="solid"/>
          </a:ln>
          <a:effectLst>
            <a:outerShdw blurRad="12700" dist="6350" dir="2700000" algn="bl" rotWithShape="0">
              <a:srgbClr val="000000">
                <a:alpha val="10000"/>
              </a:srgbClr>
            </a:outerShdw>
          </a:effectLst>
        </p:spPr>
        <p:txBody>
          <a:bodyPr/>
          <a:lstStyle/>
          <a:p>
            <a:endParaRPr lang="en-GB"/>
          </a:p>
        </p:txBody>
      </p:sp>
      <p:sp>
        <p:nvSpPr>
          <p:cNvPr id="9" name="Text 6"/>
          <p:cNvSpPr/>
          <p:nvPr/>
        </p:nvSpPr>
        <p:spPr>
          <a:xfrm>
            <a:off x="822960" y="3314700"/>
            <a:ext cx="1088136" cy="128016"/>
          </a:xfrm>
          <a:prstGeom prst="rect">
            <a:avLst/>
          </a:prstGeom>
          <a:noFill/>
          <a:ln/>
        </p:spPr>
        <p:txBody>
          <a:bodyPr wrap="square" lIns="0" tIns="0" rIns="0" bIns="0" rtlCol="0" anchor="ctr"/>
          <a:lstStyle/>
          <a:p>
            <a:pPr marL="0" indent="0" algn="ctr">
              <a:buNone/>
            </a:pPr>
            <a:r>
              <a:rPr lang="en-US" sz="750" b="1" dirty="0">
                <a:solidFill>
                  <a:srgbClr val="FFFFFF"/>
                </a:solidFill>
              </a:rPr>
              <a:t>Accuracy</a:t>
            </a:r>
            <a:endParaRPr lang="en-US" sz="750" dirty="0"/>
          </a:p>
        </p:txBody>
      </p:sp>
      <p:sp>
        <p:nvSpPr>
          <p:cNvPr id="10" name="Shape 7"/>
          <p:cNvSpPr/>
          <p:nvPr/>
        </p:nvSpPr>
        <p:spPr>
          <a:xfrm>
            <a:off x="2148840" y="3246120"/>
            <a:ext cx="1417320" cy="301752"/>
          </a:xfrm>
          <a:prstGeom prst="roundRect">
            <a:avLst>
              <a:gd name="adj" fmla="val 12121"/>
            </a:avLst>
          </a:prstGeom>
          <a:solidFill>
            <a:srgbClr val="8A1538"/>
          </a:solidFill>
          <a:ln w="12700">
            <a:solidFill>
              <a:srgbClr val="8A1538"/>
            </a:solidFill>
            <a:prstDash val="solid"/>
          </a:ln>
          <a:effectLst>
            <a:outerShdw blurRad="12700" dist="6350" dir="2700000" algn="bl" rotWithShape="0">
              <a:srgbClr val="000000">
                <a:alpha val="10000"/>
              </a:srgbClr>
            </a:outerShdw>
          </a:effectLst>
        </p:spPr>
        <p:txBody>
          <a:bodyPr/>
          <a:lstStyle/>
          <a:p>
            <a:endParaRPr lang="en-GB"/>
          </a:p>
        </p:txBody>
      </p:sp>
      <p:sp>
        <p:nvSpPr>
          <p:cNvPr id="11" name="Text 8"/>
          <p:cNvSpPr/>
          <p:nvPr/>
        </p:nvSpPr>
        <p:spPr>
          <a:xfrm>
            <a:off x="2221992" y="3314700"/>
            <a:ext cx="1271016" cy="128016"/>
          </a:xfrm>
          <a:prstGeom prst="rect">
            <a:avLst/>
          </a:prstGeom>
          <a:noFill/>
          <a:ln/>
        </p:spPr>
        <p:txBody>
          <a:bodyPr wrap="square" lIns="0" tIns="0" rIns="0" bIns="0" rtlCol="0" anchor="ctr"/>
          <a:lstStyle/>
          <a:p>
            <a:pPr marL="0" indent="0" algn="ctr">
              <a:buNone/>
            </a:pPr>
            <a:r>
              <a:rPr lang="en-US" sz="750" b="1" dirty="0">
                <a:solidFill>
                  <a:srgbClr val="FFFFFF"/>
                </a:solidFill>
              </a:rPr>
              <a:t>Auditability</a:t>
            </a:r>
            <a:endParaRPr lang="en-US" sz="750" dirty="0"/>
          </a:p>
        </p:txBody>
      </p:sp>
      <p:sp>
        <p:nvSpPr>
          <p:cNvPr id="12" name="Shape 9"/>
          <p:cNvSpPr/>
          <p:nvPr/>
        </p:nvSpPr>
        <p:spPr>
          <a:xfrm>
            <a:off x="3749040" y="3246120"/>
            <a:ext cx="1783080" cy="301752"/>
          </a:xfrm>
          <a:prstGeom prst="roundRect">
            <a:avLst>
              <a:gd name="adj" fmla="val 12121"/>
            </a:avLst>
          </a:prstGeom>
          <a:solidFill>
            <a:srgbClr val="D39B2A"/>
          </a:solidFill>
          <a:ln w="12700">
            <a:solidFill>
              <a:srgbClr val="D39B2A"/>
            </a:solidFill>
            <a:prstDash val="solid"/>
          </a:ln>
          <a:effectLst>
            <a:outerShdw blurRad="12700" dist="6350" dir="2700000" algn="bl" rotWithShape="0">
              <a:srgbClr val="000000">
                <a:alpha val="10000"/>
              </a:srgbClr>
            </a:outerShdw>
          </a:effectLst>
        </p:spPr>
        <p:txBody>
          <a:bodyPr/>
          <a:lstStyle/>
          <a:p>
            <a:endParaRPr lang="en-GB"/>
          </a:p>
        </p:txBody>
      </p:sp>
      <p:sp>
        <p:nvSpPr>
          <p:cNvPr id="13" name="Text 10"/>
          <p:cNvSpPr/>
          <p:nvPr/>
        </p:nvSpPr>
        <p:spPr>
          <a:xfrm>
            <a:off x="3822192" y="3314700"/>
            <a:ext cx="1636776" cy="128016"/>
          </a:xfrm>
          <a:prstGeom prst="rect">
            <a:avLst/>
          </a:prstGeom>
          <a:noFill/>
          <a:ln/>
        </p:spPr>
        <p:txBody>
          <a:bodyPr wrap="square" lIns="0" tIns="0" rIns="0" bIns="0" rtlCol="0" anchor="ctr"/>
          <a:lstStyle/>
          <a:p>
            <a:pPr marL="0" indent="0" algn="ctr">
              <a:buNone/>
            </a:pPr>
            <a:r>
              <a:rPr lang="en-US" sz="750" b="1" dirty="0">
                <a:solidFill>
                  <a:srgbClr val="FFFFFF"/>
                </a:solidFill>
              </a:rPr>
              <a:t>Clear ownership</a:t>
            </a:r>
            <a:endParaRPr lang="en-US" sz="750" dirty="0"/>
          </a:p>
        </p:txBody>
      </p:sp>
      <p:sp>
        <p:nvSpPr>
          <p:cNvPr id="14" name="Text 11"/>
          <p:cNvSpPr/>
          <p:nvPr/>
        </p:nvSpPr>
        <p:spPr>
          <a:xfrm>
            <a:off x="749808" y="3822192"/>
            <a:ext cx="6035040" cy="530352"/>
          </a:xfrm>
          <a:prstGeom prst="rect">
            <a:avLst/>
          </a:prstGeom>
          <a:noFill/>
          <a:ln/>
        </p:spPr>
        <p:txBody>
          <a:bodyPr wrap="square" lIns="635" tIns="635" rIns="635" bIns="635" rtlCol="0" anchor="ctr">
            <a:normAutofit/>
          </a:bodyPr>
          <a:lstStyle/>
          <a:p>
            <a:r>
              <a:rPr lang="en-US" sz="1400" b="1" dirty="0">
                <a:solidFill>
                  <a:srgbClr val="FFFFFF"/>
                </a:solidFill>
              </a:rPr>
              <a:t>Purpose: reduce avoidable BIM errors, improve the reliability of financial processing, clarify responsibilities</a:t>
            </a:r>
            <a:endParaRPr lang="en-US" sz="1400" dirty="0"/>
          </a:p>
        </p:txBody>
      </p:sp>
      <p:sp>
        <p:nvSpPr>
          <p:cNvPr id="15" name="Text 12"/>
          <p:cNvSpPr/>
          <p:nvPr/>
        </p:nvSpPr>
        <p:spPr>
          <a:xfrm>
            <a:off x="749808" y="5806440"/>
            <a:ext cx="4206240" cy="457200"/>
          </a:xfrm>
          <a:prstGeom prst="rect">
            <a:avLst/>
          </a:prstGeom>
          <a:noFill/>
          <a:ln/>
        </p:spPr>
        <p:txBody>
          <a:bodyPr wrap="square" lIns="0" tIns="0" rIns="0" bIns="0" rtlCol="0" anchor="ctr"/>
          <a:lstStyle/>
          <a:p>
            <a:pPr marL="0" indent="0">
              <a:buNone/>
            </a:pPr>
            <a:r>
              <a:rPr lang="en-US" sz="1100" dirty="0">
                <a:solidFill>
                  <a:srgbClr val="FFFFFF"/>
                </a:solidFill>
              </a:rPr>
              <a:t>Alison Mavis</a:t>
            </a:r>
            <a:endParaRPr lang="en-US" sz="1100" dirty="0"/>
          </a:p>
          <a:p>
            <a:pPr marL="0" indent="0">
              <a:buNone/>
            </a:pPr>
            <a:r>
              <a:rPr lang="en-US" sz="1100" dirty="0">
                <a:solidFill>
                  <a:srgbClr val="FFFFFF"/>
                </a:solidFill>
              </a:rPr>
              <a:t>Business Systems Manager (Finance Systems)</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566928"/>
          </a:xfrm>
          <a:prstGeom prst="rect">
            <a:avLst/>
          </a:prstGeom>
          <a:solidFill>
            <a:srgbClr val="8A1538"/>
          </a:solidFill>
          <a:ln w="12700">
            <a:solidFill>
              <a:srgbClr val="8A1538"/>
            </a:solidFill>
            <a:prstDash val="solid"/>
          </a:ln>
        </p:spPr>
        <p:txBody>
          <a:bodyPr/>
          <a:lstStyle/>
          <a:p>
            <a:endParaRPr lang="en-GB"/>
          </a:p>
        </p:txBody>
      </p:sp>
      <p:sp>
        <p:nvSpPr>
          <p:cNvPr id="3" name="Text 1"/>
          <p:cNvSpPr/>
          <p:nvPr/>
        </p:nvSpPr>
        <p:spPr>
          <a:xfrm>
            <a:off x="502920" y="146304"/>
            <a:ext cx="8183880" cy="320040"/>
          </a:xfrm>
          <a:prstGeom prst="rect">
            <a:avLst/>
          </a:prstGeom>
          <a:noFill/>
          <a:ln/>
        </p:spPr>
        <p:txBody>
          <a:bodyPr wrap="square" lIns="0" tIns="0" rIns="0" bIns="0" rtlCol="0" anchor="ctr"/>
          <a:lstStyle/>
          <a:p>
            <a:pPr marL="0" indent="0">
              <a:buNone/>
            </a:pPr>
            <a:r>
              <a:rPr lang="en-US" sz="1900" b="1" dirty="0">
                <a:solidFill>
                  <a:srgbClr val="FFFFFF"/>
                </a:solidFill>
                <a:latin typeface="Aptos Display" pitchFamily="34" charset="0"/>
                <a:ea typeface="Aptos Display" pitchFamily="34" charset="-122"/>
                <a:cs typeface="Aptos Display" pitchFamily="34" charset="-120"/>
              </a:rPr>
              <a:t>Session aims and agenda</a:t>
            </a:r>
            <a:endParaRPr lang="en-US" sz="1900" dirty="0"/>
          </a:p>
        </p:txBody>
      </p:sp>
      <p:sp>
        <p:nvSpPr>
          <p:cNvPr id="4" name="Text 2"/>
          <p:cNvSpPr/>
          <p:nvPr/>
        </p:nvSpPr>
        <p:spPr>
          <a:xfrm>
            <a:off x="8321040" y="182880"/>
            <a:ext cx="3337560" cy="228600"/>
          </a:xfrm>
          <a:prstGeom prst="rect">
            <a:avLst/>
          </a:prstGeom>
          <a:noFill/>
          <a:ln/>
        </p:spPr>
        <p:txBody>
          <a:bodyPr wrap="square" lIns="0" tIns="0" rIns="0" bIns="0" rtlCol="0" anchor="ctr"/>
          <a:lstStyle/>
          <a:p>
            <a:pPr marL="0" indent="0" algn="r">
              <a:buNone/>
            </a:pPr>
            <a:r>
              <a:rPr lang="en-US" sz="850" dirty="0">
                <a:solidFill>
                  <a:srgbClr val="F4DCE6"/>
                </a:solidFill>
              </a:rPr>
              <a:t>What we will cover</a:t>
            </a:r>
            <a:endParaRPr lang="en-US" sz="850" dirty="0"/>
          </a:p>
        </p:txBody>
      </p:sp>
      <p:sp>
        <p:nvSpPr>
          <p:cNvPr id="5" name="Shape 3"/>
          <p:cNvSpPr/>
          <p:nvPr/>
        </p:nvSpPr>
        <p:spPr>
          <a:xfrm>
            <a:off x="630645" y="960120"/>
            <a:ext cx="3529875" cy="2532016"/>
          </a:xfrm>
          <a:prstGeom prst="roundRect">
            <a:avLst>
              <a:gd name="adj" fmla="val 2791"/>
            </a:avLst>
          </a:prstGeom>
          <a:solidFill>
            <a:srgbClr val="F7EAF0"/>
          </a:solidFill>
          <a:ln w="10160">
            <a:solidFill>
              <a:srgbClr val="D7DEE4"/>
            </a:solidFill>
            <a:prstDash val="solid"/>
          </a:ln>
          <a:effectLst>
            <a:outerShdw blurRad="15240" dist="6350" dir="2700000" algn="bl" rotWithShape="0">
              <a:srgbClr val="000000">
                <a:alpha val="11000"/>
              </a:srgbClr>
            </a:outerShdw>
          </a:effectLst>
        </p:spPr>
        <p:txBody>
          <a:bodyPr/>
          <a:lstStyle/>
          <a:p>
            <a:endParaRPr lang="en-GB"/>
          </a:p>
        </p:txBody>
      </p:sp>
      <p:sp>
        <p:nvSpPr>
          <p:cNvPr id="6" name="Shape 4"/>
          <p:cNvSpPr/>
          <p:nvPr/>
        </p:nvSpPr>
        <p:spPr>
          <a:xfrm>
            <a:off x="594360" y="960120"/>
            <a:ext cx="73152" cy="1965960"/>
          </a:xfrm>
          <a:prstGeom prst="rect">
            <a:avLst/>
          </a:prstGeom>
          <a:solidFill>
            <a:srgbClr val="8A1538"/>
          </a:solidFill>
          <a:ln w="12700">
            <a:solidFill>
              <a:srgbClr val="8A1538"/>
            </a:solidFill>
            <a:prstDash val="solid"/>
          </a:ln>
        </p:spPr>
        <p:txBody>
          <a:bodyPr/>
          <a:lstStyle/>
          <a:p>
            <a:endParaRPr lang="en-GB"/>
          </a:p>
        </p:txBody>
      </p:sp>
      <p:sp>
        <p:nvSpPr>
          <p:cNvPr id="7" name="Text 5"/>
          <p:cNvSpPr/>
          <p:nvPr/>
        </p:nvSpPr>
        <p:spPr>
          <a:xfrm>
            <a:off x="795528" y="1106424"/>
            <a:ext cx="3200400" cy="256032"/>
          </a:xfrm>
          <a:prstGeom prst="rect">
            <a:avLst/>
          </a:prstGeom>
          <a:noFill/>
          <a:ln/>
        </p:spPr>
        <p:txBody>
          <a:bodyPr wrap="square" lIns="0" tIns="0" rIns="0" bIns="0" rtlCol="0" anchor="ctr"/>
          <a:lstStyle/>
          <a:p>
            <a:pPr marL="0" indent="0">
              <a:buNone/>
            </a:pPr>
            <a:r>
              <a:rPr lang="en-US" sz="1200" b="1" dirty="0">
                <a:solidFill>
                  <a:srgbClr val="8A1538"/>
                </a:solidFill>
              </a:rPr>
              <a:t>Why we are here</a:t>
            </a:r>
            <a:endParaRPr lang="en-US" sz="1200" dirty="0"/>
          </a:p>
        </p:txBody>
      </p:sp>
      <p:sp>
        <p:nvSpPr>
          <p:cNvPr id="8" name="Text 6"/>
          <p:cNvSpPr/>
          <p:nvPr/>
        </p:nvSpPr>
        <p:spPr>
          <a:xfrm>
            <a:off x="817299" y="1472184"/>
            <a:ext cx="3178629" cy="1956816"/>
          </a:xfrm>
          <a:prstGeom prst="rect">
            <a:avLst/>
          </a:prstGeom>
          <a:noFill/>
          <a:ln/>
        </p:spPr>
        <p:txBody>
          <a:bodyPr wrap="square" lIns="635" tIns="635" rIns="635" bIns="635" rtlCol="0" anchor="t">
            <a:noAutofit/>
          </a:bodyPr>
          <a:lstStyle/>
          <a:p>
            <a:r>
              <a:rPr lang="en-US" sz="1200" dirty="0">
                <a:solidFill>
                  <a:srgbClr val="1F2933"/>
                </a:solidFill>
                <a:latin typeface="Segoe UI"/>
                <a:cs typeface="Segoe UI"/>
              </a:rPr>
              <a:t>T</a:t>
            </a:r>
            <a:r>
              <a:rPr lang="en-US" sz="1200" dirty="0">
                <a:solidFill>
                  <a:srgbClr val="1F2933"/>
                </a:solidFill>
                <a:latin typeface="Aptos"/>
                <a:cs typeface="Segoe UI"/>
              </a:rPr>
              <a:t>he purpose of today’s session </a:t>
            </a:r>
          </a:p>
          <a:p>
            <a:endParaRPr lang="en-US" sz="1200" dirty="0">
              <a:solidFill>
                <a:srgbClr val="1F2933"/>
              </a:solidFill>
              <a:latin typeface="Aptos"/>
              <a:cs typeface="Segoe UI"/>
            </a:endParaRPr>
          </a:p>
          <a:p>
            <a:pPr marL="171450" indent="-171450">
              <a:buFont typeface="Arial" panose="020B0604020202020204" pitchFamily="34" charset="0"/>
              <a:buChar char="•"/>
            </a:pPr>
            <a:r>
              <a:rPr lang="en-US" sz="1200" dirty="0">
                <a:solidFill>
                  <a:srgbClr val="1F2933"/>
                </a:solidFill>
                <a:latin typeface="Aptos"/>
                <a:cs typeface="Segoe UI"/>
              </a:rPr>
              <a:t>Explain the BIM and file-processing process</a:t>
            </a:r>
          </a:p>
          <a:p>
            <a:pPr marL="171450" indent="-171450">
              <a:buFont typeface="Arial" panose="020B0604020202020204" pitchFamily="34" charset="0"/>
              <a:buChar char="•"/>
            </a:pPr>
            <a:r>
              <a:rPr lang="en-US" sz="1200" dirty="0">
                <a:solidFill>
                  <a:srgbClr val="1F2933"/>
                </a:solidFill>
                <a:latin typeface="Aptos"/>
                <a:cs typeface="Segoe UI"/>
              </a:rPr>
              <a:t>Explain what to do when transactions fail validation or appear in Batch Input Maintenance</a:t>
            </a:r>
          </a:p>
          <a:p>
            <a:pPr marL="171450" indent="-171450">
              <a:buFont typeface="Arial" panose="020B0604020202020204" pitchFamily="34" charset="0"/>
              <a:buChar char="•"/>
            </a:pPr>
            <a:r>
              <a:rPr lang="en-US" sz="1200" dirty="0">
                <a:solidFill>
                  <a:srgbClr val="1F2933"/>
                </a:solidFill>
                <a:cs typeface="Segoe UI"/>
              </a:rPr>
              <a:t>Reduce avoidable errors</a:t>
            </a:r>
          </a:p>
          <a:p>
            <a:endParaRPr lang="en-US" sz="1200" dirty="0">
              <a:solidFill>
                <a:srgbClr val="1F2933"/>
              </a:solidFill>
            </a:endParaRPr>
          </a:p>
          <a:p>
            <a:r>
              <a:rPr lang="en-US" sz="1200" dirty="0">
                <a:solidFill>
                  <a:srgbClr val="1F2933"/>
                </a:solidFill>
              </a:rPr>
              <a:t>Aim - explain why and how &amp; reduce rework and improve user confidence.</a:t>
            </a:r>
            <a:endParaRPr lang="en-US" sz="1200" dirty="0"/>
          </a:p>
        </p:txBody>
      </p:sp>
      <p:sp>
        <p:nvSpPr>
          <p:cNvPr id="9" name="Shape 7"/>
          <p:cNvSpPr/>
          <p:nvPr/>
        </p:nvSpPr>
        <p:spPr>
          <a:xfrm>
            <a:off x="4471125" y="960120"/>
            <a:ext cx="3438435" cy="2532016"/>
          </a:xfrm>
          <a:prstGeom prst="roundRect">
            <a:avLst>
              <a:gd name="adj" fmla="val 2791"/>
            </a:avLst>
          </a:prstGeom>
          <a:solidFill>
            <a:srgbClr val="E7F3F3"/>
          </a:solidFill>
          <a:ln w="10160">
            <a:solidFill>
              <a:srgbClr val="D7DEE4"/>
            </a:solidFill>
            <a:prstDash val="solid"/>
          </a:ln>
          <a:effectLst>
            <a:outerShdw blurRad="15240" dist="6350" dir="2700000" algn="bl" rotWithShape="0">
              <a:srgbClr val="000000">
                <a:alpha val="11000"/>
              </a:srgbClr>
            </a:outerShdw>
          </a:effectLst>
        </p:spPr>
        <p:txBody>
          <a:bodyPr/>
          <a:lstStyle/>
          <a:p>
            <a:endParaRPr lang="en-GB"/>
          </a:p>
        </p:txBody>
      </p:sp>
      <p:sp>
        <p:nvSpPr>
          <p:cNvPr id="10" name="Shape 8"/>
          <p:cNvSpPr/>
          <p:nvPr/>
        </p:nvSpPr>
        <p:spPr>
          <a:xfrm>
            <a:off x="4434840" y="960120"/>
            <a:ext cx="73152" cy="1965960"/>
          </a:xfrm>
          <a:prstGeom prst="rect">
            <a:avLst/>
          </a:prstGeom>
          <a:solidFill>
            <a:srgbClr val="006A71"/>
          </a:solidFill>
          <a:ln w="12700">
            <a:solidFill>
              <a:srgbClr val="006A71"/>
            </a:solidFill>
            <a:prstDash val="solid"/>
          </a:ln>
        </p:spPr>
        <p:txBody>
          <a:bodyPr/>
          <a:lstStyle/>
          <a:p>
            <a:endParaRPr lang="en-GB"/>
          </a:p>
        </p:txBody>
      </p:sp>
      <p:sp>
        <p:nvSpPr>
          <p:cNvPr id="11" name="Text 9"/>
          <p:cNvSpPr/>
          <p:nvPr/>
        </p:nvSpPr>
        <p:spPr>
          <a:xfrm>
            <a:off x="4636008" y="1106424"/>
            <a:ext cx="3108960" cy="256032"/>
          </a:xfrm>
          <a:prstGeom prst="rect">
            <a:avLst/>
          </a:prstGeom>
          <a:noFill/>
          <a:ln/>
        </p:spPr>
        <p:txBody>
          <a:bodyPr wrap="square" lIns="0" tIns="0" rIns="0" bIns="0" rtlCol="0" anchor="ctr"/>
          <a:lstStyle/>
          <a:p>
            <a:pPr marL="0" indent="0">
              <a:buNone/>
            </a:pPr>
            <a:r>
              <a:rPr lang="en-US" sz="1350" b="1" dirty="0">
                <a:solidFill>
                  <a:srgbClr val="006A71"/>
                </a:solidFill>
              </a:rPr>
              <a:t>Expected outcomes</a:t>
            </a:r>
            <a:endParaRPr lang="en-US" sz="1350" dirty="0"/>
          </a:p>
        </p:txBody>
      </p:sp>
      <p:sp>
        <p:nvSpPr>
          <p:cNvPr id="12" name="Text 10"/>
          <p:cNvSpPr/>
          <p:nvPr/>
        </p:nvSpPr>
        <p:spPr>
          <a:xfrm>
            <a:off x="4636008" y="1472184"/>
            <a:ext cx="3108960" cy="1344168"/>
          </a:xfrm>
          <a:prstGeom prst="rect">
            <a:avLst/>
          </a:prstGeom>
          <a:noFill/>
          <a:ln/>
        </p:spPr>
        <p:txBody>
          <a:bodyPr wrap="square" lIns="635" tIns="635" rIns="635" bIns="635" rtlCol="0" anchor="t">
            <a:normAutofit/>
          </a:bodyPr>
          <a:lstStyle/>
          <a:p>
            <a:r>
              <a:rPr lang="en-US" sz="1200" dirty="0">
                <a:solidFill>
                  <a:srgbClr val="1F2933"/>
                </a:solidFill>
              </a:rPr>
              <a:t>Understand why items appear in BIM</a:t>
            </a:r>
            <a:endParaRPr lang="en-US" sz="1200" dirty="0"/>
          </a:p>
          <a:p>
            <a:endParaRPr lang="en-US" sz="1200" dirty="0">
              <a:solidFill>
                <a:srgbClr val="1F2933"/>
              </a:solidFill>
            </a:endParaRPr>
          </a:p>
          <a:p>
            <a:r>
              <a:rPr lang="en-US" sz="1200" dirty="0">
                <a:solidFill>
                  <a:srgbClr val="1F2933"/>
                </a:solidFill>
              </a:rPr>
              <a:t>Recognize common validation issues</a:t>
            </a:r>
            <a:endParaRPr lang="en-US" sz="1200" dirty="0"/>
          </a:p>
          <a:p>
            <a:endParaRPr lang="en-US" sz="1200" dirty="0">
              <a:solidFill>
                <a:srgbClr val="1F2933"/>
              </a:solidFill>
            </a:endParaRPr>
          </a:p>
          <a:p>
            <a:r>
              <a:rPr lang="en-US" sz="1200" dirty="0">
                <a:solidFill>
                  <a:srgbClr val="1F2933"/>
                </a:solidFill>
              </a:rPr>
              <a:t>Know when to correct, pause or escalate</a:t>
            </a:r>
            <a:endParaRPr lang="en-US" sz="1200" dirty="0"/>
          </a:p>
          <a:p>
            <a:endParaRPr lang="en-US" sz="1200" dirty="0">
              <a:solidFill>
                <a:srgbClr val="1F2933"/>
              </a:solidFill>
            </a:endParaRPr>
          </a:p>
          <a:p>
            <a:r>
              <a:rPr lang="en-US" sz="1200" dirty="0">
                <a:solidFill>
                  <a:srgbClr val="1F2933"/>
                </a:solidFill>
              </a:rPr>
              <a:t>Understand responsibilities and support routes</a:t>
            </a:r>
            <a:endParaRPr lang="en-US" sz="1200" dirty="0"/>
          </a:p>
        </p:txBody>
      </p:sp>
      <p:sp>
        <p:nvSpPr>
          <p:cNvPr id="13" name="Shape 11"/>
          <p:cNvSpPr/>
          <p:nvPr/>
        </p:nvSpPr>
        <p:spPr>
          <a:xfrm>
            <a:off x="8316685" y="960121"/>
            <a:ext cx="3202578" cy="2532015"/>
          </a:xfrm>
          <a:prstGeom prst="roundRect">
            <a:avLst>
              <a:gd name="adj" fmla="val 2791"/>
            </a:avLst>
          </a:prstGeom>
          <a:solidFill>
            <a:srgbClr val="FCF5E6"/>
          </a:solidFill>
          <a:ln w="10160">
            <a:solidFill>
              <a:srgbClr val="D7DEE4"/>
            </a:solidFill>
            <a:prstDash val="solid"/>
          </a:ln>
          <a:effectLst>
            <a:outerShdw blurRad="15240" dist="6350" dir="2700000" algn="bl" rotWithShape="0">
              <a:srgbClr val="000000">
                <a:alpha val="11000"/>
              </a:srgbClr>
            </a:outerShdw>
          </a:effectLst>
        </p:spPr>
        <p:txBody>
          <a:bodyPr/>
          <a:lstStyle/>
          <a:p>
            <a:endParaRPr lang="en-GB"/>
          </a:p>
        </p:txBody>
      </p:sp>
      <p:sp>
        <p:nvSpPr>
          <p:cNvPr id="14" name="Shape 12"/>
          <p:cNvSpPr/>
          <p:nvPr/>
        </p:nvSpPr>
        <p:spPr>
          <a:xfrm>
            <a:off x="8229600" y="960120"/>
            <a:ext cx="73152" cy="1965960"/>
          </a:xfrm>
          <a:prstGeom prst="rect">
            <a:avLst/>
          </a:prstGeom>
          <a:solidFill>
            <a:srgbClr val="D39B2A"/>
          </a:solidFill>
          <a:ln w="12700">
            <a:solidFill>
              <a:srgbClr val="D39B2A"/>
            </a:solidFill>
            <a:prstDash val="solid"/>
          </a:ln>
        </p:spPr>
        <p:txBody>
          <a:bodyPr/>
          <a:lstStyle/>
          <a:p>
            <a:endParaRPr lang="en-GB"/>
          </a:p>
        </p:txBody>
      </p:sp>
      <p:sp>
        <p:nvSpPr>
          <p:cNvPr id="15" name="Text 13"/>
          <p:cNvSpPr/>
          <p:nvPr/>
        </p:nvSpPr>
        <p:spPr>
          <a:xfrm>
            <a:off x="8430768" y="1106424"/>
            <a:ext cx="2880360" cy="256032"/>
          </a:xfrm>
          <a:prstGeom prst="rect">
            <a:avLst/>
          </a:prstGeom>
          <a:noFill/>
          <a:ln/>
        </p:spPr>
        <p:txBody>
          <a:bodyPr wrap="square" lIns="0" tIns="0" rIns="0" bIns="0" rtlCol="0" anchor="ctr"/>
          <a:lstStyle/>
          <a:p>
            <a:pPr marL="0" indent="0">
              <a:buNone/>
            </a:pPr>
            <a:r>
              <a:rPr lang="en-US" sz="1350" b="1" dirty="0">
                <a:solidFill>
                  <a:srgbClr val="D39B2A"/>
                </a:solidFill>
              </a:rPr>
              <a:t>Session approach</a:t>
            </a:r>
            <a:endParaRPr lang="en-US" sz="1350" dirty="0"/>
          </a:p>
        </p:txBody>
      </p:sp>
      <p:sp>
        <p:nvSpPr>
          <p:cNvPr id="16" name="Text 14"/>
          <p:cNvSpPr/>
          <p:nvPr/>
        </p:nvSpPr>
        <p:spPr>
          <a:xfrm>
            <a:off x="8430768" y="1472184"/>
            <a:ext cx="2880360" cy="1561882"/>
          </a:xfrm>
          <a:prstGeom prst="rect">
            <a:avLst/>
          </a:prstGeom>
          <a:noFill/>
          <a:ln/>
        </p:spPr>
        <p:txBody>
          <a:bodyPr wrap="square" lIns="635" tIns="635" rIns="635" bIns="635" rtlCol="0" anchor="t">
            <a:normAutofit/>
          </a:bodyPr>
          <a:lstStyle/>
          <a:p>
            <a:r>
              <a:rPr lang="en-US" sz="1000" dirty="0">
                <a:solidFill>
                  <a:srgbClr val="1F2933"/>
                </a:solidFill>
              </a:rPr>
              <a:t>Short explanations</a:t>
            </a:r>
            <a:endParaRPr lang="en-US" sz="1020" dirty="0">
              <a:solidFill>
                <a:srgbClr val="000000"/>
              </a:solidFill>
            </a:endParaRPr>
          </a:p>
          <a:p>
            <a:endParaRPr lang="en-US" sz="1200" dirty="0">
              <a:solidFill>
                <a:srgbClr val="1F2933"/>
              </a:solidFill>
            </a:endParaRPr>
          </a:p>
          <a:p>
            <a:r>
              <a:rPr lang="en-US" sz="1000" dirty="0">
                <a:solidFill>
                  <a:srgbClr val="1F2933"/>
                </a:solidFill>
              </a:rPr>
              <a:t>Practical examples</a:t>
            </a:r>
            <a:endParaRPr lang="en-US" sz="1020" dirty="0">
              <a:solidFill>
                <a:srgbClr val="000000"/>
              </a:solidFill>
            </a:endParaRPr>
          </a:p>
          <a:p>
            <a:endParaRPr lang="en-US" sz="1000" dirty="0">
              <a:solidFill>
                <a:srgbClr val="1F2933"/>
              </a:solidFill>
            </a:endParaRPr>
          </a:p>
          <a:p>
            <a:r>
              <a:rPr lang="en-US" sz="1000" dirty="0">
                <a:solidFill>
                  <a:srgbClr val="1F2933"/>
                </a:solidFill>
              </a:rPr>
              <a:t>Clear do/don't guidance</a:t>
            </a:r>
            <a:endParaRPr lang="en-US" sz="1020" dirty="0">
              <a:solidFill>
                <a:srgbClr val="000000"/>
              </a:solidFill>
            </a:endParaRPr>
          </a:p>
          <a:p>
            <a:endParaRPr lang="en-US" sz="1000" dirty="0">
              <a:solidFill>
                <a:srgbClr val="1F2933"/>
              </a:solidFill>
            </a:endParaRPr>
          </a:p>
          <a:p>
            <a:r>
              <a:rPr lang="en-US" sz="1000" dirty="0">
                <a:solidFill>
                  <a:srgbClr val="1F2933"/>
                </a:solidFill>
              </a:rPr>
              <a:t>Questions and scenarios</a:t>
            </a:r>
            <a:endParaRPr lang="en-US" sz="1020" dirty="0">
              <a:solidFill>
                <a:srgbClr val="000000"/>
              </a:solidFill>
            </a:endParaRPr>
          </a:p>
          <a:p>
            <a:endParaRPr lang="en-US" sz="1000" dirty="0">
              <a:solidFill>
                <a:srgbClr val="1F2933"/>
              </a:solidFill>
            </a:endParaRPr>
          </a:p>
          <a:p>
            <a:r>
              <a:rPr lang="en-US" sz="1000" dirty="0">
                <a:solidFill>
                  <a:srgbClr val="1F2933"/>
                </a:solidFill>
              </a:rPr>
              <a:t>Recording, follow-up guidance, FAQ's</a:t>
            </a:r>
            <a:endParaRPr lang="en-US" sz="1000" dirty="0"/>
          </a:p>
        </p:txBody>
      </p:sp>
      <p:sp>
        <p:nvSpPr>
          <p:cNvPr id="17" name="Shape 15"/>
          <p:cNvSpPr/>
          <p:nvPr/>
        </p:nvSpPr>
        <p:spPr>
          <a:xfrm>
            <a:off x="667512" y="4439412"/>
            <a:ext cx="10823304" cy="1965960"/>
          </a:xfrm>
          <a:prstGeom prst="roundRect">
            <a:avLst>
              <a:gd name="adj" fmla="val 2353"/>
            </a:avLst>
          </a:prstGeom>
          <a:solidFill>
            <a:srgbClr val="FFFFFF"/>
          </a:solidFill>
          <a:ln w="12700">
            <a:solidFill>
              <a:srgbClr val="D7DEE4"/>
            </a:solidFill>
            <a:prstDash val="solid"/>
          </a:ln>
          <a:effectLst>
            <a:outerShdw blurRad="12700" dist="5080" dir="2700000" algn="bl" rotWithShape="0">
              <a:srgbClr val="000000">
                <a:alpha val="8000"/>
              </a:srgbClr>
            </a:outerShdw>
          </a:effectLst>
        </p:spPr>
        <p:txBody>
          <a:bodyPr lIns="91440" tIns="45720" rIns="91440" bIns="45720" anchor="t"/>
          <a:lstStyle/>
          <a:p>
            <a:endParaRPr lang="en-GB" sz="1200"/>
          </a:p>
          <a:p>
            <a:endParaRPr lang="en-GB" sz="1200" dirty="0"/>
          </a:p>
        </p:txBody>
      </p:sp>
      <p:sp>
        <p:nvSpPr>
          <p:cNvPr id="18" name="Text 16"/>
          <p:cNvSpPr/>
          <p:nvPr/>
        </p:nvSpPr>
        <p:spPr>
          <a:xfrm>
            <a:off x="822960" y="4007955"/>
            <a:ext cx="2926080" cy="274320"/>
          </a:xfrm>
          <a:prstGeom prst="rect">
            <a:avLst/>
          </a:prstGeom>
          <a:noFill/>
          <a:ln/>
        </p:spPr>
        <p:txBody>
          <a:bodyPr wrap="square" lIns="0" tIns="0" rIns="0" bIns="0" rtlCol="0" anchor="ctr"/>
          <a:lstStyle/>
          <a:p>
            <a:r>
              <a:rPr lang="en-US" sz="1400" b="1" dirty="0">
                <a:solidFill>
                  <a:srgbClr val="1B365D"/>
                </a:solidFill>
              </a:rPr>
              <a:t>Running Order</a:t>
            </a:r>
            <a:endParaRPr lang="en-US" sz="1400" dirty="0"/>
          </a:p>
        </p:txBody>
      </p:sp>
      <p:sp>
        <p:nvSpPr>
          <p:cNvPr id="19" name="Text 17"/>
          <p:cNvSpPr/>
          <p:nvPr/>
        </p:nvSpPr>
        <p:spPr>
          <a:xfrm>
            <a:off x="868680" y="4661035"/>
            <a:ext cx="502920" cy="171849"/>
          </a:xfrm>
          <a:prstGeom prst="rect">
            <a:avLst/>
          </a:prstGeom>
          <a:noFill/>
          <a:ln/>
        </p:spPr>
        <p:txBody>
          <a:bodyPr wrap="square" lIns="0" tIns="0" rIns="0" bIns="0" rtlCol="0" anchor="ctr"/>
          <a:lstStyle/>
          <a:p>
            <a:pPr marL="0" indent="0">
              <a:buNone/>
            </a:pPr>
            <a:r>
              <a:rPr lang="en-US" sz="850" b="1" dirty="0">
                <a:solidFill>
                  <a:srgbClr val="8A1538"/>
                </a:solidFill>
              </a:rPr>
              <a:t>10:00</a:t>
            </a:r>
            <a:endParaRPr lang="en-US" sz="850" dirty="0"/>
          </a:p>
        </p:txBody>
      </p:sp>
      <p:sp>
        <p:nvSpPr>
          <p:cNvPr id="20" name="Text 18"/>
          <p:cNvSpPr/>
          <p:nvPr/>
        </p:nvSpPr>
        <p:spPr>
          <a:xfrm>
            <a:off x="1572768" y="4654296"/>
            <a:ext cx="8046720" cy="164592"/>
          </a:xfrm>
          <a:prstGeom prst="rect">
            <a:avLst/>
          </a:prstGeom>
          <a:noFill/>
          <a:ln/>
        </p:spPr>
        <p:txBody>
          <a:bodyPr wrap="square" lIns="0" tIns="0" rIns="0" bIns="0" rtlCol="0" anchor="ctr"/>
          <a:lstStyle/>
          <a:p>
            <a:pPr marL="0" indent="0">
              <a:buNone/>
            </a:pPr>
            <a:r>
              <a:rPr lang="en-US" sz="1200" dirty="0">
                <a:solidFill>
                  <a:srgbClr val="1F2933"/>
                </a:solidFill>
              </a:rPr>
              <a:t>Welcome and objectives</a:t>
            </a:r>
            <a:endParaRPr lang="en-US" sz="1200" dirty="0"/>
          </a:p>
        </p:txBody>
      </p:sp>
      <p:sp>
        <p:nvSpPr>
          <p:cNvPr id="21" name="Text 19"/>
          <p:cNvSpPr/>
          <p:nvPr/>
        </p:nvSpPr>
        <p:spPr>
          <a:xfrm>
            <a:off x="868680" y="4955561"/>
            <a:ext cx="502920" cy="164592"/>
          </a:xfrm>
          <a:prstGeom prst="rect">
            <a:avLst/>
          </a:prstGeom>
          <a:noFill/>
          <a:ln/>
        </p:spPr>
        <p:txBody>
          <a:bodyPr wrap="square" lIns="0" tIns="0" rIns="0" bIns="0" rtlCol="0" anchor="ctr"/>
          <a:lstStyle/>
          <a:p>
            <a:pPr marL="0" indent="0">
              <a:buNone/>
            </a:pPr>
            <a:r>
              <a:rPr lang="en-US" sz="850" b="1" dirty="0">
                <a:solidFill>
                  <a:srgbClr val="8A1538"/>
                </a:solidFill>
              </a:rPr>
              <a:t>10:05</a:t>
            </a:r>
            <a:endParaRPr lang="en-US" sz="850" dirty="0"/>
          </a:p>
        </p:txBody>
      </p:sp>
      <p:sp>
        <p:nvSpPr>
          <p:cNvPr id="22" name="Text 20"/>
          <p:cNvSpPr/>
          <p:nvPr/>
        </p:nvSpPr>
        <p:spPr>
          <a:xfrm>
            <a:off x="1572768" y="4936670"/>
            <a:ext cx="8046720" cy="164592"/>
          </a:xfrm>
          <a:prstGeom prst="rect">
            <a:avLst/>
          </a:prstGeom>
          <a:noFill/>
          <a:ln/>
        </p:spPr>
        <p:txBody>
          <a:bodyPr wrap="square" lIns="0" tIns="0" rIns="0" bIns="0" rtlCol="0" anchor="ctr"/>
          <a:lstStyle/>
          <a:p>
            <a:pPr marL="0" indent="0">
              <a:buNone/>
            </a:pPr>
            <a:r>
              <a:rPr lang="en-US" sz="1200" dirty="0">
                <a:solidFill>
                  <a:srgbClr val="1F2933"/>
                </a:solidFill>
              </a:rPr>
              <a:t>File processing lifecycle</a:t>
            </a:r>
            <a:endParaRPr lang="en-US" sz="1200" dirty="0"/>
          </a:p>
        </p:txBody>
      </p:sp>
      <p:sp>
        <p:nvSpPr>
          <p:cNvPr id="23" name="Text 21"/>
          <p:cNvSpPr/>
          <p:nvPr/>
        </p:nvSpPr>
        <p:spPr>
          <a:xfrm>
            <a:off x="868680" y="5259722"/>
            <a:ext cx="502920" cy="164592"/>
          </a:xfrm>
          <a:prstGeom prst="rect">
            <a:avLst/>
          </a:prstGeom>
          <a:noFill/>
          <a:ln/>
        </p:spPr>
        <p:txBody>
          <a:bodyPr wrap="square" lIns="0" tIns="0" rIns="0" bIns="0" rtlCol="0" anchor="ctr"/>
          <a:lstStyle/>
          <a:p>
            <a:pPr marL="0" indent="0">
              <a:buNone/>
            </a:pPr>
            <a:r>
              <a:rPr lang="en-US" sz="850" b="1" dirty="0">
                <a:solidFill>
                  <a:srgbClr val="8A1538"/>
                </a:solidFill>
              </a:rPr>
              <a:t>10:15</a:t>
            </a:r>
            <a:endParaRPr lang="en-US" sz="850" dirty="0"/>
          </a:p>
        </p:txBody>
      </p:sp>
      <p:sp>
        <p:nvSpPr>
          <p:cNvPr id="24" name="Text 22"/>
          <p:cNvSpPr/>
          <p:nvPr/>
        </p:nvSpPr>
        <p:spPr>
          <a:xfrm>
            <a:off x="1588169" y="5251318"/>
            <a:ext cx="8046720" cy="164592"/>
          </a:xfrm>
          <a:prstGeom prst="rect">
            <a:avLst/>
          </a:prstGeom>
          <a:noFill/>
          <a:ln/>
        </p:spPr>
        <p:txBody>
          <a:bodyPr wrap="square" lIns="0" tIns="0" rIns="0" bIns="0" rtlCol="0" anchor="ctr"/>
          <a:lstStyle/>
          <a:p>
            <a:pPr marL="0" indent="0">
              <a:buNone/>
            </a:pPr>
            <a:r>
              <a:rPr lang="en-US" sz="1200" dirty="0">
                <a:solidFill>
                  <a:srgbClr val="1F2933"/>
                </a:solidFill>
              </a:rPr>
              <a:t>What’s BIM &amp; why items land there</a:t>
            </a:r>
            <a:endParaRPr lang="en-US" sz="1200" dirty="0"/>
          </a:p>
        </p:txBody>
      </p:sp>
      <p:sp>
        <p:nvSpPr>
          <p:cNvPr id="25" name="Text 23"/>
          <p:cNvSpPr/>
          <p:nvPr/>
        </p:nvSpPr>
        <p:spPr>
          <a:xfrm>
            <a:off x="868680" y="5592762"/>
            <a:ext cx="502920" cy="164592"/>
          </a:xfrm>
          <a:prstGeom prst="rect">
            <a:avLst/>
          </a:prstGeom>
          <a:noFill/>
          <a:ln/>
        </p:spPr>
        <p:txBody>
          <a:bodyPr wrap="square" lIns="0" tIns="0" rIns="0" bIns="0" rtlCol="0" anchor="ctr"/>
          <a:lstStyle/>
          <a:p>
            <a:pPr marL="0" indent="0">
              <a:buNone/>
            </a:pPr>
            <a:r>
              <a:rPr lang="en-US" sz="850" b="1" dirty="0">
                <a:solidFill>
                  <a:srgbClr val="8A1538"/>
                </a:solidFill>
              </a:rPr>
              <a:t>10:30</a:t>
            </a:r>
            <a:endParaRPr lang="en-US" sz="850" dirty="0"/>
          </a:p>
        </p:txBody>
      </p:sp>
      <p:sp>
        <p:nvSpPr>
          <p:cNvPr id="26" name="Text 24"/>
          <p:cNvSpPr/>
          <p:nvPr/>
        </p:nvSpPr>
        <p:spPr>
          <a:xfrm>
            <a:off x="1588169" y="5551430"/>
            <a:ext cx="8046720" cy="164592"/>
          </a:xfrm>
          <a:prstGeom prst="rect">
            <a:avLst/>
          </a:prstGeom>
          <a:noFill/>
          <a:ln/>
        </p:spPr>
        <p:txBody>
          <a:bodyPr wrap="square" lIns="0" tIns="0" rIns="0" bIns="0" rtlCol="0" anchor="ctr"/>
          <a:lstStyle/>
          <a:p>
            <a:pPr marL="0" indent="0">
              <a:buNone/>
            </a:pPr>
            <a:r>
              <a:rPr lang="en-US" sz="1200" dirty="0">
                <a:solidFill>
                  <a:srgbClr val="1F2933"/>
                </a:solidFill>
              </a:rPr>
              <a:t>Corrections, responsibilities and escalation</a:t>
            </a:r>
            <a:endParaRPr lang="en-US" sz="1200" dirty="0"/>
          </a:p>
        </p:txBody>
      </p:sp>
      <p:sp>
        <p:nvSpPr>
          <p:cNvPr id="27" name="Text 25"/>
          <p:cNvSpPr/>
          <p:nvPr/>
        </p:nvSpPr>
        <p:spPr>
          <a:xfrm>
            <a:off x="868680" y="5877669"/>
            <a:ext cx="502920" cy="164592"/>
          </a:xfrm>
          <a:prstGeom prst="rect">
            <a:avLst/>
          </a:prstGeom>
          <a:noFill/>
          <a:ln/>
        </p:spPr>
        <p:txBody>
          <a:bodyPr wrap="square" lIns="0" tIns="0" rIns="0" bIns="0" rtlCol="0" anchor="ctr"/>
          <a:lstStyle/>
          <a:p>
            <a:pPr marL="0" indent="0">
              <a:buNone/>
            </a:pPr>
            <a:r>
              <a:rPr lang="en-US" sz="850" b="1" dirty="0">
                <a:solidFill>
                  <a:srgbClr val="8A1538"/>
                </a:solidFill>
              </a:rPr>
              <a:t>10:45</a:t>
            </a:r>
            <a:endParaRPr lang="en-US" sz="850" dirty="0"/>
          </a:p>
        </p:txBody>
      </p:sp>
      <p:sp>
        <p:nvSpPr>
          <p:cNvPr id="28" name="Text 26"/>
          <p:cNvSpPr/>
          <p:nvPr/>
        </p:nvSpPr>
        <p:spPr>
          <a:xfrm>
            <a:off x="1588169" y="5850385"/>
            <a:ext cx="8046720" cy="164592"/>
          </a:xfrm>
          <a:prstGeom prst="rect">
            <a:avLst/>
          </a:prstGeom>
          <a:noFill/>
          <a:ln/>
        </p:spPr>
        <p:txBody>
          <a:bodyPr wrap="square" lIns="0" tIns="0" rIns="0" bIns="0" rtlCol="0" anchor="ctr"/>
          <a:lstStyle/>
          <a:p>
            <a:pPr marL="0" indent="0">
              <a:buNone/>
            </a:pPr>
            <a:r>
              <a:rPr lang="en-US" sz="1200" dirty="0">
                <a:solidFill>
                  <a:srgbClr val="1F2933"/>
                </a:solidFill>
              </a:rPr>
              <a:t>Scenarios, questions and common issues</a:t>
            </a:r>
            <a:endParaRPr lang="en-US" sz="1200" dirty="0"/>
          </a:p>
        </p:txBody>
      </p:sp>
      <p:sp>
        <p:nvSpPr>
          <p:cNvPr id="29" name="Text 27"/>
          <p:cNvSpPr/>
          <p:nvPr/>
        </p:nvSpPr>
        <p:spPr>
          <a:xfrm>
            <a:off x="868680" y="6100005"/>
            <a:ext cx="502920" cy="164592"/>
          </a:xfrm>
          <a:prstGeom prst="rect">
            <a:avLst/>
          </a:prstGeom>
          <a:noFill/>
          <a:ln/>
        </p:spPr>
        <p:txBody>
          <a:bodyPr wrap="square" lIns="0" tIns="0" rIns="0" bIns="0" rtlCol="0" anchor="ctr"/>
          <a:lstStyle/>
          <a:p>
            <a:pPr marL="0" indent="0">
              <a:buNone/>
            </a:pPr>
            <a:r>
              <a:rPr lang="en-US" sz="850" b="1" dirty="0">
                <a:solidFill>
                  <a:srgbClr val="8A1538"/>
                </a:solidFill>
              </a:rPr>
              <a:t>10:55</a:t>
            </a:r>
            <a:endParaRPr lang="en-US" sz="850" dirty="0"/>
          </a:p>
        </p:txBody>
      </p:sp>
      <p:sp>
        <p:nvSpPr>
          <p:cNvPr id="30" name="Text 28"/>
          <p:cNvSpPr/>
          <p:nvPr/>
        </p:nvSpPr>
        <p:spPr>
          <a:xfrm>
            <a:off x="1588169" y="6106417"/>
            <a:ext cx="8046720" cy="164592"/>
          </a:xfrm>
          <a:prstGeom prst="rect">
            <a:avLst/>
          </a:prstGeom>
          <a:noFill/>
          <a:ln/>
        </p:spPr>
        <p:txBody>
          <a:bodyPr wrap="square" lIns="0" tIns="0" rIns="0" bIns="0" rtlCol="0" anchor="ctr"/>
          <a:lstStyle/>
          <a:p>
            <a:pPr marL="0" indent="0">
              <a:buNone/>
            </a:pPr>
            <a:r>
              <a:rPr lang="en-US" sz="1200" dirty="0">
                <a:solidFill>
                  <a:srgbClr val="1F2933"/>
                </a:solidFill>
              </a:rPr>
              <a:t>Golden rules and next steps</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566928"/>
          </a:xfrm>
          <a:prstGeom prst="rect">
            <a:avLst/>
          </a:prstGeom>
          <a:solidFill>
            <a:srgbClr val="8A1538"/>
          </a:solidFill>
          <a:ln w="12700">
            <a:solidFill>
              <a:srgbClr val="8A1538"/>
            </a:solidFill>
            <a:prstDash val="solid"/>
          </a:ln>
        </p:spPr>
        <p:txBody>
          <a:bodyPr/>
          <a:lstStyle/>
          <a:p>
            <a:endParaRPr lang="en-GB"/>
          </a:p>
        </p:txBody>
      </p:sp>
      <p:sp>
        <p:nvSpPr>
          <p:cNvPr id="3" name="Text 1"/>
          <p:cNvSpPr/>
          <p:nvPr/>
        </p:nvSpPr>
        <p:spPr>
          <a:xfrm>
            <a:off x="502920" y="146304"/>
            <a:ext cx="8183880" cy="320040"/>
          </a:xfrm>
          <a:prstGeom prst="rect">
            <a:avLst/>
          </a:prstGeom>
          <a:noFill/>
          <a:ln/>
        </p:spPr>
        <p:txBody>
          <a:bodyPr wrap="square" lIns="0" tIns="0" rIns="0" bIns="0" rtlCol="0" anchor="ctr"/>
          <a:lstStyle/>
          <a:p>
            <a:pPr marL="0" indent="0">
              <a:buNone/>
            </a:pPr>
            <a:r>
              <a:rPr lang="en-US" sz="1900" b="1" dirty="0">
                <a:solidFill>
                  <a:srgbClr val="FFFFFF"/>
                </a:solidFill>
                <a:latin typeface="Aptos Display" pitchFamily="34" charset="0"/>
                <a:ea typeface="Aptos Display" pitchFamily="34" charset="-122"/>
                <a:cs typeface="Aptos Display" pitchFamily="34" charset="-120"/>
              </a:rPr>
              <a:t>What is Batch Input Maintenance (BIM) </a:t>
            </a:r>
            <a:endParaRPr lang="en-US" sz="1900" dirty="0"/>
          </a:p>
        </p:txBody>
      </p:sp>
      <p:sp>
        <p:nvSpPr>
          <p:cNvPr id="4" name="Text 2"/>
          <p:cNvSpPr/>
          <p:nvPr/>
        </p:nvSpPr>
        <p:spPr>
          <a:xfrm>
            <a:off x="8321040" y="182880"/>
            <a:ext cx="3337560" cy="228600"/>
          </a:xfrm>
          <a:prstGeom prst="rect">
            <a:avLst/>
          </a:prstGeom>
          <a:noFill/>
          <a:ln/>
        </p:spPr>
        <p:txBody>
          <a:bodyPr wrap="square" lIns="0" tIns="0" rIns="0" bIns="0" rtlCol="0" anchor="ctr"/>
          <a:lstStyle/>
          <a:p>
            <a:pPr marL="0" indent="0" algn="r">
              <a:buNone/>
            </a:pPr>
            <a:r>
              <a:rPr lang="en-US" sz="850" dirty="0">
                <a:solidFill>
                  <a:srgbClr val="F4DCE6"/>
                </a:solidFill>
              </a:rPr>
              <a:t>Why good BIM handling matters</a:t>
            </a:r>
            <a:endParaRPr lang="en-US" sz="850" dirty="0"/>
          </a:p>
        </p:txBody>
      </p:sp>
      <p:sp>
        <p:nvSpPr>
          <p:cNvPr id="18" name="TextBox 17">
            <a:extLst>
              <a:ext uri="{FF2B5EF4-FFF2-40B4-BE49-F238E27FC236}">
                <a16:creationId xmlns:a16="http://schemas.microsoft.com/office/drawing/2014/main" id="{6359A13D-7209-DFBC-4459-147ED62432B5}"/>
              </a:ext>
            </a:extLst>
          </p:cNvPr>
          <p:cNvSpPr txBox="1"/>
          <p:nvPr/>
        </p:nvSpPr>
        <p:spPr>
          <a:xfrm>
            <a:off x="770929" y="1556688"/>
            <a:ext cx="10172995" cy="3693319"/>
          </a:xfrm>
          <a:prstGeom prst="rect">
            <a:avLst/>
          </a:prstGeom>
          <a:noFill/>
        </p:spPr>
        <p:txBody>
          <a:bodyPr wrap="square" rtlCol="0">
            <a:spAutoFit/>
          </a:bodyPr>
          <a:lstStyle/>
          <a:p>
            <a:r>
              <a:rPr lang="en-GB" dirty="0">
                <a:solidFill>
                  <a:schemeClr val="accent6"/>
                </a:solidFill>
              </a:rPr>
              <a:t>Batch Input Maintenance (BIM) is a Unit4 function used to review and manage transactions that have been imported into the system </a:t>
            </a:r>
          </a:p>
          <a:p>
            <a:endParaRPr lang="en-GB" b="1" dirty="0">
              <a:solidFill>
                <a:schemeClr val="accent6"/>
              </a:solidFill>
            </a:endParaRPr>
          </a:p>
          <a:p>
            <a:r>
              <a:rPr lang="en-GB" b="1" dirty="0">
                <a:solidFill>
                  <a:schemeClr val="accent6"/>
                </a:solidFill>
              </a:rPr>
              <a:t>	but</a:t>
            </a:r>
            <a:r>
              <a:rPr lang="en-GB" dirty="0">
                <a:solidFill>
                  <a:schemeClr val="accent6"/>
                </a:solidFill>
              </a:rPr>
              <a:t> </a:t>
            </a:r>
          </a:p>
          <a:p>
            <a:endParaRPr lang="en-GB" dirty="0">
              <a:solidFill>
                <a:schemeClr val="accent6"/>
              </a:solidFill>
            </a:endParaRPr>
          </a:p>
          <a:p>
            <a:r>
              <a:rPr lang="en-GB" dirty="0">
                <a:solidFill>
                  <a:schemeClr val="accent6"/>
                </a:solidFill>
              </a:rPr>
              <a:t>have failed validation checks and therefore cannot be posted automatically to the ledger.</a:t>
            </a:r>
          </a:p>
          <a:p>
            <a:endParaRPr lang="en-GB" dirty="0">
              <a:solidFill>
                <a:schemeClr val="accent6"/>
              </a:solidFill>
            </a:endParaRPr>
          </a:p>
          <a:p>
            <a:endParaRPr lang="en-GB" dirty="0">
              <a:solidFill>
                <a:schemeClr val="accent6"/>
              </a:solidFill>
            </a:endParaRPr>
          </a:p>
          <a:p>
            <a:r>
              <a:rPr lang="en-GB" dirty="0">
                <a:solidFill>
                  <a:schemeClr val="accent6"/>
                </a:solidFill>
              </a:rPr>
              <a:t>Transactions appearing in Batch Input Maintenance require investigation before they can be EITHER </a:t>
            </a:r>
          </a:p>
          <a:p>
            <a:pPr marL="742950" lvl="1" indent="-285750">
              <a:buFont typeface="Arial" panose="020B0604020202020204" pitchFamily="34" charset="0"/>
              <a:buChar char="•"/>
            </a:pPr>
            <a:r>
              <a:rPr lang="en-GB" dirty="0">
                <a:solidFill>
                  <a:schemeClr val="accent6"/>
                </a:solidFill>
              </a:rPr>
              <a:t>successfully posted </a:t>
            </a:r>
          </a:p>
          <a:p>
            <a:pPr lvl="1"/>
            <a:r>
              <a:rPr lang="en-GB" dirty="0">
                <a:solidFill>
                  <a:schemeClr val="accent6"/>
                </a:solidFill>
              </a:rPr>
              <a:t>               or </a:t>
            </a:r>
          </a:p>
          <a:p>
            <a:pPr marL="742950" lvl="1" indent="-285750">
              <a:buFont typeface="Arial" panose="020B0604020202020204" pitchFamily="34" charset="0"/>
              <a:buChar char="•"/>
            </a:pPr>
            <a:r>
              <a:rPr lang="en-GB" dirty="0">
                <a:solidFill>
                  <a:schemeClr val="accent6"/>
                </a:solidFill>
              </a:rPr>
              <a:t>DELETED.</a:t>
            </a:r>
          </a:p>
          <a:p>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566928"/>
          </a:xfrm>
          <a:prstGeom prst="rect">
            <a:avLst/>
          </a:prstGeom>
          <a:solidFill>
            <a:srgbClr val="8A1538"/>
          </a:solidFill>
          <a:ln w="12700">
            <a:solidFill>
              <a:srgbClr val="8A1538"/>
            </a:solidFill>
            <a:prstDash val="solid"/>
          </a:ln>
        </p:spPr>
        <p:txBody>
          <a:bodyPr/>
          <a:lstStyle/>
          <a:p>
            <a:endParaRPr lang="en-GB"/>
          </a:p>
        </p:txBody>
      </p:sp>
      <p:sp>
        <p:nvSpPr>
          <p:cNvPr id="3" name="Text 1"/>
          <p:cNvSpPr/>
          <p:nvPr/>
        </p:nvSpPr>
        <p:spPr>
          <a:xfrm>
            <a:off x="502920" y="146304"/>
            <a:ext cx="8183880" cy="320040"/>
          </a:xfrm>
          <a:prstGeom prst="rect">
            <a:avLst/>
          </a:prstGeom>
          <a:noFill/>
          <a:ln/>
        </p:spPr>
        <p:txBody>
          <a:bodyPr wrap="square" lIns="0" tIns="0" rIns="0" bIns="0" rtlCol="0" anchor="ctr"/>
          <a:lstStyle/>
          <a:p>
            <a:pPr marL="0" indent="0">
              <a:buNone/>
            </a:pPr>
            <a:r>
              <a:rPr lang="en-US" sz="1900" b="1" dirty="0">
                <a:solidFill>
                  <a:srgbClr val="FFFFFF"/>
                </a:solidFill>
                <a:latin typeface="Aptos Display" pitchFamily="34" charset="0"/>
                <a:ea typeface="Aptos Display" pitchFamily="34" charset="-122"/>
                <a:cs typeface="Aptos Display" pitchFamily="34" charset="-120"/>
              </a:rPr>
              <a:t>What Batch Input Maintenance is for</a:t>
            </a:r>
            <a:endParaRPr lang="en-US" sz="1900" dirty="0"/>
          </a:p>
        </p:txBody>
      </p:sp>
      <p:sp>
        <p:nvSpPr>
          <p:cNvPr id="4" name="Text 2"/>
          <p:cNvSpPr/>
          <p:nvPr/>
        </p:nvSpPr>
        <p:spPr>
          <a:xfrm>
            <a:off x="8321040" y="182880"/>
            <a:ext cx="3337560" cy="228600"/>
          </a:xfrm>
          <a:prstGeom prst="rect">
            <a:avLst/>
          </a:prstGeom>
          <a:noFill/>
          <a:ln/>
        </p:spPr>
        <p:txBody>
          <a:bodyPr wrap="square" lIns="0" tIns="0" rIns="0" bIns="0" rtlCol="0" anchor="ctr"/>
          <a:lstStyle/>
          <a:p>
            <a:pPr marL="0" indent="0" algn="r">
              <a:buNone/>
            </a:pPr>
            <a:r>
              <a:rPr lang="en-US" sz="850" dirty="0">
                <a:solidFill>
                  <a:srgbClr val="F4DCE6"/>
                </a:solidFill>
              </a:rPr>
              <a:t>Control point, not casual amendment area</a:t>
            </a:r>
            <a:endParaRPr lang="en-US" sz="850" dirty="0"/>
          </a:p>
        </p:txBody>
      </p:sp>
      <p:sp>
        <p:nvSpPr>
          <p:cNvPr id="5" name="Shape 3"/>
          <p:cNvSpPr/>
          <p:nvPr/>
        </p:nvSpPr>
        <p:spPr>
          <a:xfrm>
            <a:off x="685800" y="1051560"/>
            <a:ext cx="3566160" cy="1920240"/>
          </a:xfrm>
          <a:prstGeom prst="roundRect">
            <a:avLst>
              <a:gd name="adj" fmla="val 2857"/>
            </a:avLst>
          </a:prstGeom>
          <a:solidFill>
            <a:srgbClr val="E7F3F3"/>
          </a:solidFill>
          <a:ln w="10160">
            <a:solidFill>
              <a:srgbClr val="D7DEE4"/>
            </a:solidFill>
            <a:prstDash val="solid"/>
          </a:ln>
          <a:effectLst>
            <a:outerShdw blurRad="15240" dist="6350" dir="2700000" algn="bl" rotWithShape="0">
              <a:srgbClr val="000000">
                <a:alpha val="11000"/>
              </a:srgbClr>
            </a:outerShdw>
          </a:effectLst>
        </p:spPr>
        <p:txBody>
          <a:bodyPr/>
          <a:lstStyle/>
          <a:p>
            <a:endParaRPr lang="en-GB"/>
          </a:p>
        </p:txBody>
      </p:sp>
      <p:sp>
        <p:nvSpPr>
          <p:cNvPr id="6" name="Shape 4"/>
          <p:cNvSpPr/>
          <p:nvPr/>
        </p:nvSpPr>
        <p:spPr>
          <a:xfrm>
            <a:off x="685800" y="1051560"/>
            <a:ext cx="73152" cy="1920240"/>
          </a:xfrm>
          <a:prstGeom prst="rect">
            <a:avLst/>
          </a:prstGeom>
          <a:solidFill>
            <a:srgbClr val="006A71"/>
          </a:solidFill>
          <a:ln w="12700">
            <a:solidFill>
              <a:srgbClr val="006A71"/>
            </a:solidFill>
            <a:prstDash val="solid"/>
          </a:ln>
        </p:spPr>
        <p:txBody>
          <a:bodyPr/>
          <a:lstStyle/>
          <a:p>
            <a:endParaRPr lang="en-GB"/>
          </a:p>
        </p:txBody>
      </p:sp>
      <p:sp>
        <p:nvSpPr>
          <p:cNvPr id="7" name="Text 5"/>
          <p:cNvSpPr/>
          <p:nvPr/>
        </p:nvSpPr>
        <p:spPr>
          <a:xfrm>
            <a:off x="886968" y="1197864"/>
            <a:ext cx="3200400" cy="256032"/>
          </a:xfrm>
          <a:prstGeom prst="rect">
            <a:avLst/>
          </a:prstGeom>
          <a:noFill/>
          <a:ln/>
        </p:spPr>
        <p:txBody>
          <a:bodyPr wrap="square" lIns="0" tIns="0" rIns="0" bIns="0" rtlCol="0" anchor="ctr"/>
          <a:lstStyle/>
          <a:p>
            <a:pPr marL="0" indent="0">
              <a:buNone/>
            </a:pPr>
            <a:r>
              <a:rPr lang="en-US" sz="1350" b="1" dirty="0">
                <a:solidFill>
                  <a:srgbClr val="006A71"/>
                </a:solidFill>
              </a:rPr>
              <a:t>BIM helps identify failed or incomplete processing</a:t>
            </a:r>
            <a:endParaRPr lang="en-US" sz="1350" dirty="0"/>
          </a:p>
        </p:txBody>
      </p:sp>
      <p:sp>
        <p:nvSpPr>
          <p:cNvPr id="8" name="Text 6"/>
          <p:cNvSpPr/>
          <p:nvPr/>
        </p:nvSpPr>
        <p:spPr>
          <a:xfrm>
            <a:off x="886968" y="1563624"/>
            <a:ext cx="3200400" cy="1298448"/>
          </a:xfrm>
          <a:prstGeom prst="rect">
            <a:avLst/>
          </a:prstGeom>
          <a:noFill/>
          <a:ln/>
        </p:spPr>
        <p:txBody>
          <a:bodyPr wrap="square" lIns="635" tIns="635" rIns="635" bIns="635" rtlCol="0" anchor="t">
            <a:normAutofit/>
          </a:bodyPr>
          <a:lstStyle/>
          <a:p>
            <a:r>
              <a:rPr lang="en-US" sz="1020" dirty="0">
                <a:solidFill>
                  <a:srgbClr val="1F2933"/>
                </a:solidFill>
              </a:rPr>
              <a:t>When transactions fail validation, BIM provides a controlled place to review the issue before posting continues.</a:t>
            </a:r>
            <a:endParaRPr lang="en-US" sz="1020" dirty="0"/>
          </a:p>
        </p:txBody>
      </p:sp>
      <p:sp>
        <p:nvSpPr>
          <p:cNvPr id="9" name="Shape 7"/>
          <p:cNvSpPr/>
          <p:nvPr/>
        </p:nvSpPr>
        <p:spPr>
          <a:xfrm>
            <a:off x="4434840" y="1051560"/>
            <a:ext cx="3566160" cy="1920240"/>
          </a:xfrm>
          <a:prstGeom prst="roundRect">
            <a:avLst>
              <a:gd name="adj" fmla="val 2857"/>
            </a:avLst>
          </a:prstGeom>
          <a:solidFill>
            <a:srgbClr val="F7EAF0"/>
          </a:solidFill>
          <a:ln w="10160">
            <a:solidFill>
              <a:srgbClr val="D7DEE4"/>
            </a:solidFill>
            <a:prstDash val="solid"/>
          </a:ln>
          <a:effectLst>
            <a:outerShdw blurRad="15240" dist="6350" dir="2700000" algn="bl" rotWithShape="0">
              <a:srgbClr val="000000">
                <a:alpha val="11000"/>
              </a:srgbClr>
            </a:outerShdw>
          </a:effectLst>
        </p:spPr>
        <p:txBody>
          <a:bodyPr/>
          <a:lstStyle/>
          <a:p>
            <a:endParaRPr lang="en-GB"/>
          </a:p>
        </p:txBody>
      </p:sp>
      <p:sp>
        <p:nvSpPr>
          <p:cNvPr id="10" name="Shape 8"/>
          <p:cNvSpPr/>
          <p:nvPr/>
        </p:nvSpPr>
        <p:spPr>
          <a:xfrm>
            <a:off x="4434840" y="1051560"/>
            <a:ext cx="73152" cy="1920240"/>
          </a:xfrm>
          <a:prstGeom prst="rect">
            <a:avLst/>
          </a:prstGeom>
          <a:solidFill>
            <a:srgbClr val="8A1538"/>
          </a:solidFill>
          <a:ln w="12700">
            <a:solidFill>
              <a:srgbClr val="8A1538"/>
            </a:solidFill>
            <a:prstDash val="solid"/>
          </a:ln>
        </p:spPr>
        <p:txBody>
          <a:bodyPr/>
          <a:lstStyle/>
          <a:p>
            <a:endParaRPr lang="en-GB"/>
          </a:p>
        </p:txBody>
      </p:sp>
      <p:sp>
        <p:nvSpPr>
          <p:cNvPr id="11" name="Text 9"/>
          <p:cNvSpPr/>
          <p:nvPr/>
        </p:nvSpPr>
        <p:spPr>
          <a:xfrm>
            <a:off x="4636008" y="1197864"/>
            <a:ext cx="3200400" cy="256032"/>
          </a:xfrm>
          <a:prstGeom prst="rect">
            <a:avLst/>
          </a:prstGeom>
          <a:noFill/>
          <a:ln/>
        </p:spPr>
        <p:txBody>
          <a:bodyPr wrap="square" lIns="0" tIns="0" rIns="0" bIns="0" rtlCol="0" anchor="ctr"/>
          <a:lstStyle/>
          <a:p>
            <a:pPr marL="0" indent="0">
              <a:buNone/>
            </a:pPr>
            <a:r>
              <a:rPr lang="en-US" sz="1350" b="1" dirty="0">
                <a:solidFill>
                  <a:srgbClr val="8A1538"/>
                </a:solidFill>
              </a:rPr>
              <a:t>BIM supports correction and investigation</a:t>
            </a:r>
            <a:endParaRPr lang="en-US" sz="1350" dirty="0"/>
          </a:p>
        </p:txBody>
      </p:sp>
      <p:sp>
        <p:nvSpPr>
          <p:cNvPr id="12" name="Text 10"/>
          <p:cNvSpPr/>
          <p:nvPr/>
        </p:nvSpPr>
        <p:spPr>
          <a:xfrm>
            <a:off x="4636008" y="1563624"/>
            <a:ext cx="3200400" cy="1298448"/>
          </a:xfrm>
          <a:prstGeom prst="rect">
            <a:avLst/>
          </a:prstGeom>
          <a:noFill/>
          <a:ln/>
        </p:spPr>
        <p:txBody>
          <a:bodyPr wrap="square" lIns="635" tIns="635" rIns="635" bIns="635" rtlCol="0" anchor="t">
            <a:normAutofit/>
          </a:bodyPr>
          <a:lstStyle/>
          <a:p>
            <a:r>
              <a:rPr lang="en-US" sz="1020" dirty="0">
                <a:solidFill>
                  <a:srgbClr val="1F2933"/>
                </a:solidFill>
              </a:rPr>
              <a:t>The aim is to understand the failure, correct the underlying issue where appropriate, or escalate when the cause is unclear.</a:t>
            </a:r>
            <a:endParaRPr lang="en-US" sz="1020" dirty="0"/>
          </a:p>
        </p:txBody>
      </p:sp>
      <p:sp>
        <p:nvSpPr>
          <p:cNvPr id="13" name="Shape 11"/>
          <p:cNvSpPr/>
          <p:nvPr/>
        </p:nvSpPr>
        <p:spPr>
          <a:xfrm>
            <a:off x="8183880" y="1051560"/>
            <a:ext cx="3337560" cy="1920240"/>
          </a:xfrm>
          <a:prstGeom prst="roundRect">
            <a:avLst>
              <a:gd name="adj" fmla="val 2857"/>
            </a:avLst>
          </a:prstGeom>
          <a:solidFill>
            <a:srgbClr val="FCF5E6"/>
          </a:solidFill>
          <a:ln w="10160">
            <a:solidFill>
              <a:srgbClr val="D7DEE4"/>
            </a:solidFill>
            <a:prstDash val="solid"/>
          </a:ln>
          <a:effectLst>
            <a:outerShdw blurRad="15240" dist="6350" dir="2700000" algn="bl" rotWithShape="0">
              <a:srgbClr val="000000">
                <a:alpha val="11000"/>
              </a:srgbClr>
            </a:outerShdw>
          </a:effectLst>
        </p:spPr>
        <p:txBody>
          <a:bodyPr/>
          <a:lstStyle/>
          <a:p>
            <a:endParaRPr lang="en-GB"/>
          </a:p>
        </p:txBody>
      </p:sp>
      <p:sp>
        <p:nvSpPr>
          <p:cNvPr id="14" name="Shape 12"/>
          <p:cNvSpPr/>
          <p:nvPr/>
        </p:nvSpPr>
        <p:spPr>
          <a:xfrm>
            <a:off x="8183880" y="1051560"/>
            <a:ext cx="73152" cy="1920240"/>
          </a:xfrm>
          <a:prstGeom prst="rect">
            <a:avLst/>
          </a:prstGeom>
          <a:solidFill>
            <a:srgbClr val="D39B2A"/>
          </a:solidFill>
          <a:ln w="12700">
            <a:solidFill>
              <a:srgbClr val="D39B2A"/>
            </a:solidFill>
            <a:prstDash val="solid"/>
          </a:ln>
        </p:spPr>
        <p:txBody>
          <a:bodyPr/>
          <a:lstStyle/>
          <a:p>
            <a:endParaRPr lang="en-GB"/>
          </a:p>
        </p:txBody>
      </p:sp>
      <p:sp>
        <p:nvSpPr>
          <p:cNvPr id="15" name="Text 13"/>
          <p:cNvSpPr/>
          <p:nvPr/>
        </p:nvSpPr>
        <p:spPr>
          <a:xfrm>
            <a:off x="8385048" y="1197864"/>
            <a:ext cx="2971800" cy="256032"/>
          </a:xfrm>
          <a:prstGeom prst="rect">
            <a:avLst/>
          </a:prstGeom>
          <a:noFill/>
          <a:ln/>
        </p:spPr>
        <p:txBody>
          <a:bodyPr wrap="square" lIns="0" tIns="0" rIns="0" bIns="0" rtlCol="0" anchor="ctr"/>
          <a:lstStyle/>
          <a:p>
            <a:pPr marL="0" indent="0">
              <a:buNone/>
            </a:pPr>
            <a:r>
              <a:rPr lang="en-US" sz="1350" b="1" dirty="0">
                <a:solidFill>
                  <a:srgbClr val="D39B2A"/>
                </a:solidFill>
              </a:rPr>
              <a:t>BIM protects data quality and auditability</a:t>
            </a:r>
            <a:endParaRPr lang="en-US" sz="1350" dirty="0"/>
          </a:p>
        </p:txBody>
      </p:sp>
      <p:sp>
        <p:nvSpPr>
          <p:cNvPr id="16" name="Text 14"/>
          <p:cNvSpPr/>
          <p:nvPr/>
        </p:nvSpPr>
        <p:spPr>
          <a:xfrm>
            <a:off x="8385048" y="1563624"/>
            <a:ext cx="2971800" cy="1298448"/>
          </a:xfrm>
          <a:prstGeom prst="rect">
            <a:avLst/>
          </a:prstGeom>
          <a:noFill/>
          <a:ln/>
        </p:spPr>
        <p:txBody>
          <a:bodyPr wrap="square" lIns="635" tIns="635" rIns="635" bIns="635" rtlCol="0" anchor="t">
            <a:normAutofit/>
          </a:bodyPr>
          <a:lstStyle/>
          <a:p>
            <a:r>
              <a:rPr lang="en-US" sz="1020" dirty="0">
                <a:solidFill>
                  <a:srgbClr val="1F2933"/>
                </a:solidFill>
              </a:rPr>
              <a:t>Correct handling reduces the risk of duplicate action, incorrect posting and unclear correction trails.</a:t>
            </a:r>
            <a:endParaRPr lang="en-US" sz="1020" dirty="0"/>
          </a:p>
        </p:txBody>
      </p:sp>
      <p:sp>
        <p:nvSpPr>
          <p:cNvPr id="17" name="Shape 15"/>
          <p:cNvSpPr/>
          <p:nvPr/>
        </p:nvSpPr>
        <p:spPr>
          <a:xfrm>
            <a:off x="960120" y="3840480"/>
            <a:ext cx="10241280" cy="1188720"/>
          </a:xfrm>
          <a:prstGeom prst="roundRect">
            <a:avLst>
              <a:gd name="adj" fmla="val 4615"/>
            </a:avLst>
          </a:prstGeom>
          <a:solidFill>
            <a:srgbClr val="FDFDFD"/>
          </a:solidFill>
          <a:ln w="15240">
            <a:solidFill>
              <a:srgbClr val="8A1538"/>
            </a:solidFill>
            <a:prstDash val="solid"/>
          </a:ln>
        </p:spPr>
        <p:txBody>
          <a:bodyPr/>
          <a:lstStyle/>
          <a:p>
            <a:endParaRPr lang="en-GB"/>
          </a:p>
        </p:txBody>
      </p:sp>
      <p:sp>
        <p:nvSpPr>
          <p:cNvPr id="18" name="Text 16"/>
          <p:cNvSpPr/>
          <p:nvPr/>
        </p:nvSpPr>
        <p:spPr>
          <a:xfrm>
            <a:off x="1234440" y="4005072"/>
            <a:ext cx="1371600" cy="246888"/>
          </a:xfrm>
          <a:prstGeom prst="rect">
            <a:avLst/>
          </a:prstGeom>
          <a:noFill/>
          <a:ln/>
        </p:spPr>
        <p:txBody>
          <a:bodyPr wrap="square" lIns="0" tIns="0" rIns="0" bIns="0" rtlCol="0" anchor="ctr"/>
          <a:lstStyle/>
          <a:p>
            <a:pPr marL="0" indent="0">
              <a:buNone/>
            </a:pPr>
            <a:r>
              <a:rPr lang="en-US" sz="1300" b="1" dirty="0">
                <a:solidFill>
                  <a:srgbClr val="8A1538"/>
                </a:solidFill>
              </a:rPr>
              <a:t>Key message</a:t>
            </a:r>
            <a:endParaRPr lang="en-US" sz="1300" dirty="0"/>
          </a:p>
        </p:txBody>
      </p:sp>
      <p:sp>
        <p:nvSpPr>
          <p:cNvPr id="19" name="Text 17"/>
          <p:cNvSpPr/>
          <p:nvPr/>
        </p:nvSpPr>
        <p:spPr>
          <a:xfrm>
            <a:off x="2468880" y="3959352"/>
            <a:ext cx="8046720" cy="347472"/>
          </a:xfrm>
          <a:prstGeom prst="rect">
            <a:avLst/>
          </a:prstGeom>
          <a:noFill/>
          <a:ln/>
        </p:spPr>
        <p:txBody>
          <a:bodyPr wrap="square" lIns="0" tIns="0" rIns="0" bIns="0" rtlCol="0" anchor="ctr">
            <a:normAutofit fontScale="85000" lnSpcReduction="20000"/>
          </a:bodyPr>
          <a:lstStyle/>
          <a:p>
            <a:pPr marL="0" indent="0">
              <a:buNone/>
            </a:pPr>
            <a:r>
              <a:rPr lang="en-US" sz="1500" b="1" dirty="0">
                <a:solidFill>
                  <a:srgbClr val="1B365D"/>
                </a:solidFill>
              </a:rPr>
              <a:t>If you are not clear why a transaction has failed, pause and escalate with the batch details rather than making repeated amendments.</a:t>
            </a:r>
            <a:endParaRPr lang="en-US" sz="1500" dirty="0"/>
          </a:p>
        </p:txBody>
      </p:sp>
      <p:sp>
        <p:nvSpPr>
          <p:cNvPr id="20" name="Text 18"/>
          <p:cNvSpPr/>
          <p:nvPr/>
        </p:nvSpPr>
        <p:spPr>
          <a:xfrm>
            <a:off x="960120" y="5532120"/>
            <a:ext cx="9875520" cy="256032"/>
          </a:xfrm>
          <a:prstGeom prst="rect">
            <a:avLst/>
          </a:prstGeom>
          <a:noFill/>
          <a:ln/>
        </p:spPr>
        <p:txBody>
          <a:bodyPr wrap="square" lIns="0" tIns="0" rIns="0" bIns="0" rtlCol="0" anchor="ctr"/>
          <a:lstStyle/>
          <a:p>
            <a:pPr marL="0" indent="0">
              <a:buNone/>
            </a:pPr>
            <a:r>
              <a:rPr lang="en-US" sz="1100" i="1" dirty="0">
                <a:solidFill>
                  <a:srgbClr val="54616A"/>
                </a:solidFill>
              </a:rPr>
              <a:t>discussion question: “What information do you check before amending a batch record?”</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566928"/>
          </a:xfrm>
          <a:prstGeom prst="rect">
            <a:avLst/>
          </a:prstGeom>
          <a:solidFill>
            <a:srgbClr val="8A1538"/>
          </a:solidFill>
          <a:ln w="12700">
            <a:solidFill>
              <a:srgbClr val="8A1538"/>
            </a:solidFill>
            <a:prstDash val="solid"/>
          </a:ln>
        </p:spPr>
        <p:txBody>
          <a:bodyPr/>
          <a:lstStyle/>
          <a:p>
            <a:endParaRPr lang="en-GB"/>
          </a:p>
        </p:txBody>
      </p:sp>
      <p:sp>
        <p:nvSpPr>
          <p:cNvPr id="3" name="Text 1"/>
          <p:cNvSpPr/>
          <p:nvPr/>
        </p:nvSpPr>
        <p:spPr>
          <a:xfrm>
            <a:off x="502920" y="146304"/>
            <a:ext cx="8183880" cy="320040"/>
          </a:xfrm>
          <a:prstGeom prst="rect">
            <a:avLst/>
          </a:prstGeom>
          <a:noFill/>
          <a:ln/>
        </p:spPr>
        <p:txBody>
          <a:bodyPr wrap="square" lIns="0" tIns="0" rIns="0" bIns="0" rtlCol="0" anchor="ctr"/>
          <a:lstStyle/>
          <a:p>
            <a:pPr marL="0" indent="0">
              <a:buNone/>
            </a:pPr>
            <a:r>
              <a:rPr lang="en-US" sz="1900" b="1" dirty="0">
                <a:solidFill>
                  <a:srgbClr val="FFFFFF"/>
                </a:solidFill>
                <a:latin typeface="Aptos Display" pitchFamily="34" charset="0"/>
                <a:ea typeface="Aptos Display" pitchFamily="34" charset="-122"/>
                <a:cs typeface="Aptos Display" pitchFamily="34" charset="-120"/>
              </a:rPr>
              <a:t>Transaction processing lifecycle</a:t>
            </a:r>
            <a:endParaRPr lang="en-US" sz="1900" dirty="0"/>
          </a:p>
        </p:txBody>
      </p:sp>
      <p:sp>
        <p:nvSpPr>
          <p:cNvPr id="4" name="Text 2"/>
          <p:cNvSpPr/>
          <p:nvPr/>
        </p:nvSpPr>
        <p:spPr>
          <a:xfrm>
            <a:off x="8321040" y="182880"/>
            <a:ext cx="3337560" cy="228600"/>
          </a:xfrm>
          <a:prstGeom prst="rect">
            <a:avLst/>
          </a:prstGeom>
          <a:noFill/>
          <a:ln/>
        </p:spPr>
        <p:txBody>
          <a:bodyPr wrap="square" lIns="0" tIns="0" rIns="0" bIns="0" rtlCol="0" anchor="ctr"/>
          <a:lstStyle/>
          <a:p>
            <a:pPr marL="0" indent="0" algn="r">
              <a:buNone/>
            </a:pPr>
            <a:r>
              <a:rPr lang="en-US" sz="850" dirty="0">
                <a:solidFill>
                  <a:srgbClr val="F4DCE6"/>
                </a:solidFill>
              </a:rPr>
              <a:t>From file to posting</a:t>
            </a:r>
            <a:endParaRPr lang="en-US" sz="850" dirty="0"/>
          </a:p>
        </p:txBody>
      </p:sp>
      <p:pic>
        <p:nvPicPr>
          <p:cNvPr id="5" name="Image 0" descr="/mnt/data/56ea7a8082.png"/>
          <p:cNvPicPr>
            <a:picLocks noChangeAspect="1"/>
          </p:cNvPicPr>
          <p:nvPr/>
        </p:nvPicPr>
        <p:blipFill>
          <a:blip r:embed="rId3"/>
          <a:stretch>
            <a:fillRect/>
          </a:stretch>
        </p:blipFill>
        <p:spPr>
          <a:xfrm>
            <a:off x="2023110" y="868680"/>
            <a:ext cx="8161020" cy="544068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lifecycle&#10;&#10;AI-generated content may be incorrect.">
            <a:extLst>
              <a:ext uri="{FF2B5EF4-FFF2-40B4-BE49-F238E27FC236}">
                <a16:creationId xmlns:a16="http://schemas.microsoft.com/office/drawing/2014/main" id="{663D0D33-9F61-7E9C-5AB6-5A60140ED4C5}"/>
              </a:ext>
            </a:extLst>
          </p:cNvPr>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3196921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8003B-5811-54F1-EAB3-493B7BCB4EE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D310D00-67D4-1A97-202C-034D30FDA178}"/>
              </a:ext>
            </a:extLst>
          </p:cNvPr>
          <p:cNvSpPr/>
          <p:nvPr/>
        </p:nvSpPr>
        <p:spPr>
          <a:xfrm>
            <a:off x="0" y="0"/>
            <a:ext cx="12191695" cy="566928"/>
          </a:xfrm>
          <a:prstGeom prst="rect">
            <a:avLst/>
          </a:prstGeom>
          <a:solidFill>
            <a:srgbClr val="8A1538"/>
          </a:solidFill>
          <a:ln w="12700">
            <a:solidFill>
              <a:srgbClr val="8A1538"/>
            </a:solidFill>
            <a:prstDash val="solid"/>
          </a:ln>
        </p:spPr>
        <p:txBody>
          <a:bodyPr/>
          <a:lstStyle/>
          <a:p>
            <a:endParaRPr lang="en-GB"/>
          </a:p>
        </p:txBody>
      </p:sp>
      <p:sp>
        <p:nvSpPr>
          <p:cNvPr id="3" name="Text 1">
            <a:extLst>
              <a:ext uri="{FF2B5EF4-FFF2-40B4-BE49-F238E27FC236}">
                <a16:creationId xmlns:a16="http://schemas.microsoft.com/office/drawing/2014/main" id="{E683E5C4-AB63-D7A0-0321-5037EA9B48E8}"/>
              </a:ext>
            </a:extLst>
          </p:cNvPr>
          <p:cNvSpPr/>
          <p:nvPr/>
        </p:nvSpPr>
        <p:spPr>
          <a:xfrm>
            <a:off x="502920" y="146304"/>
            <a:ext cx="8183880" cy="320040"/>
          </a:xfrm>
          <a:prstGeom prst="rect">
            <a:avLst/>
          </a:prstGeom>
          <a:noFill/>
          <a:ln/>
        </p:spPr>
        <p:txBody>
          <a:bodyPr wrap="square" lIns="0" tIns="0" rIns="0" bIns="0" rtlCol="0" anchor="ctr"/>
          <a:lstStyle/>
          <a:p>
            <a:pPr marL="0" indent="0">
              <a:buNone/>
            </a:pPr>
            <a:r>
              <a:rPr lang="en-US" sz="1900" b="1" dirty="0">
                <a:solidFill>
                  <a:srgbClr val="FFFFFF"/>
                </a:solidFill>
                <a:latin typeface="Aptos Display" pitchFamily="34" charset="0"/>
                <a:ea typeface="Aptos Display" pitchFamily="34" charset="-122"/>
                <a:cs typeface="Aptos Display" pitchFamily="34" charset="-120"/>
              </a:rPr>
              <a:t>Visibility of BIM items - Report </a:t>
            </a:r>
            <a:endParaRPr lang="en-US" sz="1900" dirty="0"/>
          </a:p>
        </p:txBody>
      </p:sp>
      <p:sp>
        <p:nvSpPr>
          <p:cNvPr id="4" name="Text 2">
            <a:extLst>
              <a:ext uri="{FF2B5EF4-FFF2-40B4-BE49-F238E27FC236}">
                <a16:creationId xmlns:a16="http://schemas.microsoft.com/office/drawing/2014/main" id="{317CD58A-7581-E4B6-6073-21483B2B5D62}"/>
              </a:ext>
            </a:extLst>
          </p:cNvPr>
          <p:cNvSpPr/>
          <p:nvPr/>
        </p:nvSpPr>
        <p:spPr>
          <a:xfrm>
            <a:off x="8321040" y="182880"/>
            <a:ext cx="3337560" cy="228600"/>
          </a:xfrm>
          <a:prstGeom prst="rect">
            <a:avLst/>
          </a:prstGeom>
          <a:noFill/>
          <a:ln/>
        </p:spPr>
        <p:txBody>
          <a:bodyPr wrap="square" lIns="0" tIns="0" rIns="0" bIns="0" rtlCol="0" anchor="ctr"/>
          <a:lstStyle/>
          <a:p>
            <a:pPr marL="0" indent="0" algn="r">
              <a:buNone/>
            </a:pPr>
            <a:r>
              <a:rPr lang="en-US" sz="850" dirty="0">
                <a:solidFill>
                  <a:srgbClr val="F4DCE6"/>
                </a:solidFill>
              </a:rPr>
              <a:t>Who does what?</a:t>
            </a:r>
            <a:endParaRPr lang="en-US" sz="850" dirty="0"/>
          </a:p>
        </p:txBody>
      </p:sp>
      <p:sp>
        <p:nvSpPr>
          <p:cNvPr id="20" name="TextBox 19">
            <a:extLst>
              <a:ext uri="{FF2B5EF4-FFF2-40B4-BE49-F238E27FC236}">
                <a16:creationId xmlns:a16="http://schemas.microsoft.com/office/drawing/2014/main" id="{51642F80-619F-5790-98BF-E4615DEB448A}"/>
              </a:ext>
            </a:extLst>
          </p:cNvPr>
          <p:cNvSpPr txBox="1"/>
          <p:nvPr/>
        </p:nvSpPr>
        <p:spPr>
          <a:xfrm>
            <a:off x="362309" y="960120"/>
            <a:ext cx="4114800" cy="369332"/>
          </a:xfrm>
          <a:prstGeom prst="rect">
            <a:avLst/>
          </a:prstGeom>
          <a:noFill/>
        </p:spPr>
        <p:txBody>
          <a:bodyPr wrap="square" rtlCol="0">
            <a:spAutoFit/>
          </a:bodyPr>
          <a:lstStyle/>
          <a:p>
            <a:r>
              <a:rPr lang="en-GB">
                <a:hlinkClick r:id="rId3"/>
              </a:rPr>
              <a:t>Homescreen menu - Unit4 ERP</a:t>
            </a:r>
            <a:endParaRPr lang="en-GB" dirty="0"/>
          </a:p>
        </p:txBody>
      </p:sp>
      <p:pic>
        <p:nvPicPr>
          <p:cNvPr id="22" name="Picture 21">
            <a:extLst>
              <a:ext uri="{FF2B5EF4-FFF2-40B4-BE49-F238E27FC236}">
                <a16:creationId xmlns:a16="http://schemas.microsoft.com/office/drawing/2014/main" id="{4A0C688E-DD94-180D-9ED0-006AA4EF3162}"/>
              </a:ext>
            </a:extLst>
          </p:cNvPr>
          <p:cNvPicPr>
            <a:picLocks noChangeAspect="1"/>
          </p:cNvPicPr>
          <p:nvPr/>
        </p:nvPicPr>
        <p:blipFill>
          <a:blip r:embed="rId4"/>
          <a:stretch>
            <a:fillRect/>
          </a:stretch>
        </p:blipFill>
        <p:spPr>
          <a:xfrm>
            <a:off x="646982" y="1459028"/>
            <a:ext cx="10791644" cy="460534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799436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5213F-A998-6B9D-B655-2BFE6EA3864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9954B3C-ECD1-4F99-3579-D1FABC185E8F}"/>
              </a:ext>
            </a:extLst>
          </p:cNvPr>
          <p:cNvSpPr/>
          <p:nvPr/>
        </p:nvSpPr>
        <p:spPr>
          <a:xfrm>
            <a:off x="0" y="0"/>
            <a:ext cx="12191695" cy="566928"/>
          </a:xfrm>
          <a:prstGeom prst="rect">
            <a:avLst/>
          </a:prstGeom>
          <a:solidFill>
            <a:srgbClr val="8A1538"/>
          </a:solidFill>
          <a:ln w="12700">
            <a:solidFill>
              <a:srgbClr val="8A1538"/>
            </a:solidFill>
            <a:prstDash val="solid"/>
          </a:ln>
        </p:spPr>
        <p:txBody>
          <a:bodyPr/>
          <a:lstStyle/>
          <a:p>
            <a:endParaRPr lang="en-GB"/>
          </a:p>
        </p:txBody>
      </p:sp>
      <p:sp>
        <p:nvSpPr>
          <p:cNvPr id="3" name="Text 1">
            <a:extLst>
              <a:ext uri="{FF2B5EF4-FFF2-40B4-BE49-F238E27FC236}">
                <a16:creationId xmlns:a16="http://schemas.microsoft.com/office/drawing/2014/main" id="{C47C32AB-E1C3-E347-B668-7F8F11697E50}"/>
              </a:ext>
            </a:extLst>
          </p:cNvPr>
          <p:cNvSpPr/>
          <p:nvPr/>
        </p:nvSpPr>
        <p:spPr>
          <a:xfrm>
            <a:off x="502920" y="146304"/>
            <a:ext cx="8183880" cy="320040"/>
          </a:xfrm>
          <a:prstGeom prst="rect">
            <a:avLst/>
          </a:prstGeom>
          <a:noFill/>
          <a:ln/>
        </p:spPr>
        <p:txBody>
          <a:bodyPr wrap="square" lIns="0" tIns="0" rIns="0" bIns="0" rtlCol="0" anchor="ctr"/>
          <a:lstStyle/>
          <a:p>
            <a:pPr marL="0" indent="0">
              <a:buNone/>
            </a:pPr>
            <a:r>
              <a:rPr lang="en-US" sz="1900" b="1" dirty="0">
                <a:solidFill>
                  <a:srgbClr val="FFFFFF"/>
                </a:solidFill>
                <a:latin typeface="Aptos Display" pitchFamily="34" charset="0"/>
                <a:ea typeface="Aptos Display" pitchFamily="34" charset="-122"/>
                <a:cs typeface="Aptos Display" pitchFamily="34" charset="-120"/>
              </a:rPr>
              <a:t>Report Output - Example </a:t>
            </a:r>
            <a:endParaRPr lang="en-US" sz="1900" dirty="0"/>
          </a:p>
        </p:txBody>
      </p:sp>
      <p:sp>
        <p:nvSpPr>
          <p:cNvPr id="4" name="Text 2">
            <a:extLst>
              <a:ext uri="{FF2B5EF4-FFF2-40B4-BE49-F238E27FC236}">
                <a16:creationId xmlns:a16="http://schemas.microsoft.com/office/drawing/2014/main" id="{D75C709B-2B90-0225-87CC-1E74A7B671DE}"/>
              </a:ext>
            </a:extLst>
          </p:cNvPr>
          <p:cNvSpPr/>
          <p:nvPr/>
        </p:nvSpPr>
        <p:spPr>
          <a:xfrm>
            <a:off x="8321040" y="182880"/>
            <a:ext cx="3337560" cy="228600"/>
          </a:xfrm>
          <a:prstGeom prst="rect">
            <a:avLst/>
          </a:prstGeom>
          <a:noFill/>
          <a:ln/>
        </p:spPr>
        <p:txBody>
          <a:bodyPr wrap="square" lIns="0" tIns="0" rIns="0" bIns="0" rtlCol="0" anchor="ctr"/>
          <a:lstStyle/>
          <a:p>
            <a:pPr marL="0" indent="0" algn="r">
              <a:buNone/>
            </a:pPr>
            <a:r>
              <a:rPr lang="en-US" sz="850" dirty="0">
                <a:solidFill>
                  <a:srgbClr val="F4DCE6"/>
                </a:solidFill>
              </a:rPr>
              <a:t>Who does what?</a:t>
            </a:r>
            <a:endParaRPr lang="en-US" sz="850" dirty="0"/>
          </a:p>
        </p:txBody>
      </p:sp>
      <p:sp>
        <p:nvSpPr>
          <p:cNvPr id="5" name="TextBox 4">
            <a:extLst>
              <a:ext uri="{FF2B5EF4-FFF2-40B4-BE49-F238E27FC236}">
                <a16:creationId xmlns:a16="http://schemas.microsoft.com/office/drawing/2014/main" id="{35A8DBBD-35C6-B935-2762-862BAE6689B5}"/>
              </a:ext>
            </a:extLst>
          </p:cNvPr>
          <p:cNvSpPr txBox="1"/>
          <p:nvPr/>
        </p:nvSpPr>
        <p:spPr>
          <a:xfrm>
            <a:off x="405442" y="741876"/>
            <a:ext cx="879894" cy="369332"/>
          </a:xfrm>
          <a:prstGeom prst="rect">
            <a:avLst/>
          </a:prstGeom>
          <a:noFill/>
          <a:ln>
            <a:solidFill>
              <a:schemeClr val="accent6"/>
            </a:solidFill>
          </a:ln>
        </p:spPr>
        <p:txBody>
          <a:bodyPr wrap="square" rtlCol="0">
            <a:spAutoFit/>
          </a:bodyPr>
          <a:lstStyle/>
          <a:p>
            <a:r>
              <a:rPr lang="en-GB" b="1" dirty="0"/>
              <a:t>Step 1 </a:t>
            </a:r>
          </a:p>
        </p:txBody>
      </p:sp>
      <p:pic>
        <p:nvPicPr>
          <p:cNvPr id="7" name="Picture 6">
            <a:extLst>
              <a:ext uri="{FF2B5EF4-FFF2-40B4-BE49-F238E27FC236}">
                <a16:creationId xmlns:a16="http://schemas.microsoft.com/office/drawing/2014/main" id="{8B753A01-4F0B-448C-E8AE-A7DB7277FDAA}"/>
              </a:ext>
            </a:extLst>
          </p:cNvPr>
          <p:cNvPicPr>
            <a:picLocks noChangeAspect="1"/>
          </p:cNvPicPr>
          <p:nvPr/>
        </p:nvPicPr>
        <p:blipFill>
          <a:blip r:embed="rId3"/>
          <a:srcRect t="68175"/>
          <a:stretch>
            <a:fillRect/>
          </a:stretch>
        </p:blipFill>
        <p:spPr>
          <a:xfrm>
            <a:off x="1518242" y="669589"/>
            <a:ext cx="8410755" cy="983610"/>
          </a:xfrm>
          <a:prstGeom prst="rect">
            <a:avLst/>
          </a:prstGeom>
          <a:ln w="19050">
            <a:solidFill>
              <a:schemeClr val="tx1"/>
            </a:solidFill>
          </a:ln>
        </p:spPr>
      </p:pic>
      <p:sp>
        <p:nvSpPr>
          <p:cNvPr id="8" name="TextBox 7">
            <a:extLst>
              <a:ext uri="{FF2B5EF4-FFF2-40B4-BE49-F238E27FC236}">
                <a16:creationId xmlns:a16="http://schemas.microsoft.com/office/drawing/2014/main" id="{B4B2AB94-CC3B-23C0-4FFB-DE1A85DD70CF}"/>
              </a:ext>
            </a:extLst>
          </p:cNvPr>
          <p:cNvSpPr txBox="1"/>
          <p:nvPr/>
        </p:nvSpPr>
        <p:spPr>
          <a:xfrm>
            <a:off x="405442" y="1841894"/>
            <a:ext cx="4977441" cy="646331"/>
          </a:xfrm>
          <a:prstGeom prst="rect">
            <a:avLst/>
          </a:prstGeom>
          <a:noFill/>
        </p:spPr>
        <p:txBody>
          <a:bodyPr wrap="square" rtlCol="0">
            <a:spAutoFit/>
          </a:bodyPr>
          <a:lstStyle/>
          <a:p>
            <a:pPr marL="285750" indent="-285750">
              <a:buFont typeface="Arial" panose="020B0604020202020204" pitchFamily="34" charset="0"/>
              <a:buChar char="•"/>
            </a:pPr>
            <a:r>
              <a:rPr lang="en-GB" dirty="0"/>
              <a:t>Select the download excel file</a:t>
            </a:r>
          </a:p>
          <a:p>
            <a:pPr marL="285750" indent="-285750">
              <a:buFont typeface="Arial" panose="020B0604020202020204" pitchFamily="34" charset="0"/>
              <a:buChar char="•"/>
            </a:pPr>
            <a:r>
              <a:rPr lang="en-GB" dirty="0"/>
              <a:t>Enable Editing</a:t>
            </a:r>
          </a:p>
        </p:txBody>
      </p:sp>
      <p:sp>
        <p:nvSpPr>
          <p:cNvPr id="11" name="TextBox 10">
            <a:extLst>
              <a:ext uri="{FF2B5EF4-FFF2-40B4-BE49-F238E27FC236}">
                <a16:creationId xmlns:a16="http://schemas.microsoft.com/office/drawing/2014/main" id="{BF678F61-668F-03A9-A1B7-685E05A1E7BA}"/>
              </a:ext>
            </a:extLst>
          </p:cNvPr>
          <p:cNvSpPr txBox="1"/>
          <p:nvPr/>
        </p:nvSpPr>
        <p:spPr>
          <a:xfrm>
            <a:off x="405442" y="2557675"/>
            <a:ext cx="1173192" cy="369332"/>
          </a:xfrm>
          <a:prstGeom prst="rect">
            <a:avLst/>
          </a:prstGeom>
          <a:noFill/>
          <a:ln>
            <a:solidFill>
              <a:schemeClr val="accent6"/>
            </a:solidFill>
          </a:ln>
        </p:spPr>
        <p:txBody>
          <a:bodyPr wrap="square" rtlCol="0">
            <a:spAutoFit/>
          </a:bodyPr>
          <a:lstStyle/>
          <a:p>
            <a:r>
              <a:rPr lang="en-GB" b="1" dirty="0"/>
              <a:t>Step 2 </a:t>
            </a:r>
          </a:p>
        </p:txBody>
      </p:sp>
      <p:sp>
        <p:nvSpPr>
          <p:cNvPr id="12" name="TextBox 11">
            <a:extLst>
              <a:ext uri="{FF2B5EF4-FFF2-40B4-BE49-F238E27FC236}">
                <a16:creationId xmlns:a16="http://schemas.microsoft.com/office/drawing/2014/main" id="{217420B6-03C6-9E48-37AA-9585639036D7}"/>
              </a:ext>
            </a:extLst>
          </p:cNvPr>
          <p:cNvSpPr txBox="1"/>
          <p:nvPr/>
        </p:nvSpPr>
        <p:spPr>
          <a:xfrm>
            <a:off x="405442" y="2880112"/>
            <a:ext cx="4977441" cy="646331"/>
          </a:xfrm>
          <a:prstGeom prst="rect">
            <a:avLst/>
          </a:prstGeom>
          <a:noFill/>
        </p:spPr>
        <p:txBody>
          <a:bodyPr wrap="square" rtlCol="0">
            <a:spAutoFit/>
          </a:bodyPr>
          <a:lstStyle/>
          <a:p>
            <a:pPr marL="285750" indent="-285750">
              <a:buFont typeface="Arial" panose="020B0604020202020204" pitchFamily="34" charset="0"/>
              <a:buChar char="•"/>
            </a:pPr>
            <a:r>
              <a:rPr lang="en-GB" dirty="0"/>
              <a:t>Select Batches – QM</a:t>
            </a:r>
          </a:p>
          <a:p>
            <a:pPr marL="285750" indent="-285750">
              <a:buFont typeface="Arial" panose="020B0604020202020204" pitchFamily="34" charset="0"/>
              <a:buChar char="•"/>
            </a:pPr>
            <a:r>
              <a:rPr lang="en-GB" dirty="0"/>
              <a:t>Drill down on user ID to see batch detail</a:t>
            </a:r>
          </a:p>
        </p:txBody>
      </p:sp>
      <p:pic>
        <p:nvPicPr>
          <p:cNvPr id="14" name="Picture 13">
            <a:extLst>
              <a:ext uri="{FF2B5EF4-FFF2-40B4-BE49-F238E27FC236}">
                <a16:creationId xmlns:a16="http://schemas.microsoft.com/office/drawing/2014/main" id="{D4EC91B1-1C19-9877-09C5-4FF1E41E27CD}"/>
              </a:ext>
            </a:extLst>
          </p:cNvPr>
          <p:cNvPicPr>
            <a:picLocks noChangeAspect="1"/>
          </p:cNvPicPr>
          <p:nvPr/>
        </p:nvPicPr>
        <p:blipFill>
          <a:blip r:embed="rId4"/>
          <a:stretch>
            <a:fillRect/>
          </a:stretch>
        </p:blipFill>
        <p:spPr>
          <a:xfrm>
            <a:off x="637309" y="3662629"/>
            <a:ext cx="10307782" cy="2830535"/>
          </a:xfrm>
          <a:prstGeom prst="rect">
            <a:avLst/>
          </a:prstGeom>
        </p:spPr>
      </p:pic>
      <p:cxnSp>
        <p:nvCxnSpPr>
          <p:cNvPr id="9" name="Straight Arrow Connector 8">
            <a:extLst>
              <a:ext uri="{FF2B5EF4-FFF2-40B4-BE49-F238E27FC236}">
                <a16:creationId xmlns:a16="http://schemas.microsoft.com/office/drawing/2014/main" id="{4A539A7F-EEC2-AD94-AC3A-BDEBEC3635E6}"/>
              </a:ext>
            </a:extLst>
          </p:cNvPr>
          <p:cNvCxnSpPr/>
          <p:nvPr/>
        </p:nvCxnSpPr>
        <p:spPr>
          <a:xfrm flipV="1">
            <a:off x="3795623" y="1199072"/>
            <a:ext cx="4525417" cy="8281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E3A08D2C-4F8B-278F-953A-41741F52AD91}"/>
              </a:ext>
            </a:extLst>
          </p:cNvPr>
          <p:cNvCxnSpPr/>
          <p:nvPr/>
        </p:nvCxnSpPr>
        <p:spPr>
          <a:xfrm flipH="1">
            <a:off x="1069675" y="3429000"/>
            <a:ext cx="3614468" cy="10308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845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F14FF-0777-BFBA-84EB-0CF0658AFB2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ACD71C1-3144-06AA-4C0C-BCBEBDE6E146}"/>
              </a:ext>
            </a:extLst>
          </p:cNvPr>
          <p:cNvSpPr/>
          <p:nvPr/>
        </p:nvSpPr>
        <p:spPr>
          <a:xfrm>
            <a:off x="0" y="0"/>
            <a:ext cx="12191695" cy="566928"/>
          </a:xfrm>
          <a:prstGeom prst="rect">
            <a:avLst/>
          </a:prstGeom>
          <a:solidFill>
            <a:srgbClr val="8A1538"/>
          </a:solidFill>
          <a:ln w="12700">
            <a:solidFill>
              <a:srgbClr val="8A1538"/>
            </a:solidFill>
            <a:prstDash val="solid"/>
          </a:ln>
        </p:spPr>
        <p:txBody>
          <a:bodyPr/>
          <a:lstStyle/>
          <a:p>
            <a:endParaRPr lang="en-GB"/>
          </a:p>
        </p:txBody>
      </p:sp>
      <p:sp>
        <p:nvSpPr>
          <p:cNvPr id="3" name="Text 1">
            <a:extLst>
              <a:ext uri="{FF2B5EF4-FFF2-40B4-BE49-F238E27FC236}">
                <a16:creationId xmlns:a16="http://schemas.microsoft.com/office/drawing/2014/main" id="{DF6E3CF1-84C0-B5A9-2647-B84B4F6DF28D}"/>
              </a:ext>
            </a:extLst>
          </p:cNvPr>
          <p:cNvSpPr/>
          <p:nvPr/>
        </p:nvSpPr>
        <p:spPr>
          <a:xfrm>
            <a:off x="502920" y="146304"/>
            <a:ext cx="8183880" cy="320040"/>
          </a:xfrm>
          <a:prstGeom prst="rect">
            <a:avLst/>
          </a:prstGeom>
          <a:noFill/>
          <a:ln/>
        </p:spPr>
        <p:txBody>
          <a:bodyPr wrap="square" lIns="0" tIns="0" rIns="0" bIns="0" rtlCol="0" anchor="ctr"/>
          <a:lstStyle/>
          <a:p>
            <a:pPr marL="0" indent="0">
              <a:buNone/>
            </a:pPr>
            <a:r>
              <a:rPr lang="en-US" sz="1900" b="1" dirty="0">
                <a:solidFill>
                  <a:srgbClr val="FFFFFF"/>
                </a:solidFill>
                <a:latin typeface="Aptos Display" pitchFamily="34" charset="0"/>
                <a:ea typeface="Aptos Display" pitchFamily="34" charset="-122"/>
                <a:cs typeface="Aptos Display" pitchFamily="34" charset="-120"/>
              </a:rPr>
              <a:t>Visibility of BIM items - BIM </a:t>
            </a:r>
            <a:endParaRPr lang="en-US" sz="1900" dirty="0"/>
          </a:p>
        </p:txBody>
      </p:sp>
      <p:sp>
        <p:nvSpPr>
          <p:cNvPr id="4" name="Text 2">
            <a:extLst>
              <a:ext uri="{FF2B5EF4-FFF2-40B4-BE49-F238E27FC236}">
                <a16:creationId xmlns:a16="http://schemas.microsoft.com/office/drawing/2014/main" id="{9ACE5C3A-B262-E912-6BA2-E4154A7073AE}"/>
              </a:ext>
            </a:extLst>
          </p:cNvPr>
          <p:cNvSpPr/>
          <p:nvPr/>
        </p:nvSpPr>
        <p:spPr>
          <a:xfrm>
            <a:off x="8321040" y="182880"/>
            <a:ext cx="3337560" cy="228600"/>
          </a:xfrm>
          <a:prstGeom prst="rect">
            <a:avLst/>
          </a:prstGeom>
          <a:noFill/>
          <a:ln/>
        </p:spPr>
        <p:txBody>
          <a:bodyPr wrap="square" lIns="0" tIns="0" rIns="0" bIns="0" rtlCol="0" anchor="ctr"/>
          <a:lstStyle/>
          <a:p>
            <a:pPr marL="0" indent="0" algn="r">
              <a:buNone/>
            </a:pPr>
            <a:r>
              <a:rPr lang="en-US" sz="850" dirty="0">
                <a:solidFill>
                  <a:srgbClr val="F4DCE6"/>
                </a:solidFill>
              </a:rPr>
              <a:t>Who does what?</a:t>
            </a:r>
            <a:endParaRPr lang="en-US" sz="850" dirty="0"/>
          </a:p>
        </p:txBody>
      </p:sp>
      <p:sp>
        <p:nvSpPr>
          <p:cNvPr id="20" name="TextBox 19">
            <a:extLst>
              <a:ext uri="{FF2B5EF4-FFF2-40B4-BE49-F238E27FC236}">
                <a16:creationId xmlns:a16="http://schemas.microsoft.com/office/drawing/2014/main" id="{223516FF-142F-B744-9306-427FB39C1805}"/>
              </a:ext>
            </a:extLst>
          </p:cNvPr>
          <p:cNvSpPr txBox="1"/>
          <p:nvPr/>
        </p:nvSpPr>
        <p:spPr>
          <a:xfrm>
            <a:off x="362309" y="960120"/>
            <a:ext cx="4114800" cy="369332"/>
          </a:xfrm>
          <a:prstGeom prst="rect">
            <a:avLst/>
          </a:prstGeom>
          <a:noFill/>
        </p:spPr>
        <p:txBody>
          <a:bodyPr wrap="square" rtlCol="0">
            <a:spAutoFit/>
          </a:bodyPr>
          <a:lstStyle/>
          <a:p>
            <a:r>
              <a:rPr lang="en-GB">
                <a:hlinkClick r:id="rId3"/>
              </a:rPr>
              <a:t>Homescreen menu - Unit4 ERP</a:t>
            </a:r>
            <a:endParaRPr lang="en-GB" dirty="0"/>
          </a:p>
        </p:txBody>
      </p:sp>
      <p:sp>
        <p:nvSpPr>
          <p:cNvPr id="5" name="TextBox 4">
            <a:extLst>
              <a:ext uri="{FF2B5EF4-FFF2-40B4-BE49-F238E27FC236}">
                <a16:creationId xmlns:a16="http://schemas.microsoft.com/office/drawing/2014/main" id="{93AE04C5-5119-48FF-E3C3-2A535E6819AC}"/>
              </a:ext>
            </a:extLst>
          </p:cNvPr>
          <p:cNvSpPr txBox="1"/>
          <p:nvPr/>
        </p:nvSpPr>
        <p:spPr>
          <a:xfrm>
            <a:off x="502919" y="1457864"/>
            <a:ext cx="7752560" cy="369332"/>
          </a:xfrm>
          <a:prstGeom prst="rect">
            <a:avLst/>
          </a:prstGeom>
          <a:noFill/>
        </p:spPr>
        <p:txBody>
          <a:bodyPr wrap="square" rtlCol="0">
            <a:spAutoFit/>
          </a:bodyPr>
          <a:lstStyle/>
          <a:p>
            <a:r>
              <a:rPr lang="en-GB" dirty="0"/>
              <a:t>Navigation Path: Accounting / Batch Input / Error Transactions </a:t>
            </a:r>
          </a:p>
        </p:txBody>
      </p:sp>
      <p:pic>
        <p:nvPicPr>
          <p:cNvPr id="7" name="Picture 6">
            <a:extLst>
              <a:ext uri="{FF2B5EF4-FFF2-40B4-BE49-F238E27FC236}">
                <a16:creationId xmlns:a16="http://schemas.microsoft.com/office/drawing/2014/main" id="{65245D78-2151-947F-C22C-EC78106407C5}"/>
              </a:ext>
            </a:extLst>
          </p:cNvPr>
          <p:cNvPicPr>
            <a:picLocks noChangeAspect="1"/>
          </p:cNvPicPr>
          <p:nvPr/>
        </p:nvPicPr>
        <p:blipFill>
          <a:blip r:embed="rId4"/>
          <a:stretch>
            <a:fillRect/>
          </a:stretch>
        </p:blipFill>
        <p:spPr>
          <a:xfrm>
            <a:off x="721647" y="1955609"/>
            <a:ext cx="10846376" cy="4436566"/>
          </a:xfrm>
          <a:prstGeom prst="rect">
            <a:avLst/>
          </a:prstGeom>
        </p:spPr>
      </p:pic>
    </p:spTree>
    <p:extLst>
      <p:ext uri="{BB962C8B-B14F-4D97-AF65-F5344CB8AC3E}">
        <p14:creationId xmlns:p14="http://schemas.microsoft.com/office/powerpoint/2010/main" val="39478482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4AFE1-01C7-2B7C-E196-35D2A9BA9D1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0492ED2-FBA5-615B-CCA1-351E9EBD3D99}"/>
              </a:ext>
            </a:extLst>
          </p:cNvPr>
          <p:cNvSpPr/>
          <p:nvPr/>
        </p:nvSpPr>
        <p:spPr>
          <a:xfrm>
            <a:off x="0" y="0"/>
            <a:ext cx="12191695" cy="566928"/>
          </a:xfrm>
          <a:prstGeom prst="rect">
            <a:avLst/>
          </a:prstGeom>
          <a:solidFill>
            <a:srgbClr val="8A1538"/>
          </a:solidFill>
          <a:ln w="12700">
            <a:solidFill>
              <a:srgbClr val="8A1538"/>
            </a:solidFill>
            <a:prstDash val="solid"/>
          </a:ln>
        </p:spPr>
        <p:txBody>
          <a:bodyPr/>
          <a:lstStyle/>
          <a:p>
            <a:endParaRPr lang="en-GB"/>
          </a:p>
        </p:txBody>
      </p:sp>
      <p:sp>
        <p:nvSpPr>
          <p:cNvPr id="3" name="Text 1">
            <a:extLst>
              <a:ext uri="{FF2B5EF4-FFF2-40B4-BE49-F238E27FC236}">
                <a16:creationId xmlns:a16="http://schemas.microsoft.com/office/drawing/2014/main" id="{54D4C9C6-9B8B-0796-1BDF-39E9B0AB754C}"/>
              </a:ext>
            </a:extLst>
          </p:cNvPr>
          <p:cNvSpPr/>
          <p:nvPr/>
        </p:nvSpPr>
        <p:spPr>
          <a:xfrm>
            <a:off x="502920" y="146304"/>
            <a:ext cx="8183880" cy="320040"/>
          </a:xfrm>
          <a:prstGeom prst="rect">
            <a:avLst/>
          </a:prstGeom>
          <a:noFill/>
          <a:ln/>
        </p:spPr>
        <p:txBody>
          <a:bodyPr wrap="square" lIns="0" tIns="0" rIns="0" bIns="0" rtlCol="0" anchor="ctr"/>
          <a:lstStyle/>
          <a:p>
            <a:pPr marL="0" indent="0">
              <a:buNone/>
            </a:pPr>
            <a:r>
              <a:rPr lang="en-US" sz="1900" b="1" dirty="0">
                <a:solidFill>
                  <a:srgbClr val="FFFFFF"/>
                </a:solidFill>
                <a:latin typeface="Aptos Display" pitchFamily="34" charset="0"/>
                <a:ea typeface="Aptos Display" pitchFamily="34" charset="-122"/>
                <a:cs typeface="Aptos Display" pitchFamily="34" charset="-120"/>
              </a:rPr>
              <a:t>Import Transactions – Corrections and or deletions </a:t>
            </a:r>
            <a:endParaRPr lang="en-US" sz="1900" dirty="0"/>
          </a:p>
        </p:txBody>
      </p:sp>
      <p:sp>
        <p:nvSpPr>
          <p:cNvPr id="4" name="Text 2">
            <a:extLst>
              <a:ext uri="{FF2B5EF4-FFF2-40B4-BE49-F238E27FC236}">
                <a16:creationId xmlns:a16="http://schemas.microsoft.com/office/drawing/2014/main" id="{7A37549B-367C-92F8-82E4-B53ABA0FC3E7}"/>
              </a:ext>
            </a:extLst>
          </p:cNvPr>
          <p:cNvSpPr/>
          <p:nvPr/>
        </p:nvSpPr>
        <p:spPr>
          <a:xfrm>
            <a:off x="8321040" y="182880"/>
            <a:ext cx="3337560" cy="228600"/>
          </a:xfrm>
          <a:prstGeom prst="rect">
            <a:avLst/>
          </a:prstGeom>
          <a:noFill/>
          <a:ln/>
        </p:spPr>
        <p:txBody>
          <a:bodyPr wrap="square" lIns="0" tIns="0" rIns="0" bIns="0" rtlCol="0" anchor="ctr"/>
          <a:lstStyle/>
          <a:p>
            <a:pPr marL="0" indent="0" algn="r">
              <a:buNone/>
            </a:pPr>
            <a:r>
              <a:rPr lang="en-US" sz="850" dirty="0">
                <a:solidFill>
                  <a:srgbClr val="F4DCE6"/>
                </a:solidFill>
              </a:rPr>
              <a:t>Who does what?</a:t>
            </a:r>
            <a:endParaRPr lang="en-US" sz="850" dirty="0"/>
          </a:p>
        </p:txBody>
      </p:sp>
      <p:sp>
        <p:nvSpPr>
          <p:cNvPr id="20" name="TextBox 19">
            <a:extLst>
              <a:ext uri="{FF2B5EF4-FFF2-40B4-BE49-F238E27FC236}">
                <a16:creationId xmlns:a16="http://schemas.microsoft.com/office/drawing/2014/main" id="{755612FE-77E5-CF76-F786-3767C048DF59}"/>
              </a:ext>
            </a:extLst>
          </p:cNvPr>
          <p:cNvSpPr txBox="1"/>
          <p:nvPr/>
        </p:nvSpPr>
        <p:spPr>
          <a:xfrm>
            <a:off x="0" y="683347"/>
            <a:ext cx="4114800" cy="369332"/>
          </a:xfrm>
          <a:prstGeom prst="rect">
            <a:avLst/>
          </a:prstGeom>
          <a:noFill/>
        </p:spPr>
        <p:txBody>
          <a:bodyPr wrap="square" rtlCol="0">
            <a:spAutoFit/>
          </a:bodyPr>
          <a:lstStyle/>
          <a:p>
            <a:r>
              <a:rPr lang="en-GB" dirty="0" err="1">
                <a:hlinkClick r:id="rId3"/>
              </a:rPr>
              <a:t>Homescreen</a:t>
            </a:r>
            <a:r>
              <a:rPr lang="en-GB" dirty="0">
                <a:hlinkClick r:id="rId3"/>
              </a:rPr>
              <a:t> menu - Unit4 ERP</a:t>
            </a:r>
            <a:endParaRPr lang="en-GB" dirty="0"/>
          </a:p>
        </p:txBody>
      </p:sp>
      <p:sp>
        <p:nvSpPr>
          <p:cNvPr id="5" name="TextBox 4">
            <a:extLst>
              <a:ext uri="{FF2B5EF4-FFF2-40B4-BE49-F238E27FC236}">
                <a16:creationId xmlns:a16="http://schemas.microsoft.com/office/drawing/2014/main" id="{6502C48F-EEFE-0E31-65A9-BCAE279E6BC3}"/>
              </a:ext>
            </a:extLst>
          </p:cNvPr>
          <p:cNvSpPr txBox="1"/>
          <p:nvPr/>
        </p:nvSpPr>
        <p:spPr>
          <a:xfrm>
            <a:off x="1871926" y="1197689"/>
            <a:ext cx="7752560" cy="369332"/>
          </a:xfrm>
          <a:prstGeom prst="rect">
            <a:avLst/>
          </a:prstGeom>
          <a:noFill/>
        </p:spPr>
        <p:txBody>
          <a:bodyPr wrap="square" rtlCol="0">
            <a:spAutoFit/>
          </a:bodyPr>
          <a:lstStyle/>
          <a:p>
            <a:r>
              <a:rPr lang="en-GB" dirty="0"/>
              <a:t>Navigation Path: Accounting / Batch Input / IMPORT TRANSACTIONS</a:t>
            </a:r>
          </a:p>
        </p:txBody>
      </p:sp>
      <p:pic>
        <p:nvPicPr>
          <p:cNvPr id="6" name="Picture 5">
            <a:extLst>
              <a:ext uri="{FF2B5EF4-FFF2-40B4-BE49-F238E27FC236}">
                <a16:creationId xmlns:a16="http://schemas.microsoft.com/office/drawing/2014/main" id="{906E8009-DDB3-910F-B966-2DE2AAFF0108}"/>
              </a:ext>
            </a:extLst>
          </p:cNvPr>
          <p:cNvPicPr>
            <a:picLocks noChangeAspect="1"/>
          </p:cNvPicPr>
          <p:nvPr/>
        </p:nvPicPr>
        <p:blipFill>
          <a:blip r:embed="rId4"/>
          <a:stretch>
            <a:fillRect/>
          </a:stretch>
        </p:blipFill>
        <p:spPr>
          <a:xfrm>
            <a:off x="362584" y="1683449"/>
            <a:ext cx="3237230" cy="1182370"/>
          </a:xfrm>
          <a:prstGeom prst="rect">
            <a:avLst/>
          </a:prstGeom>
          <a:ln>
            <a:solidFill>
              <a:schemeClr val="tx1"/>
            </a:solidFill>
          </a:ln>
        </p:spPr>
      </p:pic>
      <p:pic>
        <p:nvPicPr>
          <p:cNvPr id="7" name="Picture 6">
            <a:extLst>
              <a:ext uri="{FF2B5EF4-FFF2-40B4-BE49-F238E27FC236}">
                <a16:creationId xmlns:a16="http://schemas.microsoft.com/office/drawing/2014/main" id="{FE819CCD-5A48-9016-07A8-D63E93B6CBEC}"/>
              </a:ext>
            </a:extLst>
          </p:cNvPr>
          <p:cNvPicPr>
            <a:picLocks noChangeAspect="1"/>
          </p:cNvPicPr>
          <p:nvPr/>
        </p:nvPicPr>
        <p:blipFill>
          <a:blip r:embed="rId5"/>
          <a:stretch>
            <a:fillRect/>
          </a:stretch>
        </p:blipFill>
        <p:spPr>
          <a:xfrm>
            <a:off x="418039" y="3841629"/>
            <a:ext cx="6879908" cy="2612796"/>
          </a:xfrm>
          <a:prstGeom prst="rect">
            <a:avLst/>
          </a:prstGeom>
          <a:ln>
            <a:solidFill>
              <a:schemeClr val="tx1"/>
            </a:solidFill>
          </a:ln>
        </p:spPr>
      </p:pic>
      <p:pic>
        <p:nvPicPr>
          <p:cNvPr id="9" name="Picture 8">
            <a:extLst>
              <a:ext uri="{FF2B5EF4-FFF2-40B4-BE49-F238E27FC236}">
                <a16:creationId xmlns:a16="http://schemas.microsoft.com/office/drawing/2014/main" id="{EE34A66D-9675-FC67-7B35-6A48D9C65FF7}"/>
              </a:ext>
            </a:extLst>
          </p:cNvPr>
          <p:cNvPicPr>
            <a:picLocks noChangeAspect="1"/>
          </p:cNvPicPr>
          <p:nvPr/>
        </p:nvPicPr>
        <p:blipFill>
          <a:blip r:embed="rId6"/>
          <a:stretch>
            <a:fillRect/>
          </a:stretch>
        </p:blipFill>
        <p:spPr>
          <a:xfrm>
            <a:off x="7769813" y="5163844"/>
            <a:ext cx="4004148" cy="969537"/>
          </a:xfrm>
          <a:prstGeom prst="rect">
            <a:avLst/>
          </a:prstGeom>
          <a:ln>
            <a:solidFill>
              <a:schemeClr val="tx1"/>
            </a:solidFill>
          </a:ln>
        </p:spPr>
      </p:pic>
      <p:sp>
        <p:nvSpPr>
          <p:cNvPr id="11" name="TextBox 10">
            <a:extLst>
              <a:ext uri="{FF2B5EF4-FFF2-40B4-BE49-F238E27FC236}">
                <a16:creationId xmlns:a16="http://schemas.microsoft.com/office/drawing/2014/main" id="{9A1D2A8F-41B5-592B-1EAD-34434E4194F9}"/>
              </a:ext>
            </a:extLst>
          </p:cNvPr>
          <p:cNvSpPr txBox="1"/>
          <p:nvPr/>
        </p:nvSpPr>
        <p:spPr>
          <a:xfrm>
            <a:off x="345073" y="1204977"/>
            <a:ext cx="1199072" cy="369332"/>
          </a:xfrm>
          <a:prstGeom prst="rect">
            <a:avLst/>
          </a:prstGeom>
          <a:noFill/>
          <a:ln>
            <a:solidFill>
              <a:schemeClr val="accent6"/>
            </a:solidFill>
          </a:ln>
        </p:spPr>
        <p:txBody>
          <a:bodyPr wrap="square" rtlCol="0">
            <a:spAutoFit/>
          </a:bodyPr>
          <a:lstStyle/>
          <a:p>
            <a:r>
              <a:rPr lang="en-GB" dirty="0"/>
              <a:t>Step A</a:t>
            </a:r>
          </a:p>
        </p:txBody>
      </p:sp>
      <p:sp>
        <p:nvSpPr>
          <p:cNvPr id="13" name="TextBox 12">
            <a:extLst>
              <a:ext uri="{FF2B5EF4-FFF2-40B4-BE49-F238E27FC236}">
                <a16:creationId xmlns:a16="http://schemas.microsoft.com/office/drawing/2014/main" id="{27CDE628-135A-22D7-CD88-8EF171FAF40D}"/>
              </a:ext>
            </a:extLst>
          </p:cNvPr>
          <p:cNvSpPr txBox="1"/>
          <p:nvPr/>
        </p:nvSpPr>
        <p:spPr>
          <a:xfrm>
            <a:off x="414086" y="2980561"/>
            <a:ext cx="1199072" cy="369332"/>
          </a:xfrm>
          <a:prstGeom prst="rect">
            <a:avLst/>
          </a:prstGeom>
          <a:noFill/>
          <a:ln>
            <a:solidFill>
              <a:schemeClr val="accent6"/>
            </a:solidFill>
          </a:ln>
        </p:spPr>
        <p:txBody>
          <a:bodyPr wrap="square" rtlCol="0">
            <a:spAutoFit/>
          </a:bodyPr>
          <a:lstStyle/>
          <a:p>
            <a:r>
              <a:rPr lang="en-GB" dirty="0"/>
              <a:t>Step B</a:t>
            </a:r>
          </a:p>
        </p:txBody>
      </p:sp>
      <p:sp>
        <p:nvSpPr>
          <p:cNvPr id="15" name="TextBox 14">
            <a:extLst>
              <a:ext uri="{FF2B5EF4-FFF2-40B4-BE49-F238E27FC236}">
                <a16:creationId xmlns:a16="http://schemas.microsoft.com/office/drawing/2014/main" id="{ACD9ADD3-993A-7FE1-49FF-0F467C0519D4}"/>
              </a:ext>
            </a:extLst>
          </p:cNvPr>
          <p:cNvSpPr txBox="1"/>
          <p:nvPr/>
        </p:nvSpPr>
        <p:spPr>
          <a:xfrm>
            <a:off x="7745089" y="4591597"/>
            <a:ext cx="1199072" cy="369332"/>
          </a:xfrm>
          <a:prstGeom prst="rect">
            <a:avLst/>
          </a:prstGeom>
          <a:noFill/>
          <a:ln>
            <a:solidFill>
              <a:schemeClr val="accent6"/>
            </a:solidFill>
          </a:ln>
        </p:spPr>
        <p:txBody>
          <a:bodyPr wrap="square" rtlCol="0">
            <a:spAutoFit/>
          </a:bodyPr>
          <a:lstStyle/>
          <a:p>
            <a:r>
              <a:rPr lang="en-GB" dirty="0"/>
              <a:t>Step C</a:t>
            </a:r>
          </a:p>
        </p:txBody>
      </p:sp>
      <p:sp>
        <p:nvSpPr>
          <p:cNvPr id="17" name="TextBox 16">
            <a:extLst>
              <a:ext uri="{FF2B5EF4-FFF2-40B4-BE49-F238E27FC236}">
                <a16:creationId xmlns:a16="http://schemas.microsoft.com/office/drawing/2014/main" id="{EB509AF6-F4C4-F036-A820-21EEADD446EB}"/>
              </a:ext>
            </a:extLst>
          </p:cNvPr>
          <p:cNvSpPr txBox="1"/>
          <p:nvPr/>
        </p:nvSpPr>
        <p:spPr>
          <a:xfrm>
            <a:off x="1938066" y="2963231"/>
            <a:ext cx="7752560" cy="646331"/>
          </a:xfrm>
          <a:prstGeom prst="rect">
            <a:avLst/>
          </a:prstGeom>
          <a:noFill/>
        </p:spPr>
        <p:txBody>
          <a:bodyPr wrap="square" rtlCol="0">
            <a:spAutoFit/>
          </a:bodyPr>
          <a:lstStyle/>
          <a:p>
            <a:r>
              <a:rPr lang="en-GB" dirty="0"/>
              <a:t>Insert Batch ID / External system = BI / TAB</a:t>
            </a:r>
          </a:p>
          <a:p>
            <a:r>
              <a:rPr lang="en-GB" dirty="0"/>
              <a:t>Select </a:t>
            </a:r>
          </a:p>
        </p:txBody>
      </p:sp>
      <p:sp>
        <p:nvSpPr>
          <p:cNvPr id="18" name="TextBox 17">
            <a:extLst>
              <a:ext uri="{FF2B5EF4-FFF2-40B4-BE49-F238E27FC236}">
                <a16:creationId xmlns:a16="http://schemas.microsoft.com/office/drawing/2014/main" id="{6ACA241E-F0B9-4366-829A-B58EE54C918A}"/>
              </a:ext>
            </a:extLst>
          </p:cNvPr>
          <p:cNvSpPr txBox="1"/>
          <p:nvPr/>
        </p:nvSpPr>
        <p:spPr>
          <a:xfrm>
            <a:off x="9100868" y="4429989"/>
            <a:ext cx="2673093" cy="646331"/>
          </a:xfrm>
          <a:prstGeom prst="rect">
            <a:avLst/>
          </a:prstGeom>
          <a:noFill/>
        </p:spPr>
        <p:txBody>
          <a:bodyPr wrap="square" rtlCol="0">
            <a:spAutoFit/>
          </a:bodyPr>
          <a:lstStyle/>
          <a:p>
            <a:r>
              <a:rPr lang="en-GB" dirty="0"/>
              <a:t>Select YES to delete to save the deletion</a:t>
            </a:r>
          </a:p>
        </p:txBody>
      </p:sp>
    </p:spTree>
    <p:extLst>
      <p:ext uri="{BB962C8B-B14F-4D97-AF65-F5344CB8AC3E}">
        <p14:creationId xmlns:p14="http://schemas.microsoft.com/office/powerpoint/2010/main" val="3781174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F59EA-FF08-B477-C505-23CFF1FCB93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D91F21F-9E4B-5089-A514-28B2934125A8}"/>
              </a:ext>
            </a:extLst>
          </p:cNvPr>
          <p:cNvSpPr/>
          <p:nvPr/>
        </p:nvSpPr>
        <p:spPr>
          <a:xfrm>
            <a:off x="0" y="0"/>
            <a:ext cx="12191695" cy="566928"/>
          </a:xfrm>
          <a:prstGeom prst="rect">
            <a:avLst/>
          </a:prstGeom>
          <a:solidFill>
            <a:srgbClr val="8A1538"/>
          </a:solidFill>
          <a:ln w="12700">
            <a:solidFill>
              <a:srgbClr val="8A1538"/>
            </a:solidFill>
            <a:prstDash val="solid"/>
          </a:ln>
        </p:spPr>
        <p:txBody>
          <a:bodyPr/>
          <a:lstStyle/>
          <a:p>
            <a:endParaRPr lang="en-GB"/>
          </a:p>
        </p:txBody>
      </p:sp>
      <p:sp>
        <p:nvSpPr>
          <p:cNvPr id="3" name="Text 1">
            <a:extLst>
              <a:ext uri="{FF2B5EF4-FFF2-40B4-BE49-F238E27FC236}">
                <a16:creationId xmlns:a16="http://schemas.microsoft.com/office/drawing/2014/main" id="{EC0A3D81-F617-B14A-C687-1A067736BAA2}"/>
              </a:ext>
            </a:extLst>
          </p:cNvPr>
          <p:cNvSpPr/>
          <p:nvPr/>
        </p:nvSpPr>
        <p:spPr>
          <a:xfrm>
            <a:off x="502920" y="146304"/>
            <a:ext cx="8183880" cy="320040"/>
          </a:xfrm>
          <a:prstGeom prst="rect">
            <a:avLst/>
          </a:prstGeom>
          <a:noFill/>
          <a:ln/>
        </p:spPr>
        <p:txBody>
          <a:bodyPr wrap="square" lIns="0" tIns="0" rIns="0" bIns="0" rtlCol="0" anchor="ctr"/>
          <a:lstStyle/>
          <a:p>
            <a:pPr marL="0" indent="0">
              <a:buNone/>
            </a:pPr>
            <a:r>
              <a:rPr lang="en-US" sz="1900" b="1" dirty="0">
                <a:solidFill>
                  <a:srgbClr val="FFFFFF"/>
                </a:solidFill>
                <a:latin typeface="Aptos Display" pitchFamily="34" charset="0"/>
                <a:ea typeface="Aptos Display" pitchFamily="34" charset="-122"/>
                <a:cs typeface="Aptos Display" pitchFamily="34" charset="-120"/>
              </a:rPr>
              <a:t>Why has my transaction appeared in BIM?</a:t>
            </a:r>
            <a:endParaRPr lang="en-US" sz="1900" dirty="0"/>
          </a:p>
        </p:txBody>
      </p:sp>
      <p:sp>
        <p:nvSpPr>
          <p:cNvPr id="4" name="Text 2">
            <a:extLst>
              <a:ext uri="{FF2B5EF4-FFF2-40B4-BE49-F238E27FC236}">
                <a16:creationId xmlns:a16="http://schemas.microsoft.com/office/drawing/2014/main" id="{2ED0DAA4-BA92-0D8F-2319-FA86A4B5342D}"/>
              </a:ext>
            </a:extLst>
          </p:cNvPr>
          <p:cNvSpPr/>
          <p:nvPr/>
        </p:nvSpPr>
        <p:spPr>
          <a:xfrm>
            <a:off x="8321040" y="182880"/>
            <a:ext cx="3337560" cy="228600"/>
          </a:xfrm>
          <a:prstGeom prst="rect">
            <a:avLst/>
          </a:prstGeom>
          <a:noFill/>
          <a:ln/>
        </p:spPr>
        <p:txBody>
          <a:bodyPr wrap="square" lIns="0" tIns="0" rIns="0" bIns="0" rtlCol="0" anchor="ctr"/>
          <a:lstStyle/>
          <a:p>
            <a:pPr marL="0" indent="0" algn="r">
              <a:buNone/>
            </a:pPr>
            <a:r>
              <a:rPr lang="en-US" sz="850" dirty="0">
                <a:solidFill>
                  <a:srgbClr val="F4DCE6"/>
                </a:solidFill>
              </a:rPr>
              <a:t>Who does what?</a:t>
            </a:r>
            <a:endParaRPr lang="en-US" sz="850" dirty="0"/>
          </a:p>
        </p:txBody>
      </p:sp>
      <p:sp>
        <p:nvSpPr>
          <p:cNvPr id="20" name="TextBox 19">
            <a:extLst>
              <a:ext uri="{FF2B5EF4-FFF2-40B4-BE49-F238E27FC236}">
                <a16:creationId xmlns:a16="http://schemas.microsoft.com/office/drawing/2014/main" id="{E46C4E58-6DA5-59FC-53F0-0372DF5A29C7}"/>
              </a:ext>
            </a:extLst>
          </p:cNvPr>
          <p:cNvSpPr txBox="1"/>
          <p:nvPr/>
        </p:nvSpPr>
        <p:spPr>
          <a:xfrm>
            <a:off x="0" y="683347"/>
            <a:ext cx="4114800" cy="369332"/>
          </a:xfrm>
          <a:prstGeom prst="rect">
            <a:avLst/>
          </a:prstGeom>
          <a:noFill/>
        </p:spPr>
        <p:txBody>
          <a:bodyPr wrap="square" rtlCol="0">
            <a:spAutoFit/>
          </a:bodyPr>
          <a:lstStyle/>
          <a:p>
            <a:r>
              <a:rPr lang="en-GB" dirty="0" err="1">
                <a:hlinkClick r:id="rId3"/>
              </a:rPr>
              <a:t>Homescreen</a:t>
            </a:r>
            <a:r>
              <a:rPr lang="en-GB" dirty="0">
                <a:hlinkClick r:id="rId3"/>
              </a:rPr>
              <a:t> menu - Unit4 ERP</a:t>
            </a:r>
            <a:endParaRPr lang="en-GB" dirty="0"/>
          </a:p>
        </p:txBody>
      </p:sp>
      <p:sp>
        <p:nvSpPr>
          <p:cNvPr id="5" name="TextBox 4">
            <a:extLst>
              <a:ext uri="{FF2B5EF4-FFF2-40B4-BE49-F238E27FC236}">
                <a16:creationId xmlns:a16="http://schemas.microsoft.com/office/drawing/2014/main" id="{74A60303-E6CE-3093-38A7-2AD711D9CEF3}"/>
              </a:ext>
            </a:extLst>
          </p:cNvPr>
          <p:cNvSpPr txBox="1"/>
          <p:nvPr/>
        </p:nvSpPr>
        <p:spPr>
          <a:xfrm>
            <a:off x="0" y="1042423"/>
            <a:ext cx="7752560" cy="369332"/>
          </a:xfrm>
          <a:prstGeom prst="rect">
            <a:avLst/>
          </a:prstGeom>
          <a:noFill/>
        </p:spPr>
        <p:txBody>
          <a:bodyPr wrap="square" rtlCol="0">
            <a:spAutoFit/>
          </a:bodyPr>
          <a:lstStyle/>
          <a:p>
            <a:r>
              <a:rPr lang="en-GB" dirty="0"/>
              <a:t>Navigation Path: Accounting / Batch Input / IMPORT TRANSACTIONS </a:t>
            </a:r>
          </a:p>
        </p:txBody>
      </p:sp>
      <p:sp>
        <p:nvSpPr>
          <p:cNvPr id="7" name="TextBox 6">
            <a:extLst>
              <a:ext uri="{FF2B5EF4-FFF2-40B4-BE49-F238E27FC236}">
                <a16:creationId xmlns:a16="http://schemas.microsoft.com/office/drawing/2014/main" id="{C3A74E50-0A5B-7993-FCE9-D0A9F057B677}"/>
              </a:ext>
            </a:extLst>
          </p:cNvPr>
          <p:cNvSpPr txBox="1"/>
          <p:nvPr/>
        </p:nvSpPr>
        <p:spPr>
          <a:xfrm>
            <a:off x="353692" y="1720840"/>
            <a:ext cx="11067681" cy="4801314"/>
          </a:xfrm>
          <a:prstGeom prst="rect">
            <a:avLst/>
          </a:prstGeom>
          <a:noFill/>
        </p:spPr>
        <p:txBody>
          <a:bodyPr wrap="square">
            <a:spAutoFit/>
          </a:bodyPr>
          <a:lstStyle/>
          <a:p>
            <a:r>
              <a:rPr lang="en-GB" dirty="0"/>
              <a:t>🤔A transaction will typically appear in Batch Input Maintenance when Unit4 identifies </a:t>
            </a:r>
          </a:p>
          <a:p>
            <a:endParaRPr lang="en-GB" dirty="0"/>
          </a:p>
          <a:p>
            <a:pPr marL="1200150" lvl="2" indent="-285750">
              <a:buFont typeface="Arial" panose="020B0604020202020204" pitchFamily="34" charset="0"/>
              <a:buChar char="•"/>
            </a:pPr>
            <a:r>
              <a:rPr lang="en-GB" dirty="0"/>
              <a:t>a validation error </a:t>
            </a:r>
          </a:p>
          <a:p>
            <a:r>
              <a:rPr lang="en-GB" dirty="0"/>
              <a:t>		or </a:t>
            </a:r>
          </a:p>
          <a:p>
            <a:pPr marL="1200150" lvl="2" indent="-285750">
              <a:buFont typeface="Arial" panose="020B0604020202020204" pitchFamily="34" charset="0"/>
              <a:buChar char="•"/>
            </a:pPr>
            <a:r>
              <a:rPr lang="en-GB" dirty="0"/>
              <a:t>missing information during processing.</a:t>
            </a:r>
          </a:p>
          <a:p>
            <a:endParaRPr lang="en-GB" dirty="0"/>
          </a:p>
          <a:p>
            <a:r>
              <a:rPr lang="en-GB" dirty="0"/>
              <a:t>Common causes include:</a:t>
            </a:r>
          </a:p>
          <a:p>
            <a:endParaRPr lang="en-GB" dirty="0"/>
          </a:p>
          <a:p>
            <a:r>
              <a:rPr lang="en-GB" dirty="0"/>
              <a:t>❌ Invalid account codes</a:t>
            </a:r>
          </a:p>
          <a:p>
            <a:pPr lvl="0"/>
            <a:r>
              <a:rPr lang="en-GB" dirty="0"/>
              <a:t>❌ Closed accounting periods</a:t>
            </a:r>
          </a:p>
          <a:p>
            <a:pPr lvl="0"/>
            <a:r>
              <a:rPr lang="en-GB" dirty="0"/>
              <a:t>❌ Invalid cost centres or projects</a:t>
            </a:r>
          </a:p>
          <a:p>
            <a:pPr lvl="0"/>
            <a:r>
              <a:rPr lang="en-GB" dirty="0"/>
              <a:t>❌ Missing mandatory fields</a:t>
            </a:r>
          </a:p>
          <a:p>
            <a:pPr lvl="0"/>
            <a:r>
              <a:rPr lang="en-GB" dirty="0"/>
              <a:t>❌ Incorrect VAT codes</a:t>
            </a:r>
          </a:p>
          <a:p>
            <a:pPr lvl="0"/>
            <a:r>
              <a:rPr lang="en-GB" dirty="0"/>
              <a:t>❌ Budget validation failures</a:t>
            </a:r>
          </a:p>
          <a:p>
            <a:pPr lvl="0"/>
            <a:r>
              <a:rPr lang="en-GB" dirty="0"/>
              <a:t>❌ User input errors within an upload file</a:t>
            </a:r>
          </a:p>
          <a:p>
            <a:r>
              <a:rPr lang="en-GB" dirty="0"/>
              <a:t>❌ Interface data quality issues</a:t>
            </a:r>
          </a:p>
          <a:p>
            <a:endParaRPr lang="en-GB" dirty="0"/>
          </a:p>
        </p:txBody>
      </p:sp>
    </p:spTree>
    <p:extLst>
      <p:ext uri="{BB962C8B-B14F-4D97-AF65-F5344CB8AC3E}">
        <p14:creationId xmlns:p14="http://schemas.microsoft.com/office/powerpoint/2010/main" val="175606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FFC5E-FA62-8416-A922-1EA87FD1F03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7327FB4-505B-781B-3676-418530EEB316}"/>
              </a:ext>
            </a:extLst>
          </p:cNvPr>
          <p:cNvSpPr/>
          <p:nvPr/>
        </p:nvSpPr>
        <p:spPr>
          <a:xfrm>
            <a:off x="0" y="0"/>
            <a:ext cx="12191695" cy="566928"/>
          </a:xfrm>
          <a:prstGeom prst="rect">
            <a:avLst/>
          </a:prstGeom>
          <a:solidFill>
            <a:srgbClr val="8A1538"/>
          </a:solidFill>
          <a:ln w="12700">
            <a:solidFill>
              <a:srgbClr val="8A1538"/>
            </a:solidFill>
            <a:prstDash val="solid"/>
          </a:ln>
        </p:spPr>
        <p:txBody>
          <a:bodyPr/>
          <a:lstStyle/>
          <a:p>
            <a:endParaRPr lang="en-GB"/>
          </a:p>
        </p:txBody>
      </p:sp>
      <p:sp>
        <p:nvSpPr>
          <p:cNvPr id="3" name="Text 1">
            <a:extLst>
              <a:ext uri="{FF2B5EF4-FFF2-40B4-BE49-F238E27FC236}">
                <a16:creationId xmlns:a16="http://schemas.microsoft.com/office/drawing/2014/main" id="{35B01923-846D-D37C-3D02-A31D55E8F7AC}"/>
              </a:ext>
            </a:extLst>
          </p:cNvPr>
          <p:cNvSpPr/>
          <p:nvPr/>
        </p:nvSpPr>
        <p:spPr>
          <a:xfrm>
            <a:off x="502920" y="146304"/>
            <a:ext cx="8183880" cy="320040"/>
          </a:xfrm>
          <a:prstGeom prst="rect">
            <a:avLst/>
          </a:prstGeom>
          <a:noFill/>
          <a:ln/>
        </p:spPr>
        <p:txBody>
          <a:bodyPr wrap="square" lIns="0" tIns="0" rIns="0" bIns="0" rtlCol="0" anchor="ctr"/>
          <a:lstStyle/>
          <a:p>
            <a:pPr marL="0" indent="0">
              <a:buNone/>
            </a:pPr>
            <a:r>
              <a:rPr lang="en-US" sz="1900" b="1" dirty="0">
                <a:solidFill>
                  <a:srgbClr val="FFFFFF"/>
                </a:solidFill>
                <a:latin typeface="Aptos Display" pitchFamily="34" charset="0"/>
                <a:ea typeface="Aptos Display" pitchFamily="34" charset="-122"/>
                <a:cs typeface="Aptos Display" pitchFamily="34" charset="-120"/>
              </a:rPr>
              <a:t>Processing report – ERROR – example 1  </a:t>
            </a:r>
            <a:endParaRPr lang="en-US" sz="1900" dirty="0"/>
          </a:p>
        </p:txBody>
      </p:sp>
      <p:sp>
        <p:nvSpPr>
          <p:cNvPr id="4" name="Text 2">
            <a:extLst>
              <a:ext uri="{FF2B5EF4-FFF2-40B4-BE49-F238E27FC236}">
                <a16:creationId xmlns:a16="http://schemas.microsoft.com/office/drawing/2014/main" id="{BB45FD0A-F44D-0015-599A-1B1FBB93366E}"/>
              </a:ext>
            </a:extLst>
          </p:cNvPr>
          <p:cNvSpPr/>
          <p:nvPr/>
        </p:nvSpPr>
        <p:spPr>
          <a:xfrm>
            <a:off x="8321040" y="182880"/>
            <a:ext cx="3337560" cy="228600"/>
          </a:xfrm>
          <a:prstGeom prst="rect">
            <a:avLst/>
          </a:prstGeom>
          <a:noFill/>
          <a:ln/>
        </p:spPr>
        <p:txBody>
          <a:bodyPr wrap="square" lIns="0" tIns="0" rIns="0" bIns="0" rtlCol="0" anchor="ctr"/>
          <a:lstStyle/>
          <a:p>
            <a:pPr marL="0" indent="0" algn="r">
              <a:buNone/>
            </a:pPr>
            <a:r>
              <a:rPr lang="en-US" sz="850" dirty="0">
                <a:solidFill>
                  <a:srgbClr val="F4DCE6"/>
                </a:solidFill>
              </a:rPr>
              <a:t>Who does what?</a:t>
            </a:r>
            <a:endParaRPr lang="en-US" sz="850" dirty="0"/>
          </a:p>
        </p:txBody>
      </p:sp>
      <p:sp>
        <p:nvSpPr>
          <p:cNvPr id="20" name="TextBox 19">
            <a:extLst>
              <a:ext uri="{FF2B5EF4-FFF2-40B4-BE49-F238E27FC236}">
                <a16:creationId xmlns:a16="http://schemas.microsoft.com/office/drawing/2014/main" id="{8CC683C3-AC0A-5C21-0B0C-AD7EFF4A6069}"/>
              </a:ext>
            </a:extLst>
          </p:cNvPr>
          <p:cNvSpPr txBox="1"/>
          <p:nvPr/>
        </p:nvSpPr>
        <p:spPr>
          <a:xfrm>
            <a:off x="362309" y="673969"/>
            <a:ext cx="4114800" cy="369332"/>
          </a:xfrm>
          <a:prstGeom prst="rect">
            <a:avLst/>
          </a:prstGeom>
          <a:noFill/>
        </p:spPr>
        <p:txBody>
          <a:bodyPr wrap="square" rtlCol="0">
            <a:spAutoFit/>
          </a:bodyPr>
          <a:lstStyle/>
          <a:p>
            <a:r>
              <a:rPr lang="en-GB" dirty="0"/>
              <a:t>Example of ERROR processing report</a:t>
            </a:r>
          </a:p>
        </p:txBody>
      </p:sp>
      <p:pic>
        <p:nvPicPr>
          <p:cNvPr id="7" name="Picture 6">
            <a:extLst>
              <a:ext uri="{FF2B5EF4-FFF2-40B4-BE49-F238E27FC236}">
                <a16:creationId xmlns:a16="http://schemas.microsoft.com/office/drawing/2014/main" id="{312CE705-E93E-1E07-B5AF-409791AC9008}"/>
              </a:ext>
            </a:extLst>
          </p:cNvPr>
          <p:cNvPicPr>
            <a:picLocks noChangeAspect="1"/>
          </p:cNvPicPr>
          <p:nvPr/>
        </p:nvPicPr>
        <p:blipFill>
          <a:blip r:embed="rId3"/>
          <a:stretch>
            <a:fillRect/>
          </a:stretch>
        </p:blipFill>
        <p:spPr>
          <a:xfrm>
            <a:off x="502920" y="1519674"/>
            <a:ext cx="3367116" cy="4077269"/>
          </a:xfrm>
          <a:prstGeom prst="rect">
            <a:avLst/>
          </a:prstGeom>
          <a:ln w="19050">
            <a:solidFill>
              <a:schemeClr val="tx1"/>
            </a:solidFill>
          </a:ln>
        </p:spPr>
      </p:pic>
      <p:pic>
        <p:nvPicPr>
          <p:cNvPr id="9" name="Picture 8">
            <a:extLst>
              <a:ext uri="{FF2B5EF4-FFF2-40B4-BE49-F238E27FC236}">
                <a16:creationId xmlns:a16="http://schemas.microsoft.com/office/drawing/2014/main" id="{84D2E4DE-124F-62FF-6113-5AA2A2A5E781}"/>
              </a:ext>
            </a:extLst>
          </p:cNvPr>
          <p:cNvPicPr>
            <a:picLocks noChangeAspect="1"/>
          </p:cNvPicPr>
          <p:nvPr/>
        </p:nvPicPr>
        <p:blipFill>
          <a:blip r:embed="rId4"/>
          <a:stretch>
            <a:fillRect/>
          </a:stretch>
        </p:blipFill>
        <p:spPr>
          <a:xfrm>
            <a:off x="5200068" y="1142681"/>
            <a:ext cx="6421070" cy="4572638"/>
          </a:xfrm>
          <a:prstGeom prst="rect">
            <a:avLst/>
          </a:prstGeom>
          <a:ln w="19050">
            <a:solidFill>
              <a:schemeClr val="tx1"/>
            </a:solidFill>
          </a:ln>
        </p:spPr>
      </p:pic>
      <p:sp>
        <p:nvSpPr>
          <p:cNvPr id="10" name="Arrow: Right 9">
            <a:extLst>
              <a:ext uri="{FF2B5EF4-FFF2-40B4-BE49-F238E27FC236}">
                <a16:creationId xmlns:a16="http://schemas.microsoft.com/office/drawing/2014/main" id="{8CC321D1-2277-726C-8328-E06333E9F751}"/>
              </a:ext>
            </a:extLst>
          </p:cNvPr>
          <p:cNvSpPr/>
          <p:nvPr/>
        </p:nvSpPr>
        <p:spPr>
          <a:xfrm>
            <a:off x="4008572" y="3186545"/>
            <a:ext cx="1089890" cy="32327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BCB31E64-1441-5E30-6D38-6E5791863D71}"/>
              </a:ext>
            </a:extLst>
          </p:cNvPr>
          <p:cNvSpPr txBox="1"/>
          <p:nvPr/>
        </p:nvSpPr>
        <p:spPr>
          <a:xfrm>
            <a:off x="502920" y="5874331"/>
            <a:ext cx="7818120" cy="923330"/>
          </a:xfrm>
          <a:prstGeom prst="rect">
            <a:avLst/>
          </a:prstGeom>
          <a:noFill/>
        </p:spPr>
        <p:txBody>
          <a:bodyPr wrap="square" rtlCol="0">
            <a:spAutoFit/>
          </a:bodyPr>
          <a:lstStyle/>
          <a:p>
            <a:pPr marL="285750" indent="-285750">
              <a:buFont typeface="Arial" panose="020B0604020202020204" pitchFamily="34" charset="0"/>
              <a:buChar char="•"/>
            </a:pPr>
            <a:r>
              <a:rPr lang="en-GB" dirty="0"/>
              <a:t>Correction required: Invalid invoice reference number</a:t>
            </a:r>
          </a:p>
          <a:p>
            <a:pPr marL="285750" indent="-285750">
              <a:buFont typeface="Arial" panose="020B0604020202020204" pitchFamily="34" charset="0"/>
              <a:buChar char="•"/>
            </a:pPr>
            <a:r>
              <a:rPr lang="en-GB" dirty="0"/>
              <a:t>Debits / credits  = should be equal</a:t>
            </a:r>
          </a:p>
          <a:p>
            <a:endParaRPr lang="en-GB" dirty="0"/>
          </a:p>
        </p:txBody>
      </p:sp>
    </p:spTree>
    <p:extLst>
      <p:ext uri="{BB962C8B-B14F-4D97-AF65-F5344CB8AC3E}">
        <p14:creationId xmlns:p14="http://schemas.microsoft.com/office/powerpoint/2010/main" val="1854138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BFDD0-B1CE-C5AF-D5B7-C78AF43859D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2DE3C6A-87EA-63DB-B387-A6CC11EB72DF}"/>
              </a:ext>
            </a:extLst>
          </p:cNvPr>
          <p:cNvSpPr/>
          <p:nvPr/>
        </p:nvSpPr>
        <p:spPr>
          <a:xfrm>
            <a:off x="0" y="0"/>
            <a:ext cx="12191695" cy="566928"/>
          </a:xfrm>
          <a:prstGeom prst="rect">
            <a:avLst/>
          </a:prstGeom>
          <a:solidFill>
            <a:srgbClr val="8A1538"/>
          </a:solidFill>
          <a:ln w="12700">
            <a:solidFill>
              <a:srgbClr val="8A1538"/>
            </a:solidFill>
            <a:prstDash val="solid"/>
          </a:ln>
        </p:spPr>
        <p:txBody>
          <a:bodyPr/>
          <a:lstStyle/>
          <a:p>
            <a:endParaRPr lang="en-GB"/>
          </a:p>
        </p:txBody>
      </p:sp>
      <p:sp>
        <p:nvSpPr>
          <p:cNvPr id="3" name="Text 1">
            <a:extLst>
              <a:ext uri="{FF2B5EF4-FFF2-40B4-BE49-F238E27FC236}">
                <a16:creationId xmlns:a16="http://schemas.microsoft.com/office/drawing/2014/main" id="{B72206BE-CBDE-5CAA-081E-6D32DE45F248}"/>
              </a:ext>
            </a:extLst>
          </p:cNvPr>
          <p:cNvSpPr/>
          <p:nvPr/>
        </p:nvSpPr>
        <p:spPr>
          <a:xfrm>
            <a:off x="502920" y="146304"/>
            <a:ext cx="8183880" cy="320040"/>
          </a:xfrm>
          <a:prstGeom prst="rect">
            <a:avLst/>
          </a:prstGeom>
          <a:noFill/>
          <a:ln/>
        </p:spPr>
        <p:txBody>
          <a:bodyPr wrap="square" lIns="0" tIns="0" rIns="0" bIns="0" rtlCol="0" anchor="ctr"/>
          <a:lstStyle/>
          <a:p>
            <a:r>
              <a:rPr lang="en-US" sz="1900" b="1" dirty="0">
                <a:solidFill>
                  <a:srgbClr val="FFFFFF"/>
                </a:solidFill>
                <a:latin typeface="Aptos Display" pitchFamily="34" charset="0"/>
                <a:ea typeface="Aptos Display" pitchFamily="34" charset="-122"/>
                <a:cs typeface="Aptos Display" pitchFamily="34" charset="-120"/>
              </a:rPr>
              <a:t>Processing report – ERROR – example 2 </a:t>
            </a:r>
            <a:endParaRPr lang="en-US" sz="1900" dirty="0"/>
          </a:p>
        </p:txBody>
      </p:sp>
      <p:sp>
        <p:nvSpPr>
          <p:cNvPr id="4" name="Text 2">
            <a:extLst>
              <a:ext uri="{FF2B5EF4-FFF2-40B4-BE49-F238E27FC236}">
                <a16:creationId xmlns:a16="http://schemas.microsoft.com/office/drawing/2014/main" id="{D6A051F2-0F97-44DF-2EA1-CD9F5FB048A0}"/>
              </a:ext>
            </a:extLst>
          </p:cNvPr>
          <p:cNvSpPr/>
          <p:nvPr/>
        </p:nvSpPr>
        <p:spPr>
          <a:xfrm>
            <a:off x="8321040" y="182880"/>
            <a:ext cx="3337560" cy="228600"/>
          </a:xfrm>
          <a:prstGeom prst="rect">
            <a:avLst/>
          </a:prstGeom>
          <a:noFill/>
          <a:ln/>
        </p:spPr>
        <p:txBody>
          <a:bodyPr wrap="square" lIns="0" tIns="0" rIns="0" bIns="0" rtlCol="0" anchor="ctr"/>
          <a:lstStyle/>
          <a:p>
            <a:pPr marL="0" indent="0" algn="r">
              <a:buNone/>
            </a:pPr>
            <a:r>
              <a:rPr lang="en-US" sz="850" dirty="0">
                <a:solidFill>
                  <a:srgbClr val="F4DCE6"/>
                </a:solidFill>
              </a:rPr>
              <a:t>Who does what?</a:t>
            </a:r>
            <a:endParaRPr lang="en-US" sz="850" dirty="0"/>
          </a:p>
        </p:txBody>
      </p:sp>
      <p:pic>
        <p:nvPicPr>
          <p:cNvPr id="7" name="Picture 6">
            <a:extLst>
              <a:ext uri="{FF2B5EF4-FFF2-40B4-BE49-F238E27FC236}">
                <a16:creationId xmlns:a16="http://schemas.microsoft.com/office/drawing/2014/main" id="{5D9CE0EF-D980-25BC-D036-C52A97FC987D}"/>
              </a:ext>
            </a:extLst>
          </p:cNvPr>
          <p:cNvPicPr>
            <a:picLocks noChangeAspect="1"/>
          </p:cNvPicPr>
          <p:nvPr/>
        </p:nvPicPr>
        <p:blipFill>
          <a:blip r:embed="rId3"/>
          <a:stretch>
            <a:fillRect/>
          </a:stretch>
        </p:blipFill>
        <p:spPr>
          <a:xfrm>
            <a:off x="224291" y="1029261"/>
            <a:ext cx="9135199" cy="4327332"/>
          </a:xfrm>
          <a:prstGeom prst="rect">
            <a:avLst/>
          </a:prstGeom>
        </p:spPr>
      </p:pic>
      <p:sp>
        <p:nvSpPr>
          <p:cNvPr id="8" name="TextBox 7">
            <a:extLst>
              <a:ext uri="{FF2B5EF4-FFF2-40B4-BE49-F238E27FC236}">
                <a16:creationId xmlns:a16="http://schemas.microsoft.com/office/drawing/2014/main" id="{64B9CB9C-94C7-07CF-5F03-0FD7E393DC67}"/>
              </a:ext>
            </a:extLst>
          </p:cNvPr>
          <p:cNvSpPr txBox="1"/>
          <p:nvPr/>
        </p:nvSpPr>
        <p:spPr>
          <a:xfrm>
            <a:off x="533871" y="5900241"/>
            <a:ext cx="3379130" cy="369332"/>
          </a:xfrm>
          <a:prstGeom prst="rect">
            <a:avLst/>
          </a:prstGeom>
          <a:noFill/>
        </p:spPr>
        <p:txBody>
          <a:bodyPr wrap="none" rtlCol="0">
            <a:spAutoFit/>
          </a:bodyPr>
          <a:lstStyle/>
          <a:p>
            <a:pPr marL="285750" indent="-285750">
              <a:buFont typeface="Arial" panose="020B0604020202020204" pitchFamily="34" charset="0"/>
              <a:buChar char="•"/>
            </a:pPr>
            <a:r>
              <a:rPr lang="en-GB" dirty="0"/>
              <a:t>Cat 3 – (resource id incorrect</a:t>
            </a:r>
          </a:p>
        </p:txBody>
      </p:sp>
    </p:spTree>
    <p:extLst>
      <p:ext uri="{BB962C8B-B14F-4D97-AF65-F5344CB8AC3E}">
        <p14:creationId xmlns:p14="http://schemas.microsoft.com/office/powerpoint/2010/main" val="2067173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1695" cy="566928"/>
          </a:xfrm>
          <a:prstGeom prst="rect">
            <a:avLst/>
          </a:prstGeom>
          <a:solidFill>
            <a:srgbClr val="8A1538"/>
          </a:solidFill>
          <a:ln w="12700">
            <a:solidFill>
              <a:srgbClr val="8A1538"/>
            </a:solidFill>
            <a:prstDash val="solid"/>
          </a:ln>
        </p:spPr>
        <p:txBody>
          <a:bodyPr/>
          <a:lstStyle/>
          <a:p>
            <a:endParaRPr lang="en-GB"/>
          </a:p>
        </p:txBody>
      </p:sp>
      <p:sp>
        <p:nvSpPr>
          <p:cNvPr id="3" name="Text 1"/>
          <p:cNvSpPr/>
          <p:nvPr/>
        </p:nvSpPr>
        <p:spPr>
          <a:xfrm>
            <a:off x="502920" y="146304"/>
            <a:ext cx="8183880" cy="320040"/>
          </a:xfrm>
          <a:prstGeom prst="rect">
            <a:avLst/>
          </a:prstGeom>
          <a:noFill/>
          <a:ln/>
        </p:spPr>
        <p:txBody>
          <a:bodyPr wrap="square" lIns="0" tIns="0" rIns="0" bIns="0" rtlCol="0" anchor="ctr"/>
          <a:lstStyle/>
          <a:p>
            <a:pPr marL="0" indent="0">
              <a:buNone/>
            </a:pPr>
            <a:r>
              <a:rPr lang="en-US" sz="1900" b="1" dirty="0">
                <a:solidFill>
                  <a:srgbClr val="FFFFFF"/>
                </a:solidFill>
                <a:latin typeface="Aptos Display" pitchFamily="34" charset="0"/>
                <a:ea typeface="Aptos Display" pitchFamily="34" charset="-122"/>
                <a:cs typeface="Aptos Display" pitchFamily="34" charset="-120"/>
              </a:rPr>
              <a:t>Common causes of posting or validation issues</a:t>
            </a:r>
            <a:endParaRPr lang="en-US" sz="1900" dirty="0"/>
          </a:p>
        </p:txBody>
      </p:sp>
      <p:sp>
        <p:nvSpPr>
          <p:cNvPr id="4" name="Text 2"/>
          <p:cNvSpPr/>
          <p:nvPr/>
        </p:nvSpPr>
        <p:spPr>
          <a:xfrm>
            <a:off x="8321040" y="182880"/>
            <a:ext cx="3337560" cy="228600"/>
          </a:xfrm>
          <a:prstGeom prst="rect">
            <a:avLst/>
          </a:prstGeom>
          <a:noFill/>
          <a:ln/>
        </p:spPr>
        <p:txBody>
          <a:bodyPr wrap="square" lIns="0" tIns="0" rIns="0" bIns="0" rtlCol="0" anchor="ctr"/>
          <a:lstStyle/>
          <a:p>
            <a:pPr marL="0" indent="0" algn="r">
              <a:buNone/>
            </a:pPr>
            <a:r>
              <a:rPr lang="en-US" sz="850" dirty="0">
                <a:solidFill>
                  <a:srgbClr val="F4DCE6"/>
                </a:solidFill>
              </a:rPr>
              <a:t>Trainer-led examples</a:t>
            </a:r>
            <a:endParaRPr lang="en-US" sz="850" dirty="0"/>
          </a:p>
        </p:txBody>
      </p:sp>
      <p:sp>
        <p:nvSpPr>
          <p:cNvPr id="5" name="Shape 3"/>
          <p:cNvSpPr/>
          <p:nvPr/>
        </p:nvSpPr>
        <p:spPr>
          <a:xfrm>
            <a:off x="685800" y="1097280"/>
            <a:ext cx="4846320" cy="1874520"/>
          </a:xfrm>
          <a:prstGeom prst="roundRect">
            <a:avLst>
              <a:gd name="adj" fmla="val 2927"/>
            </a:avLst>
          </a:prstGeom>
          <a:solidFill>
            <a:srgbClr val="FFFFFF"/>
          </a:solidFill>
          <a:ln w="10160">
            <a:solidFill>
              <a:srgbClr val="D7DEE4"/>
            </a:solidFill>
            <a:prstDash val="solid"/>
          </a:ln>
          <a:effectLst>
            <a:outerShdw blurRad="12700" dist="5080" dir="2700000" algn="bl" rotWithShape="0">
              <a:srgbClr val="000000">
                <a:alpha val="9000"/>
              </a:srgbClr>
            </a:outerShdw>
          </a:effectLst>
        </p:spPr>
        <p:txBody>
          <a:bodyPr/>
          <a:lstStyle/>
          <a:p>
            <a:endParaRPr lang="en-GB"/>
          </a:p>
        </p:txBody>
      </p:sp>
      <p:sp>
        <p:nvSpPr>
          <p:cNvPr id="6" name="Text 4"/>
          <p:cNvSpPr/>
          <p:nvPr/>
        </p:nvSpPr>
        <p:spPr>
          <a:xfrm>
            <a:off x="850392" y="1243584"/>
            <a:ext cx="4517136" cy="274320"/>
          </a:xfrm>
          <a:prstGeom prst="rect">
            <a:avLst/>
          </a:prstGeom>
          <a:noFill/>
          <a:ln/>
        </p:spPr>
        <p:txBody>
          <a:bodyPr wrap="square" lIns="0" tIns="0" rIns="0" bIns="0" rtlCol="0" anchor="ctr"/>
          <a:lstStyle/>
          <a:p>
            <a:pPr marL="0" indent="0">
              <a:buNone/>
            </a:pPr>
            <a:r>
              <a:rPr lang="en-US" sz="1300" b="1" dirty="0">
                <a:solidFill>
                  <a:srgbClr val="006A71"/>
                </a:solidFill>
              </a:rPr>
              <a:t>Source file/data issues</a:t>
            </a:r>
            <a:endParaRPr lang="en-US" sz="1300" dirty="0"/>
          </a:p>
        </p:txBody>
      </p:sp>
      <p:sp>
        <p:nvSpPr>
          <p:cNvPr id="7" name="Text 5"/>
          <p:cNvSpPr/>
          <p:nvPr/>
        </p:nvSpPr>
        <p:spPr>
          <a:xfrm>
            <a:off x="960120" y="1664208"/>
            <a:ext cx="4352544" cy="1188720"/>
          </a:xfrm>
          <a:prstGeom prst="rect">
            <a:avLst/>
          </a:prstGeom>
          <a:noFill/>
          <a:ln/>
        </p:spPr>
        <p:txBody>
          <a:bodyPr wrap="square" lIns="318" tIns="318" rIns="318" bIns="318" rtlCol="0" anchor="ctr">
            <a:normAutofit/>
          </a:bodyPr>
          <a:lstStyle/>
          <a:p>
            <a:r>
              <a:rPr lang="en-US" sz="1050" dirty="0">
                <a:solidFill>
                  <a:srgbClr val="1F2933"/>
                </a:solidFill>
              </a:rPr>
              <a:t>Missing mandatory details</a:t>
            </a:r>
            <a:endParaRPr lang="en-US" sz="1050" dirty="0"/>
          </a:p>
          <a:p>
            <a:r>
              <a:rPr lang="en-US" sz="1050" dirty="0">
                <a:solidFill>
                  <a:srgbClr val="1F2933"/>
                </a:solidFill>
              </a:rPr>
              <a:t>Incorrect coding or attributes</a:t>
            </a:r>
            <a:endParaRPr lang="en-US" sz="1050" dirty="0"/>
          </a:p>
          <a:p>
            <a:r>
              <a:rPr lang="en-US" sz="1050" dirty="0">
                <a:solidFill>
                  <a:srgbClr val="1F2933"/>
                </a:solidFill>
              </a:rPr>
              <a:t>Format problems</a:t>
            </a:r>
            <a:endParaRPr lang="en-US" sz="1050" dirty="0"/>
          </a:p>
          <a:p>
            <a:r>
              <a:rPr lang="en-US" sz="1050" dirty="0">
                <a:solidFill>
                  <a:srgbClr val="1F2933"/>
                </a:solidFill>
              </a:rPr>
              <a:t>Incomplete supporting information</a:t>
            </a:r>
            <a:endParaRPr lang="en-US" sz="1050" dirty="0"/>
          </a:p>
        </p:txBody>
      </p:sp>
      <p:sp>
        <p:nvSpPr>
          <p:cNvPr id="8" name="Shape 6"/>
          <p:cNvSpPr/>
          <p:nvPr/>
        </p:nvSpPr>
        <p:spPr>
          <a:xfrm>
            <a:off x="6217920" y="1097280"/>
            <a:ext cx="4846320" cy="1874520"/>
          </a:xfrm>
          <a:prstGeom prst="roundRect">
            <a:avLst>
              <a:gd name="adj" fmla="val 2927"/>
            </a:avLst>
          </a:prstGeom>
          <a:solidFill>
            <a:srgbClr val="FFFFFF"/>
          </a:solidFill>
          <a:ln w="10160">
            <a:solidFill>
              <a:srgbClr val="D7DEE4"/>
            </a:solidFill>
            <a:prstDash val="solid"/>
          </a:ln>
          <a:effectLst>
            <a:outerShdw blurRad="12700" dist="5080" dir="2700000" algn="bl" rotWithShape="0">
              <a:srgbClr val="000000">
                <a:alpha val="9000"/>
              </a:srgbClr>
            </a:outerShdw>
          </a:effectLst>
        </p:spPr>
        <p:txBody>
          <a:bodyPr/>
          <a:lstStyle/>
          <a:p>
            <a:endParaRPr lang="en-GB"/>
          </a:p>
        </p:txBody>
      </p:sp>
      <p:sp>
        <p:nvSpPr>
          <p:cNvPr id="9" name="Text 7"/>
          <p:cNvSpPr/>
          <p:nvPr/>
        </p:nvSpPr>
        <p:spPr>
          <a:xfrm>
            <a:off x="6382512" y="1243584"/>
            <a:ext cx="4517136" cy="274320"/>
          </a:xfrm>
          <a:prstGeom prst="rect">
            <a:avLst/>
          </a:prstGeom>
          <a:noFill/>
          <a:ln/>
        </p:spPr>
        <p:txBody>
          <a:bodyPr wrap="square" lIns="0" tIns="0" rIns="0" bIns="0" rtlCol="0" anchor="ctr"/>
          <a:lstStyle/>
          <a:p>
            <a:pPr marL="0" indent="0">
              <a:buNone/>
            </a:pPr>
            <a:r>
              <a:rPr lang="en-US" sz="1300" b="1" dirty="0">
                <a:solidFill>
                  <a:srgbClr val="D39B2A"/>
                </a:solidFill>
              </a:rPr>
              <a:t>Process or timing issues</a:t>
            </a:r>
            <a:endParaRPr lang="en-US" sz="1300" dirty="0"/>
          </a:p>
        </p:txBody>
      </p:sp>
      <p:sp>
        <p:nvSpPr>
          <p:cNvPr id="10" name="Text 8"/>
          <p:cNvSpPr/>
          <p:nvPr/>
        </p:nvSpPr>
        <p:spPr>
          <a:xfrm>
            <a:off x="6492240" y="1664208"/>
            <a:ext cx="4352544" cy="1188720"/>
          </a:xfrm>
          <a:prstGeom prst="rect">
            <a:avLst/>
          </a:prstGeom>
          <a:noFill/>
          <a:ln/>
        </p:spPr>
        <p:txBody>
          <a:bodyPr wrap="square" lIns="318" tIns="318" rIns="318" bIns="318" rtlCol="0" anchor="ctr">
            <a:normAutofit/>
          </a:bodyPr>
          <a:lstStyle/>
          <a:p>
            <a:r>
              <a:rPr lang="en-US" sz="1050" dirty="0">
                <a:solidFill>
                  <a:srgbClr val="1F2933"/>
                </a:solidFill>
              </a:rPr>
              <a:t>File already processed - Duplicate submission</a:t>
            </a:r>
            <a:endParaRPr lang="en-US" sz="1050" dirty="0"/>
          </a:p>
          <a:p>
            <a:r>
              <a:rPr lang="en-US" sz="1050" dirty="0">
                <a:solidFill>
                  <a:srgbClr val="1F2933"/>
                </a:solidFill>
              </a:rPr>
              <a:t>Processing out of sequence</a:t>
            </a:r>
            <a:endParaRPr lang="en-US" sz="1050" dirty="0"/>
          </a:p>
          <a:p>
            <a:r>
              <a:rPr lang="en-US" sz="1050" dirty="0">
                <a:solidFill>
                  <a:srgbClr val="1F2933"/>
                </a:solidFill>
              </a:rPr>
              <a:t>Month-end pressure</a:t>
            </a:r>
            <a:endParaRPr lang="en-US" sz="1050" dirty="0"/>
          </a:p>
        </p:txBody>
      </p:sp>
      <p:sp>
        <p:nvSpPr>
          <p:cNvPr id="11" name="Shape 9"/>
          <p:cNvSpPr/>
          <p:nvPr/>
        </p:nvSpPr>
        <p:spPr>
          <a:xfrm>
            <a:off x="685800" y="3429000"/>
            <a:ext cx="4846320" cy="1874520"/>
          </a:xfrm>
          <a:prstGeom prst="roundRect">
            <a:avLst>
              <a:gd name="adj" fmla="val 2927"/>
            </a:avLst>
          </a:prstGeom>
          <a:solidFill>
            <a:srgbClr val="FFFFFF"/>
          </a:solidFill>
          <a:ln w="10160">
            <a:solidFill>
              <a:srgbClr val="D7DEE4"/>
            </a:solidFill>
            <a:prstDash val="solid"/>
          </a:ln>
          <a:effectLst>
            <a:outerShdw blurRad="12700" dist="5080" dir="2700000" algn="bl" rotWithShape="0">
              <a:srgbClr val="000000">
                <a:alpha val="9000"/>
              </a:srgbClr>
            </a:outerShdw>
          </a:effectLst>
        </p:spPr>
        <p:txBody>
          <a:bodyPr/>
          <a:lstStyle/>
          <a:p>
            <a:endParaRPr lang="en-GB"/>
          </a:p>
        </p:txBody>
      </p:sp>
      <p:sp>
        <p:nvSpPr>
          <p:cNvPr id="12" name="Text 10"/>
          <p:cNvSpPr/>
          <p:nvPr/>
        </p:nvSpPr>
        <p:spPr>
          <a:xfrm>
            <a:off x="850392" y="3575304"/>
            <a:ext cx="4517136" cy="274320"/>
          </a:xfrm>
          <a:prstGeom prst="rect">
            <a:avLst/>
          </a:prstGeom>
          <a:noFill/>
          <a:ln/>
        </p:spPr>
        <p:txBody>
          <a:bodyPr wrap="square" lIns="0" tIns="0" rIns="0" bIns="0" rtlCol="0" anchor="ctr"/>
          <a:lstStyle/>
          <a:p>
            <a:pPr marL="0" indent="0">
              <a:buNone/>
            </a:pPr>
            <a:r>
              <a:rPr lang="en-US" sz="1300" b="1" dirty="0">
                <a:solidFill>
                  <a:srgbClr val="8A1538"/>
                </a:solidFill>
              </a:rPr>
              <a:t>User action issues</a:t>
            </a:r>
            <a:endParaRPr lang="en-US" sz="1300" dirty="0"/>
          </a:p>
        </p:txBody>
      </p:sp>
      <p:sp>
        <p:nvSpPr>
          <p:cNvPr id="13" name="Text 11"/>
          <p:cNvSpPr/>
          <p:nvPr/>
        </p:nvSpPr>
        <p:spPr>
          <a:xfrm>
            <a:off x="960120" y="3995928"/>
            <a:ext cx="4352544" cy="1188720"/>
          </a:xfrm>
          <a:prstGeom prst="rect">
            <a:avLst/>
          </a:prstGeom>
          <a:noFill/>
          <a:ln/>
        </p:spPr>
        <p:txBody>
          <a:bodyPr wrap="square" lIns="318" tIns="318" rIns="318" bIns="318" rtlCol="0" anchor="ctr">
            <a:normAutofit/>
          </a:bodyPr>
          <a:lstStyle/>
          <a:p>
            <a:r>
              <a:rPr lang="en-US" sz="1050" dirty="0">
                <a:solidFill>
                  <a:srgbClr val="1F2933"/>
                </a:solidFill>
              </a:rPr>
              <a:t>Amending without root cause</a:t>
            </a:r>
            <a:endParaRPr lang="en-US" sz="1050" dirty="0"/>
          </a:p>
          <a:p>
            <a:r>
              <a:rPr lang="en-US" sz="1050" dirty="0">
                <a:solidFill>
                  <a:srgbClr val="1F2933"/>
                </a:solidFill>
              </a:rPr>
              <a:t>Repeated changes</a:t>
            </a:r>
            <a:endParaRPr lang="en-US" sz="1050" dirty="0"/>
          </a:p>
          <a:p>
            <a:r>
              <a:rPr lang="en-US" sz="1050" dirty="0">
                <a:solidFill>
                  <a:srgbClr val="1F2933"/>
                </a:solidFill>
              </a:rPr>
              <a:t>Unclear ownership / no remedial actions</a:t>
            </a:r>
            <a:endParaRPr lang="en-US" sz="1050" dirty="0"/>
          </a:p>
          <a:p>
            <a:r>
              <a:rPr lang="en-US" sz="1050" dirty="0">
                <a:solidFill>
                  <a:srgbClr val="1F2933"/>
                </a:solidFill>
              </a:rPr>
              <a:t>Insufficient escalation detail</a:t>
            </a:r>
            <a:endParaRPr lang="en-US" sz="1050" dirty="0"/>
          </a:p>
        </p:txBody>
      </p:sp>
      <p:sp>
        <p:nvSpPr>
          <p:cNvPr id="14" name="Shape 12"/>
          <p:cNvSpPr/>
          <p:nvPr/>
        </p:nvSpPr>
        <p:spPr>
          <a:xfrm>
            <a:off x="6095847" y="3429000"/>
            <a:ext cx="4846320" cy="1874520"/>
          </a:xfrm>
          <a:prstGeom prst="roundRect">
            <a:avLst>
              <a:gd name="adj" fmla="val 2927"/>
            </a:avLst>
          </a:prstGeom>
          <a:solidFill>
            <a:srgbClr val="FFFFFF"/>
          </a:solidFill>
          <a:ln w="10160">
            <a:solidFill>
              <a:srgbClr val="D7DEE4"/>
            </a:solidFill>
            <a:prstDash val="solid"/>
          </a:ln>
          <a:effectLst>
            <a:outerShdw blurRad="12700" dist="5080" dir="2700000" algn="bl" rotWithShape="0">
              <a:srgbClr val="000000">
                <a:alpha val="9000"/>
              </a:srgbClr>
            </a:outerShdw>
          </a:effectLst>
        </p:spPr>
        <p:txBody>
          <a:bodyPr/>
          <a:lstStyle/>
          <a:p>
            <a:endParaRPr lang="en-GB"/>
          </a:p>
        </p:txBody>
      </p:sp>
      <p:sp>
        <p:nvSpPr>
          <p:cNvPr id="15" name="Text 13"/>
          <p:cNvSpPr/>
          <p:nvPr/>
        </p:nvSpPr>
        <p:spPr>
          <a:xfrm>
            <a:off x="6382512" y="3575304"/>
            <a:ext cx="4517136" cy="274320"/>
          </a:xfrm>
          <a:prstGeom prst="rect">
            <a:avLst/>
          </a:prstGeom>
          <a:noFill/>
          <a:ln/>
        </p:spPr>
        <p:txBody>
          <a:bodyPr wrap="square" lIns="0" tIns="0" rIns="0" bIns="0" rtlCol="0" anchor="ctr"/>
          <a:lstStyle/>
          <a:p>
            <a:pPr marL="0" indent="0">
              <a:buNone/>
            </a:pPr>
            <a:r>
              <a:rPr lang="en-US" sz="1300" b="1" dirty="0">
                <a:solidFill>
                  <a:srgbClr val="1B365D"/>
                </a:solidFill>
              </a:rPr>
              <a:t>System or interface issues</a:t>
            </a:r>
            <a:endParaRPr lang="en-US" sz="1300" dirty="0"/>
          </a:p>
        </p:txBody>
      </p:sp>
      <p:sp>
        <p:nvSpPr>
          <p:cNvPr id="16" name="Text 14"/>
          <p:cNvSpPr/>
          <p:nvPr/>
        </p:nvSpPr>
        <p:spPr>
          <a:xfrm>
            <a:off x="6492240" y="3995928"/>
            <a:ext cx="4352544" cy="1188720"/>
          </a:xfrm>
          <a:prstGeom prst="rect">
            <a:avLst/>
          </a:prstGeom>
          <a:noFill/>
          <a:ln/>
        </p:spPr>
        <p:txBody>
          <a:bodyPr wrap="square" lIns="318" tIns="318" rIns="318" bIns="318" rtlCol="0" anchor="ctr">
            <a:normAutofit/>
          </a:bodyPr>
          <a:lstStyle/>
          <a:p>
            <a:r>
              <a:rPr lang="en-US" sz="1050" dirty="0">
                <a:solidFill>
                  <a:srgbClr val="1F2933"/>
                </a:solidFill>
              </a:rPr>
              <a:t>Import/interface failure</a:t>
            </a:r>
            <a:endParaRPr lang="en-US" sz="1050" dirty="0"/>
          </a:p>
          <a:p>
            <a:r>
              <a:rPr lang="en-US" sz="1050" dirty="0">
                <a:solidFill>
                  <a:srgbClr val="1F2933"/>
                </a:solidFill>
              </a:rPr>
              <a:t>Unexpected validation response (file format error)</a:t>
            </a:r>
            <a:endParaRPr lang="en-US" sz="1050" dirty="0"/>
          </a:p>
          <a:p>
            <a:r>
              <a:rPr lang="en-US" sz="1050" dirty="0">
                <a:solidFill>
                  <a:srgbClr val="1F2933"/>
                </a:solidFill>
              </a:rPr>
              <a:t>Role/menu access issue</a:t>
            </a:r>
            <a:endParaRPr lang="en-US" sz="1050" dirty="0"/>
          </a:p>
          <a:p>
            <a:r>
              <a:rPr lang="en-US" sz="1050" dirty="0">
                <a:solidFill>
                  <a:srgbClr val="1F2933"/>
                </a:solidFill>
              </a:rPr>
              <a:t>Needs Finance Systems review – (closed posting cycle)</a:t>
            </a:r>
            <a:endParaRPr lang="en-US" sz="10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AF099-ADBF-F26F-C21C-387762FD025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C126F05-D8B0-65E8-DC75-FF462F4EA205}"/>
              </a:ext>
            </a:extLst>
          </p:cNvPr>
          <p:cNvSpPr/>
          <p:nvPr/>
        </p:nvSpPr>
        <p:spPr>
          <a:xfrm>
            <a:off x="0" y="0"/>
            <a:ext cx="12191695" cy="566928"/>
          </a:xfrm>
          <a:prstGeom prst="rect">
            <a:avLst/>
          </a:prstGeom>
          <a:solidFill>
            <a:srgbClr val="8A1538"/>
          </a:solidFill>
          <a:ln w="12700">
            <a:solidFill>
              <a:srgbClr val="8A1538"/>
            </a:solidFill>
            <a:prstDash val="solid"/>
          </a:ln>
        </p:spPr>
        <p:txBody>
          <a:bodyPr/>
          <a:lstStyle/>
          <a:p>
            <a:endParaRPr lang="en-GB"/>
          </a:p>
        </p:txBody>
      </p:sp>
      <p:sp>
        <p:nvSpPr>
          <p:cNvPr id="3" name="Text 1">
            <a:extLst>
              <a:ext uri="{FF2B5EF4-FFF2-40B4-BE49-F238E27FC236}">
                <a16:creationId xmlns:a16="http://schemas.microsoft.com/office/drawing/2014/main" id="{6F712BA9-7877-0312-318B-7822021F7F68}"/>
              </a:ext>
            </a:extLst>
          </p:cNvPr>
          <p:cNvSpPr/>
          <p:nvPr/>
        </p:nvSpPr>
        <p:spPr>
          <a:xfrm>
            <a:off x="502920" y="146304"/>
            <a:ext cx="8183880" cy="320040"/>
          </a:xfrm>
          <a:prstGeom prst="rect">
            <a:avLst/>
          </a:prstGeom>
          <a:noFill/>
          <a:ln/>
        </p:spPr>
        <p:txBody>
          <a:bodyPr wrap="square" lIns="0" tIns="0" rIns="0" bIns="0" rtlCol="0" anchor="ctr"/>
          <a:lstStyle/>
          <a:p>
            <a:pPr marL="0" indent="0">
              <a:buNone/>
            </a:pPr>
            <a:r>
              <a:rPr lang="en-US" sz="1900" b="1" dirty="0">
                <a:solidFill>
                  <a:srgbClr val="FFFFFF"/>
                </a:solidFill>
                <a:latin typeface="Aptos Display" pitchFamily="34" charset="0"/>
                <a:ea typeface="Aptos Display" pitchFamily="34" charset="-122"/>
                <a:cs typeface="Aptos Display" pitchFamily="34" charset="-120"/>
              </a:rPr>
              <a:t>Deleting Unposted Batches – When to…..</a:t>
            </a:r>
            <a:endParaRPr lang="en-US" sz="1900" dirty="0"/>
          </a:p>
        </p:txBody>
      </p:sp>
      <p:sp>
        <p:nvSpPr>
          <p:cNvPr id="4" name="Text 2">
            <a:extLst>
              <a:ext uri="{FF2B5EF4-FFF2-40B4-BE49-F238E27FC236}">
                <a16:creationId xmlns:a16="http://schemas.microsoft.com/office/drawing/2014/main" id="{18F58DC2-7FCB-269A-A479-F515073073FB}"/>
              </a:ext>
            </a:extLst>
          </p:cNvPr>
          <p:cNvSpPr/>
          <p:nvPr/>
        </p:nvSpPr>
        <p:spPr>
          <a:xfrm>
            <a:off x="8321040" y="182880"/>
            <a:ext cx="3337560" cy="228600"/>
          </a:xfrm>
          <a:prstGeom prst="rect">
            <a:avLst/>
          </a:prstGeom>
          <a:noFill/>
          <a:ln/>
        </p:spPr>
        <p:txBody>
          <a:bodyPr wrap="square" lIns="0" tIns="0" rIns="0" bIns="0" rtlCol="0" anchor="ctr"/>
          <a:lstStyle/>
          <a:p>
            <a:pPr marL="0" indent="0" algn="r">
              <a:buNone/>
            </a:pPr>
            <a:r>
              <a:rPr lang="en-US" sz="850" dirty="0">
                <a:solidFill>
                  <a:srgbClr val="F4DCE6"/>
                </a:solidFill>
              </a:rPr>
              <a:t>Who does what?</a:t>
            </a:r>
            <a:endParaRPr lang="en-US" sz="850" dirty="0"/>
          </a:p>
        </p:txBody>
      </p:sp>
      <p:sp>
        <p:nvSpPr>
          <p:cNvPr id="20" name="TextBox 19">
            <a:extLst>
              <a:ext uri="{FF2B5EF4-FFF2-40B4-BE49-F238E27FC236}">
                <a16:creationId xmlns:a16="http://schemas.microsoft.com/office/drawing/2014/main" id="{85B8A372-C90C-9674-F336-78BD4A92C9A8}"/>
              </a:ext>
            </a:extLst>
          </p:cNvPr>
          <p:cNvSpPr txBox="1"/>
          <p:nvPr/>
        </p:nvSpPr>
        <p:spPr>
          <a:xfrm>
            <a:off x="0" y="683347"/>
            <a:ext cx="4114800" cy="369332"/>
          </a:xfrm>
          <a:prstGeom prst="rect">
            <a:avLst/>
          </a:prstGeom>
          <a:noFill/>
        </p:spPr>
        <p:txBody>
          <a:bodyPr wrap="square" rtlCol="0">
            <a:spAutoFit/>
          </a:bodyPr>
          <a:lstStyle/>
          <a:p>
            <a:r>
              <a:rPr lang="en-GB" dirty="0" err="1">
                <a:hlinkClick r:id="rId3"/>
              </a:rPr>
              <a:t>Homescreen</a:t>
            </a:r>
            <a:r>
              <a:rPr lang="en-GB" dirty="0">
                <a:hlinkClick r:id="rId3"/>
              </a:rPr>
              <a:t> menu - Unit4 ERP</a:t>
            </a:r>
            <a:endParaRPr lang="en-GB" dirty="0"/>
          </a:p>
        </p:txBody>
      </p:sp>
      <p:sp>
        <p:nvSpPr>
          <p:cNvPr id="5" name="TextBox 4">
            <a:extLst>
              <a:ext uri="{FF2B5EF4-FFF2-40B4-BE49-F238E27FC236}">
                <a16:creationId xmlns:a16="http://schemas.microsoft.com/office/drawing/2014/main" id="{0776A2F5-D1EC-624D-D9BB-1A7B4647219B}"/>
              </a:ext>
            </a:extLst>
          </p:cNvPr>
          <p:cNvSpPr txBox="1"/>
          <p:nvPr/>
        </p:nvSpPr>
        <p:spPr>
          <a:xfrm>
            <a:off x="0" y="1042423"/>
            <a:ext cx="7752560" cy="369332"/>
          </a:xfrm>
          <a:prstGeom prst="rect">
            <a:avLst/>
          </a:prstGeom>
          <a:noFill/>
        </p:spPr>
        <p:txBody>
          <a:bodyPr wrap="square" rtlCol="0">
            <a:spAutoFit/>
          </a:bodyPr>
          <a:lstStyle/>
          <a:p>
            <a:r>
              <a:rPr lang="en-GB" dirty="0"/>
              <a:t>Navigation Path: Accounting / Batch Input / IMPORT TRANSACTIONS </a:t>
            </a:r>
          </a:p>
        </p:txBody>
      </p:sp>
      <p:sp>
        <p:nvSpPr>
          <p:cNvPr id="7" name="TextBox 6">
            <a:extLst>
              <a:ext uri="{FF2B5EF4-FFF2-40B4-BE49-F238E27FC236}">
                <a16:creationId xmlns:a16="http://schemas.microsoft.com/office/drawing/2014/main" id="{116335FB-095E-861F-B35D-833BE178ADAC}"/>
              </a:ext>
            </a:extLst>
          </p:cNvPr>
          <p:cNvSpPr txBox="1"/>
          <p:nvPr/>
        </p:nvSpPr>
        <p:spPr>
          <a:xfrm>
            <a:off x="353693" y="1720840"/>
            <a:ext cx="7752560" cy="3970318"/>
          </a:xfrm>
          <a:prstGeom prst="rect">
            <a:avLst/>
          </a:prstGeom>
          <a:noFill/>
        </p:spPr>
        <p:txBody>
          <a:bodyPr wrap="square">
            <a:spAutoFit/>
          </a:bodyPr>
          <a:lstStyle/>
          <a:p>
            <a:r>
              <a:rPr lang="en-GB" dirty="0"/>
              <a:t>🤔 When Should I Delete a Batch?</a:t>
            </a:r>
          </a:p>
          <a:p>
            <a:r>
              <a:rPr lang="en-GB" dirty="0"/>
              <a:t>A batch can usually be deleted if:</a:t>
            </a:r>
          </a:p>
          <a:p>
            <a:endParaRPr lang="en-GB" dirty="0"/>
          </a:p>
          <a:p>
            <a:r>
              <a:rPr lang="en-GB" dirty="0"/>
              <a:t>✅ The journal is no longer required</a:t>
            </a:r>
          </a:p>
          <a:p>
            <a:r>
              <a:rPr lang="en-GB" dirty="0"/>
              <a:t>✅ A replacement journal has already been created</a:t>
            </a:r>
          </a:p>
          <a:p>
            <a:r>
              <a:rPr lang="en-GB" dirty="0"/>
              <a:t>✅ The batch was created in error</a:t>
            </a:r>
          </a:p>
          <a:p>
            <a:r>
              <a:rPr lang="en-GB" dirty="0"/>
              <a:t>✅ The journal will never be posted to the General Ledger</a:t>
            </a:r>
          </a:p>
          <a:p>
            <a:endParaRPr lang="en-GB" dirty="0"/>
          </a:p>
          <a:p>
            <a:r>
              <a:rPr lang="en-GB" dirty="0"/>
              <a:t>⚠️ Do NOT delete a batch if:</a:t>
            </a:r>
          </a:p>
          <a:p>
            <a:r>
              <a:rPr lang="en-GB" dirty="0"/>
              <a:t>❌ You still intend to amend and post the journal</a:t>
            </a:r>
          </a:p>
          <a:p>
            <a:r>
              <a:rPr lang="en-GB" dirty="0"/>
              <a:t>❌ The journal is awaiting approval or investigation</a:t>
            </a:r>
          </a:p>
          <a:p>
            <a:r>
              <a:rPr lang="en-GB" dirty="0"/>
              <a:t>❌ You are unsure whether it is still required</a:t>
            </a:r>
          </a:p>
          <a:p>
            <a:endParaRPr lang="en-GB" dirty="0"/>
          </a:p>
          <a:p>
            <a:r>
              <a:rPr lang="en-GB" dirty="0"/>
              <a:t>💡 Tip: If in doubt, speak to your Finance Manager before deleting the batch.</a:t>
            </a:r>
          </a:p>
        </p:txBody>
      </p:sp>
    </p:spTree>
    <p:extLst>
      <p:ext uri="{BB962C8B-B14F-4D97-AF65-F5344CB8AC3E}">
        <p14:creationId xmlns:p14="http://schemas.microsoft.com/office/powerpoint/2010/main" val="965072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1695" cy="566928"/>
          </a:xfrm>
          <a:prstGeom prst="rect">
            <a:avLst/>
          </a:prstGeom>
          <a:solidFill>
            <a:srgbClr val="8A1538"/>
          </a:solidFill>
          <a:ln w="12700">
            <a:solidFill>
              <a:srgbClr val="8A1538"/>
            </a:solidFill>
            <a:prstDash val="solid"/>
          </a:ln>
        </p:spPr>
        <p:txBody>
          <a:bodyPr/>
          <a:lstStyle/>
          <a:p>
            <a:endParaRPr lang="en-GB"/>
          </a:p>
        </p:txBody>
      </p:sp>
      <p:sp>
        <p:nvSpPr>
          <p:cNvPr id="3" name="Text 1"/>
          <p:cNvSpPr/>
          <p:nvPr/>
        </p:nvSpPr>
        <p:spPr>
          <a:xfrm>
            <a:off x="502920" y="146304"/>
            <a:ext cx="8183880" cy="320040"/>
          </a:xfrm>
          <a:prstGeom prst="rect">
            <a:avLst/>
          </a:prstGeom>
          <a:noFill/>
          <a:ln/>
        </p:spPr>
        <p:txBody>
          <a:bodyPr wrap="square" lIns="0" tIns="0" rIns="0" bIns="0" rtlCol="0" anchor="ctr"/>
          <a:lstStyle/>
          <a:p>
            <a:pPr marL="0" indent="0">
              <a:buNone/>
            </a:pPr>
            <a:r>
              <a:rPr lang="en-US" sz="1900" b="1" dirty="0">
                <a:solidFill>
                  <a:srgbClr val="FFFFFF"/>
                </a:solidFill>
                <a:latin typeface="Aptos Display" pitchFamily="34" charset="0"/>
                <a:ea typeface="Aptos Display" pitchFamily="34" charset="-122"/>
                <a:cs typeface="Aptos Display" pitchFamily="34" charset="-120"/>
              </a:rPr>
              <a:t>Practical scenarios for discussion</a:t>
            </a:r>
            <a:endParaRPr lang="en-US" sz="1900" dirty="0"/>
          </a:p>
        </p:txBody>
      </p:sp>
      <p:sp>
        <p:nvSpPr>
          <p:cNvPr id="4" name="Text 2"/>
          <p:cNvSpPr/>
          <p:nvPr/>
        </p:nvSpPr>
        <p:spPr>
          <a:xfrm>
            <a:off x="8321040" y="182880"/>
            <a:ext cx="3337560" cy="228600"/>
          </a:xfrm>
          <a:prstGeom prst="rect">
            <a:avLst/>
          </a:prstGeom>
          <a:noFill/>
          <a:ln/>
        </p:spPr>
        <p:txBody>
          <a:bodyPr wrap="square" lIns="0" tIns="0" rIns="0" bIns="0" rtlCol="0" anchor="ctr"/>
          <a:lstStyle/>
          <a:p>
            <a:pPr marL="0" indent="0" algn="r">
              <a:buNone/>
            </a:pPr>
            <a:r>
              <a:rPr lang="en-US" sz="850" dirty="0">
                <a:solidFill>
                  <a:srgbClr val="F4DCE6"/>
                </a:solidFill>
              </a:rPr>
              <a:t>Ask: what would you do?</a:t>
            </a:r>
            <a:endParaRPr lang="en-US" sz="850" dirty="0"/>
          </a:p>
        </p:txBody>
      </p:sp>
      <p:sp>
        <p:nvSpPr>
          <p:cNvPr id="5" name="Shape 3"/>
          <p:cNvSpPr/>
          <p:nvPr/>
        </p:nvSpPr>
        <p:spPr>
          <a:xfrm>
            <a:off x="713232" y="1051560"/>
            <a:ext cx="4846320" cy="1920240"/>
          </a:xfrm>
          <a:prstGeom prst="roundRect">
            <a:avLst>
              <a:gd name="adj" fmla="val 2857"/>
            </a:avLst>
          </a:prstGeom>
          <a:solidFill>
            <a:srgbClr val="FFFFFF"/>
          </a:solidFill>
          <a:ln w="15240">
            <a:solidFill>
              <a:srgbClr val="006A71"/>
            </a:solidFill>
            <a:prstDash val="solid"/>
          </a:ln>
          <a:effectLst>
            <a:outerShdw blurRad="12700" dist="5080" dir="2700000" algn="bl" rotWithShape="0">
              <a:srgbClr val="000000">
                <a:alpha val="8000"/>
              </a:srgbClr>
            </a:outerShdw>
          </a:effectLst>
        </p:spPr>
        <p:txBody>
          <a:bodyPr/>
          <a:lstStyle/>
          <a:p>
            <a:endParaRPr lang="en-GB"/>
          </a:p>
        </p:txBody>
      </p:sp>
      <p:sp>
        <p:nvSpPr>
          <p:cNvPr id="6" name="Text 4"/>
          <p:cNvSpPr/>
          <p:nvPr/>
        </p:nvSpPr>
        <p:spPr>
          <a:xfrm>
            <a:off x="941832" y="1234440"/>
            <a:ext cx="1554480" cy="256032"/>
          </a:xfrm>
          <a:prstGeom prst="rect">
            <a:avLst/>
          </a:prstGeom>
          <a:noFill/>
          <a:ln/>
        </p:spPr>
        <p:txBody>
          <a:bodyPr wrap="square" lIns="0" tIns="0" rIns="0" bIns="0" rtlCol="0" anchor="ctr"/>
          <a:lstStyle/>
          <a:p>
            <a:pPr marL="0" indent="0">
              <a:buNone/>
            </a:pPr>
            <a:r>
              <a:rPr lang="en-US" sz="1300" b="1" dirty="0">
                <a:solidFill>
                  <a:srgbClr val="006A71"/>
                </a:solidFill>
              </a:rPr>
              <a:t>Scenario 1</a:t>
            </a:r>
            <a:endParaRPr lang="en-US" sz="1300" dirty="0"/>
          </a:p>
        </p:txBody>
      </p:sp>
      <p:sp>
        <p:nvSpPr>
          <p:cNvPr id="7" name="Text 5"/>
          <p:cNvSpPr/>
          <p:nvPr/>
        </p:nvSpPr>
        <p:spPr>
          <a:xfrm>
            <a:off x="941832" y="1645920"/>
            <a:ext cx="4297680" cy="777240"/>
          </a:xfrm>
          <a:prstGeom prst="rect">
            <a:avLst/>
          </a:prstGeom>
          <a:noFill/>
          <a:ln/>
        </p:spPr>
        <p:txBody>
          <a:bodyPr wrap="square" lIns="254" tIns="254" rIns="254" bIns="254" rtlCol="0" anchor="ctr">
            <a:normAutofit/>
          </a:bodyPr>
          <a:lstStyle/>
          <a:p>
            <a:pPr marL="0" indent="0">
              <a:buNone/>
            </a:pPr>
            <a:r>
              <a:rPr lang="en-US" sz="1300" dirty="0">
                <a:solidFill>
                  <a:srgbClr val="1F2933"/>
                </a:solidFill>
              </a:rPr>
              <a:t>A file appears in BIM with a validation error. What should be checked before any amendment?</a:t>
            </a:r>
            <a:endParaRPr lang="en-US" sz="1300" dirty="0"/>
          </a:p>
        </p:txBody>
      </p:sp>
      <p:sp>
        <p:nvSpPr>
          <p:cNvPr id="8" name="Text 6"/>
          <p:cNvSpPr/>
          <p:nvPr/>
        </p:nvSpPr>
        <p:spPr>
          <a:xfrm>
            <a:off x="941832" y="2532888"/>
            <a:ext cx="4389120" cy="256032"/>
          </a:xfrm>
          <a:prstGeom prst="rect">
            <a:avLst/>
          </a:prstGeom>
          <a:noFill/>
          <a:ln/>
        </p:spPr>
        <p:txBody>
          <a:bodyPr wrap="square" lIns="0" tIns="0" rIns="0" bIns="0" rtlCol="0" anchor="ctr"/>
          <a:lstStyle/>
          <a:p>
            <a:pPr marL="0" indent="0">
              <a:buNone/>
            </a:pPr>
            <a:r>
              <a:rPr lang="en-US" sz="950" b="1" dirty="0">
                <a:solidFill>
                  <a:srgbClr val="54616A"/>
                </a:solidFill>
              </a:rPr>
              <a:t>Expected response: pause, check, evidence, escalate if unclear.</a:t>
            </a:r>
            <a:endParaRPr lang="en-US" sz="950" dirty="0"/>
          </a:p>
        </p:txBody>
      </p:sp>
      <p:sp>
        <p:nvSpPr>
          <p:cNvPr id="9" name="Shape 7"/>
          <p:cNvSpPr/>
          <p:nvPr/>
        </p:nvSpPr>
        <p:spPr>
          <a:xfrm>
            <a:off x="6245352" y="1051560"/>
            <a:ext cx="4846320" cy="1920240"/>
          </a:xfrm>
          <a:prstGeom prst="roundRect">
            <a:avLst>
              <a:gd name="adj" fmla="val 2857"/>
            </a:avLst>
          </a:prstGeom>
          <a:solidFill>
            <a:srgbClr val="FFFFFF"/>
          </a:solidFill>
          <a:ln w="15240">
            <a:solidFill>
              <a:srgbClr val="8A1538"/>
            </a:solidFill>
            <a:prstDash val="solid"/>
          </a:ln>
          <a:effectLst>
            <a:outerShdw blurRad="12700" dist="5080" dir="2700000" algn="bl" rotWithShape="0">
              <a:srgbClr val="000000">
                <a:alpha val="8000"/>
              </a:srgbClr>
            </a:outerShdw>
          </a:effectLst>
        </p:spPr>
        <p:txBody>
          <a:bodyPr/>
          <a:lstStyle/>
          <a:p>
            <a:endParaRPr lang="en-GB"/>
          </a:p>
        </p:txBody>
      </p:sp>
      <p:sp>
        <p:nvSpPr>
          <p:cNvPr id="10" name="Text 8"/>
          <p:cNvSpPr/>
          <p:nvPr/>
        </p:nvSpPr>
        <p:spPr>
          <a:xfrm>
            <a:off x="6473952" y="1234440"/>
            <a:ext cx="1554480" cy="256032"/>
          </a:xfrm>
          <a:prstGeom prst="rect">
            <a:avLst/>
          </a:prstGeom>
          <a:noFill/>
          <a:ln/>
        </p:spPr>
        <p:txBody>
          <a:bodyPr wrap="square" lIns="0" tIns="0" rIns="0" bIns="0" rtlCol="0" anchor="ctr"/>
          <a:lstStyle/>
          <a:p>
            <a:pPr marL="0" indent="0">
              <a:buNone/>
            </a:pPr>
            <a:r>
              <a:rPr lang="en-US" sz="1300" b="1" dirty="0">
                <a:solidFill>
                  <a:srgbClr val="8A1538"/>
                </a:solidFill>
              </a:rPr>
              <a:t>Scenario 2</a:t>
            </a:r>
            <a:endParaRPr lang="en-US" sz="1300" dirty="0"/>
          </a:p>
        </p:txBody>
      </p:sp>
      <p:sp>
        <p:nvSpPr>
          <p:cNvPr id="11" name="Text 9"/>
          <p:cNvSpPr/>
          <p:nvPr/>
        </p:nvSpPr>
        <p:spPr>
          <a:xfrm>
            <a:off x="6473952" y="1645920"/>
            <a:ext cx="4297680" cy="777240"/>
          </a:xfrm>
          <a:prstGeom prst="rect">
            <a:avLst/>
          </a:prstGeom>
          <a:noFill/>
          <a:ln/>
        </p:spPr>
        <p:txBody>
          <a:bodyPr wrap="square" lIns="254" tIns="254" rIns="254" bIns="254" rtlCol="0" anchor="ctr">
            <a:normAutofit/>
          </a:bodyPr>
          <a:lstStyle/>
          <a:p>
            <a:pPr marL="0" indent="0">
              <a:buNone/>
            </a:pPr>
            <a:r>
              <a:rPr lang="en-US" sz="1300" dirty="0">
                <a:solidFill>
                  <a:srgbClr val="1F2933"/>
                </a:solidFill>
              </a:rPr>
              <a:t>A transaction has been amended once and still fails. Should the user keep changing it?</a:t>
            </a:r>
            <a:endParaRPr lang="en-US" sz="1300" dirty="0"/>
          </a:p>
        </p:txBody>
      </p:sp>
      <p:sp>
        <p:nvSpPr>
          <p:cNvPr id="12" name="Text 10"/>
          <p:cNvSpPr/>
          <p:nvPr/>
        </p:nvSpPr>
        <p:spPr>
          <a:xfrm>
            <a:off x="6473952" y="2532888"/>
            <a:ext cx="4389120" cy="256032"/>
          </a:xfrm>
          <a:prstGeom prst="rect">
            <a:avLst/>
          </a:prstGeom>
          <a:noFill/>
          <a:ln/>
        </p:spPr>
        <p:txBody>
          <a:bodyPr wrap="square" lIns="0" tIns="0" rIns="0" bIns="0" rtlCol="0" anchor="ctr"/>
          <a:lstStyle/>
          <a:p>
            <a:pPr marL="0" indent="0">
              <a:buNone/>
            </a:pPr>
            <a:r>
              <a:rPr lang="en-US" sz="950" b="1" dirty="0">
                <a:solidFill>
                  <a:srgbClr val="54616A"/>
                </a:solidFill>
              </a:rPr>
              <a:t>Expected response: pause, check, evidence, escalate if unclear.</a:t>
            </a:r>
            <a:endParaRPr lang="en-US" sz="950" dirty="0"/>
          </a:p>
        </p:txBody>
      </p:sp>
      <p:sp>
        <p:nvSpPr>
          <p:cNvPr id="13" name="Shape 11"/>
          <p:cNvSpPr/>
          <p:nvPr/>
        </p:nvSpPr>
        <p:spPr>
          <a:xfrm>
            <a:off x="713232" y="3383280"/>
            <a:ext cx="4846320" cy="1920240"/>
          </a:xfrm>
          <a:prstGeom prst="roundRect">
            <a:avLst>
              <a:gd name="adj" fmla="val 2857"/>
            </a:avLst>
          </a:prstGeom>
          <a:solidFill>
            <a:srgbClr val="FFFFFF"/>
          </a:solidFill>
          <a:ln w="15240">
            <a:solidFill>
              <a:srgbClr val="D39B2A"/>
            </a:solidFill>
            <a:prstDash val="solid"/>
          </a:ln>
          <a:effectLst>
            <a:outerShdw blurRad="12700" dist="5080" dir="2700000" algn="bl" rotWithShape="0">
              <a:srgbClr val="000000">
                <a:alpha val="8000"/>
              </a:srgbClr>
            </a:outerShdw>
          </a:effectLst>
        </p:spPr>
        <p:txBody>
          <a:bodyPr/>
          <a:lstStyle/>
          <a:p>
            <a:endParaRPr lang="en-GB"/>
          </a:p>
        </p:txBody>
      </p:sp>
      <p:sp>
        <p:nvSpPr>
          <p:cNvPr id="14" name="Text 12"/>
          <p:cNvSpPr/>
          <p:nvPr/>
        </p:nvSpPr>
        <p:spPr>
          <a:xfrm>
            <a:off x="941832" y="3566160"/>
            <a:ext cx="1554480" cy="256032"/>
          </a:xfrm>
          <a:prstGeom prst="rect">
            <a:avLst/>
          </a:prstGeom>
          <a:noFill/>
          <a:ln/>
        </p:spPr>
        <p:txBody>
          <a:bodyPr wrap="square" lIns="0" tIns="0" rIns="0" bIns="0" rtlCol="0" anchor="ctr"/>
          <a:lstStyle/>
          <a:p>
            <a:pPr marL="0" indent="0">
              <a:buNone/>
            </a:pPr>
            <a:r>
              <a:rPr lang="en-US" sz="1300" b="1" dirty="0">
                <a:solidFill>
                  <a:srgbClr val="D39B2A"/>
                </a:solidFill>
              </a:rPr>
              <a:t>Scenario 3</a:t>
            </a:r>
            <a:endParaRPr lang="en-US" sz="1300" dirty="0"/>
          </a:p>
        </p:txBody>
      </p:sp>
      <p:sp>
        <p:nvSpPr>
          <p:cNvPr id="15" name="Text 13"/>
          <p:cNvSpPr/>
          <p:nvPr/>
        </p:nvSpPr>
        <p:spPr>
          <a:xfrm>
            <a:off x="941832" y="3977640"/>
            <a:ext cx="4297680" cy="777240"/>
          </a:xfrm>
          <a:prstGeom prst="rect">
            <a:avLst/>
          </a:prstGeom>
          <a:noFill/>
          <a:ln/>
        </p:spPr>
        <p:txBody>
          <a:bodyPr wrap="square" lIns="254" tIns="254" rIns="254" bIns="254" rtlCol="0" anchor="ctr">
            <a:normAutofit/>
          </a:bodyPr>
          <a:lstStyle/>
          <a:p>
            <a:pPr marL="0" indent="0">
              <a:buNone/>
            </a:pPr>
            <a:r>
              <a:rPr lang="en-US" sz="1300" dirty="0">
                <a:solidFill>
                  <a:srgbClr val="1F2933"/>
                </a:solidFill>
              </a:rPr>
              <a:t>The user is unsure whether the issue relates to the source file or Unit4 processing. What evidence should be provided?</a:t>
            </a:r>
            <a:endParaRPr lang="en-US" sz="1300" dirty="0"/>
          </a:p>
        </p:txBody>
      </p:sp>
      <p:sp>
        <p:nvSpPr>
          <p:cNvPr id="16" name="Text 14"/>
          <p:cNvSpPr/>
          <p:nvPr/>
        </p:nvSpPr>
        <p:spPr>
          <a:xfrm>
            <a:off x="941832" y="4864608"/>
            <a:ext cx="4389120" cy="256032"/>
          </a:xfrm>
          <a:prstGeom prst="rect">
            <a:avLst/>
          </a:prstGeom>
          <a:noFill/>
          <a:ln/>
        </p:spPr>
        <p:txBody>
          <a:bodyPr wrap="square" lIns="0" tIns="0" rIns="0" bIns="0" rtlCol="0" anchor="ctr"/>
          <a:lstStyle/>
          <a:p>
            <a:pPr marL="0" indent="0">
              <a:buNone/>
            </a:pPr>
            <a:r>
              <a:rPr lang="en-US" sz="950" b="1" dirty="0">
                <a:solidFill>
                  <a:srgbClr val="54616A"/>
                </a:solidFill>
              </a:rPr>
              <a:t>Expected response: pause, check, evidence, escalate if unclear.</a:t>
            </a:r>
            <a:endParaRPr lang="en-US" sz="950" dirty="0"/>
          </a:p>
        </p:txBody>
      </p:sp>
      <p:sp>
        <p:nvSpPr>
          <p:cNvPr id="17" name="Shape 15"/>
          <p:cNvSpPr/>
          <p:nvPr/>
        </p:nvSpPr>
        <p:spPr>
          <a:xfrm>
            <a:off x="6245352" y="3383280"/>
            <a:ext cx="4846320" cy="1920240"/>
          </a:xfrm>
          <a:prstGeom prst="roundRect">
            <a:avLst>
              <a:gd name="adj" fmla="val 2857"/>
            </a:avLst>
          </a:prstGeom>
          <a:solidFill>
            <a:srgbClr val="FFFFFF"/>
          </a:solidFill>
          <a:ln w="15240">
            <a:solidFill>
              <a:srgbClr val="1B365D"/>
            </a:solidFill>
            <a:prstDash val="solid"/>
          </a:ln>
          <a:effectLst>
            <a:outerShdw blurRad="12700" dist="5080" dir="2700000" algn="bl" rotWithShape="0">
              <a:srgbClr val="000000">
                <a:alpha val="8000"/>
              </a:srgbClr>
            </a:outerShdw>
          </a:effectLst>
        </p:spPr>
        <p:txBody>
          <a:bodyPr/>
          <a:lstStyle/>
          <a:p>
            <a:endParaRPr lang="en-GB"/>
          </a:p>
        </p:txBody>
      </p:sp>
      <p:sp>
        <p:nvSpPr>
          <p:cNvPr id="18" name="Text 16"/>
          <p:cNvSpPr/>
          <p:nvPr/>
        </p:nvSpPr>
        <p:spPr>
          <a:xfrm>
            <a:off x="6473952" y="3566160"/>
            <a:ext cx="1554480" cy="256032"/>
          </a:xfrm>
          <a:prstGeom prst="rect">
            <a:avLst/>
          </a:prstGeom>
          <a:noFill/>
          <a:ln/>
        </p:spPr>
        <p:txBody>
          <a:bodyPr wrap="square" lIns="0" tIns="0" rIns="0" bIns="0" rtlCol="0" anchor="ctr"/>
          <a:lstStyle/>
          <a:p>
            <a:pPr marL="0" indent="0">
              <a:buNone/>
            </a:pPr>
            <a:r>
              <a:rPr lang="en-US" sz="1300" b="1" dirty="0">
                <a:solidFill>
                  <a:srgbClr val="1B365D"/>
                </a:solidFill>
              </a:rPr>
              <a:t>Scenario 4</a:t>
            </a:r>
            <a:endParaRPr lang="en-US" sz="1300" dirty="0"/>
          </a:p>
        </p:txBody>
      </p:sp>
      <p:sp>
        <p:nvSpPr>
          <p:cNvPr id="19" name="Text 17"/>
          <p:cNvSpPr/>
          <p:nvPr/>
        </p:nvSpPr>
        <p:spPr>
          <a:xfrm>
            <a:off x="6473952" y="3977640"/>
            <a:ext cx="4297680" cy="777240"/>
          </a:xfrm>
          <a:prstGeom prst="rect">
            <a:avLst/>
          </a:prstGeom>
          <a:noFill/>
          <a:ln/>
        </p:spPr>
        <p:txBody>
          <a:bodyPr wrap="square" lIns="254" tIns="254" rIns="254" bIns="254" rtlCol="0" anchor="ctr">
            <a:normAutofit/>
          </a:bodyPr>
          <a:lstStyle/>
          <a:p>
            <a:pPr marL="0" indent="0">
              <a:buNone/>
            </a:pPr>
            <a:r>
              <a:rPr lang="en-US" sz="1300" dirty="0">
                <a:solidFill>
                  <a:srgbClr val="1F2933"/>
                </a:solidFill>
              </a:rPr>
              <a:t>Only some lines within a batch have failed. What should be corrected locally and what should be escalated?</a:t>
            </a:r>
            <a:endParaRPr lang="en-US" sz="1300" dirty="0"/>
          </a:p>
        </p:txBody>
      </p:sp>
      <p:sp>
        <p:nvSpPr>
          <p:cNvPr id="20" name="Text 18"/>
          <p:cNvSpPr/>
          <p:nvPr/>
        </p:nvSpPr>
        <p:spPr>
          <a:xfrm>
            <a:off x="6473952" y="4864608"/>
            <a:ext cx="4389120" cy="256032"/>
          </a:xfrm>
          <a:prstGeom prst="rect">
            <a:avLst/>
          </a:prstGeom>
          <a:noFill/>
          <a:ln/>
        </p:spPr>
        <p:txBody>
          <a:bodyPr wrap="square" lIns="0" tIns="0" rIns="0" bIns="0" rtlCol="0" anchor="ctr"/>
          <a:lstStyle/>
          <a:p>
            <a:pPr marL="0" indent="0">
              <a:buNone/>
            </a:pPr>
            <a:r>
              <a:rPr lang="en-US" sz="950" b="1" dirty="0">
                <a:solidFill>
                  <a:srgbClr val="54616A"/>
                </a:solidFill>
              </a:rPr>
              <a:t>Expected response: pause, check, evidence, escalate if unclear.</a:t>
            </a:r>
            <a:endParaRPr lang="en-US" sz="9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1695" cy="566928"/>
          </a:xfrm>
          <a:prstGeom prst="rect">
            <a:avLst/>
          </a:prstGeom>
          <a:solidFill>
            <a:srgbClr val="8A1538"/>
          </a:solidFill>
          <a:ln w="12700">
            <a:solidFill>
              <a:srgbClr val="8A1538"/>
            </a:solidFill>
            <a:prstDash val="solid"/>
          </a:ln>
        </p:spPr>
        <p:txBody>
          <a:bodyPr/>
          <a:lstStyle/>
          <a:p>
            <a:endParaRPr lang="en-GB"/>
          </a:p>
        </p:txBody>
      </p:sp>
      <p:sp>
        <p:nvSpPr>
          <p:cNvPr id="3" name="Text 1"/>
          <p:cNvSpPr/>
          <p:nvPr/>
        </p:nvSpPr>
        <p:spPr>
          <a:xfrm>
            <a:off x="502920" y="146304"/>
            <a:ext cx="8183880" cy="320040"/>
          </a:xfrm>
          <a:prstGeom prst="rect">
            <a:avLst/>
          </a:prstGeom>
          <a:noFill/>
          <a:ln/>
        </p:spPr>
        <p:txBody>
          <a:bodyPr wrap="square" lIns="0" tIns="0" rIns="0" bIns="0" rtlCol="0" anchor="ctr"/>
          <a:lstStyle/>
          <a:p>
            <a:pPr marL="0" indent="0">
              <a:buNone/>
            </a:pPr>
            <a:r>
              <a:rPr lang="en-US" sz="1900" b="1" dirty="0">
                <a:solidFill>
                  <a:srgbClr val="FFFFFF"/>
                </a:solidFill>
                <a:latin typeface="Aptos Display" pitchFamily="34" charset="0"/>
                <a:ea typeface="Aptos Display" pitchFamily="34" charset="-122"/>
                <a:cs typeface="Aptos Display" pitchFamily="34" charset="-120"/>
              </a:rPr>
              <a:t>Do / Don’t guidance for users</a:t>
            </a:r>
            <a:endParaRPr lang="en-US" sz="1900" dirty="0"/>
          </a:p>
        </p:txBody>
      </p:sp>
      <p:sp>
        <p:nvSpPr>
          <p:cNvPr id="4" name="Text 2"/>
          <p:cNvSpPr/>
          <p:nvPr/>
        </p:nvSpPr>
        <p:spPr>
          <a:xfrm>
            <a:off x="8321040" y="182880"/>
            <a:ext cx="3337560" cy="228600"/>
          </a:xfrm>
          <a:prstGeom prst="rect">
            <a:avLst/>
          </a:prstGeom>
          <a:noFill/>
          <a:ln/>
        </p:spPr>
        <p:txBody>
          <a:bodyPr wrap="square" lIns="0" tIns="0" rIns="0" bIns="0" rtlCol="0" anchor="ctr"/>
          <a:lstStyle/>
          <a:p>
            <a:pPr marL="0" indent="0" algn="r">
              <a:buNone/>
            </a:pPr>
            <a:r>
              <a:rPr lang="en-US" sz="850" dirty="0">
                <a:solidFill>
                  <a:srgbClr val="F4DCE6"/>
                </a:solidFill>
              </a:rPr>
              <a:t>Prevent rework and protect auditability</a:t>
            </a:r>
            <a:endParaRPr lang="en-US" sz="850" dirty="0"/>
          </a:p>
        </p:txBody>
      </p:sp>
      <p:sp>
        <p:nvSpPr>
          <p:cNvPr id="5" name="Shape 3"/>
          <p:cNvSpPr/>
          <p:nvPr/>
        </p:nvSpPr>
        <p:spPr>
          <a:xfrm>
            <a:off x="713232" y="1051560"/>
            <a:ext cx="5257800" cy="4709160"/>
          </a:xfrm>
          <a:prstGeom prst="roundRect">
            <a:avLst>
              <a:gd name="adj" fmla="val 1359"/>
            </a:avLst>
          </a:prstGeom>
          <a:solidFill>
            <a:srgbClr val="EDF7ED"/>
          </a:solidFill>
          <a:ln w="13970">
            <a:solidFill>
              <a:srgbClr val="2E7D32"/>
            </a:solidFill>
            <a:prstDash val="solid"/>
          </a:ln>
          <a:effectLst>
            <a:outerShdw blurRad="12700" dist="5080" dir="2700000" algn="bl" rotWithShape="0">
              <a:srgbClr val="000000">
                <a:alpha val="8000"/>
              </a:srgbClr>
            </a:outerShdw>
          </a:effectLst>
        </p:spPr>
        <p:txBody>
          <a:bodyPr/>
          <a:lstStyle/>
          <a:p>
            <a:endParaRPr lang="en-GB"/>
          </a:p>
        </p:txBody>
      </p:sp>
      <p:sp>
        <p:nvSpPr>
          <p:cNvPr id="6" name="Text 4"/>
          <p:cNvSpPr/>
          <p:nvPr/>
        </p:nvSpPr>
        <p:spPr>
          <a:xfrm>
            <a:off x="1005840" y="1298448"/>
            <a:ext cx="1097280" cy="365760"/>
          </a:xfrm>
          <a:prstGeom prst="rect">
            <a:avLst/>
          </a:prstGeom>
          <a:noFill/>
          <a:ln/>
        </p:spPr>
        <p:txBody>
          <a:bodyPr wrap="square" lIns="0" tIns="0" rIns="0" bIns="0" rtlCol="0" anchor="ctr"/>
          <a:lstStyle/>
          <a:p>
            <a:pPr marL="0" indent="0">
              <a:buNone/>
            </a:pPr>
            <a:r>
              <a:rPr lang="en-US" sz="2400" b="1" dirty="0">
                <a:solidFill>
                  <a:srgbClr val="2E7D32"/>
                </a:solidFill>
              </a:rPr>
              <a:t>DO</a:t>
            </a:r>
            <a:endParaRPr lang="en-US" sz="2400" dirty="0"/>
          </a:p>
        </p:txBody>
      </p:sp>
      <p:sp>
        <p:nvSpPr>
          <p:cNvPr id="7" name="Text 5"/>
          <p:cNvSpPr/>
          <p:nvPr/>
        </p:nvSpPr>
        <p:spPr>
          <a:xfrm>
            <a:off x="1051560" y="1874520"/>
            <a:ext cx="4343400" cy="3337560"/>
          </a:xfrm>
          <a:prstGeom prst="rect">
            <a:avLst/>
          </a:prstGeom>
          <a:noFill/>
          <a:ln/>
        </p:spPr>
        <p:txBody>
          <a:bodyPr wrap="square" lIns="254" tIns="254" rIns="254" bIns="254" rtlCol="0" anchor="ctr">
            <a:normAutofit/>
          </a:bodyPr>
          <a:lstStyle/>
          <a:p>
            <a:pPr marL="0" indent="0">
              <a:buNone/>
            </a:pPr>
            <a:r>
              <a:rPr lang="en-US" sz="1400" dirty="0">
                <a:solidFill>
                  <a:srgbClr val="1F2933"/>
                </a:solidFill>
              </a:rPr>
              <a:t>✓ Check the batch/error details before acting</a:t>
            </a:r>
            <a:endParaRPr lang="en-US" sz="1400" dirty="0"/>
          </a:p>
          <a:p>
            <a:pPr marL="0" indent="0">
              <a:buNone/>
            </a:pPr>
            <a:r>
              <a:rPr lang="en-US" sz="1400" dirty="0">
                <a:solidFill>
                  <a:srgbClr val="1F2933"/>
                </a:solidFill>
              </a:rPr>
              <a:t>✓ Confirm whether the file has already been processed</a:t>
            </a:r>
            <a:endParaRPr lang="en-US" sz="1400" dirty="0"/>
          </a:p>
          <a:p>
            <a:pPr marL="0" indent="0">
              <a:buNone/>
            </a:pPr>
            <a:r>
              <a:rPr lang="en-US" sz="1400" dirty="0">
                <a:solidFill>
                  <a:srgbClr val="1F2933"/>
                </a:solidFill>
              </a:rPr>
              <a:t>✓ Correct only where the route is clear and authorised</a:t>
            </a:r>
            <a:endParaRPr lang="en-US" sz="1400" dirty="0"/>
          </a:p>
          <a:p>
            <a:pPr marL="0" indent="0">
              <a:buNone/>
            </a:pPr>
            <a:r>
              <a:rPr lang="en-US" sz="1400" dirty="0">
                <a:solidFill>
                  <a:srgbClr val="1F2933"/>
                </a:solidFill>
              </a:rPr>
              <a:t>✓ Record the action taken</a:t>
            </a:r>
            <a:endParaRPr lang="en-US" sz="1400" dirty="0"/>
          </a:p>
          <a:p>
            <a:pPr marL="0" indent="0">
              <a:buNone/>
            </a:pPr>
            <a:r>
              <a:rPr lang="en-US" sz="1400" dirty="0">
                <a:solidFill>
                  <a:srgbClr val="1F2933"/>
                </a:solidFill>
              </a:rPr>
              <a:t>✓ Escalate early where the cause is unclear</a:t>
            </a:r>
            <a:endParaRPr lang="en-US" sz="1400" dirty="0"/>
          </a:p>
        </p:txBody>
      </p:sp>
      <p:sp>
        <p:nvSpPr>
          <p:cNvPr id="8" name="Shape 6"/>
          <p:cNvSpPr/>
          <p:nvPr/>
        </p:nvSpPr>
        <p:spPr>
          <a:xfrm>
            <a:off x="6263640" y="1051560"/>
            <a:ext cx="5257800" cy="4709160"/>
          </a:xfrm>
          <a:prstGeom prst="roundRect">
            <a:avLst>
              <a:gd name="adj" fmla="val 1359"/>
            </a:avLst>
          </a:prstGeom>
          <a:solidFill>
            <a:srgbClr val="FBECEF"/>
          </a:solidFill>
          <a:ln w="13970">
            <a:solidFill>
              <a:srgbClr val="B00020"/>
            </a:solidFill>
            <a:prstDash val="solid"/>
          </a:ln>
          <a:effectLst>
            <a:outerShdw blurRad="12700" dist="5080" dir="2700000" algn="bl" rotWithShape="0">
              <a:srgbClr val="000000">
                <a:alpha val="8000"/>
              </a:srgbClr>
            </a:outerShdw>
          </a:effectLst>
        </p:spPr>
        <p:txBody>
          <a:bodyPr/>
          <a:lstStyle/>
          <a:p>
            <a:endParaRPr lang="en-GB"/>
          </a:p>
        </p:txBody>
      </p:sp>
      <p:sp>
        <p:nvSpPr>
          <p:cNvPr id="9" name="Text 7"/>
          <p:cNvSpPr/>
          <p:nvPr/>
        </p:nvSpPr>
        <p:spPr>
          <a:xfrm>
            <a:off x="6556248" y="1298448"/>
            <a:ext cx="1554480" cy="365760"/>
          </a:xfrm>
          <a:prstGeom prst="rect">
            <a:avLst/>
          </a:prstGeom>
          <a:noFill/>
          <a:ln/>
        </p:spPr>
        <p:txBody>
          <a:bodyPr wrap="square" lIns="0" tIns="0" rIns="0" bIns="0" rtlCol="0" anchor="ctr"/>
          <a:lstStyle/>
          <a:p>
            <a:pPr marL="0" indent="0">
              <a:buNone/>
            </a:pPr>
            <a:r>
              <a:rPr lang="en-US" sz="2400" b="1" dirty="0">
                <a:solidFill>
                  <a:srgbClr val="B00020"/>
                </a:solidFill>
              </a:rPr>
              <a:t>DON’T</a:t>
            </a:r>
            <a:endParaRPr lang="en-US" sz="2400" dirty="0"/>
          </a:p>
        </p:txBody>
      </p:sp>
      <p:sp>
        <p:nvSpPr>
          <p:cNvPr id="10" name="Text 8"/>
          <p:cNvSpPr/>
          <p:nvPr/>
        </p:nvSpPr>
        <p:spPr>
          <a:xfrm>
            <a:off x="6601968" y="1874520"/>
            <a:ext cx="4343400" cy="3337560"/>
          </a:xfrm>
          <a:prstGeom prst="rect">
            <a:avLst/>
          </a:prstGeom>
          <a:noFill/>
          <a:ln/>
        </p:spPr>
        <p:txBody>
          <a:bodyPr wrap="square" lIns="254" tIns="254" rIns="254" bIns="254" rtlCol="0" anchor="ctr">
            <a:normAutofit/>
          </a:bodyPr>
          <a:lstStyle/>
          <a:p>
            <a:pPr marL="0" indent="0">
              <a:buNone/>
            </a:pPr>
            <a:r>
              <a:rPr lang="en-US" sz="1400" dirty="0">
                <a:solidFill>
                  <a:srgbClr val="1F2933"/>
                </a:solidFill>
              </a:rPr>
              <a:t>✕ Make repeated amendments without understanding the failure</a:t>
            </a:r>
            <a:endParaRPr lang="en-US" sz="1400" dirty="0"/>
          </a:p>
          <a:p>
            <a:pPr marL="0" indent="0">
              <a:buNone/>
            </a:pPr>
            <a:r>
              <a:rPr lang="en-US" sz="1400" dirty="0">
                <a:solidFill>
                  <a:srgbClr val="1F2933"/>
                </a:solidFill>
              </a:rPr>
              <a:t>✕ Assume BIM entries can be ignored</a:t>
            </a:r>
            <a:endParaRPr lang="en-US" sz="1400" dirty="0"/>
          </a:p>
          <a:p>
            <a:pPr marL="0" indent="0">
              <a:buNone/>
            </a:pPr>
            <a:r>
              <a:rPr lang="en-US" sz="1400" dirty="0">
                <a:solidFill>
                  <a:srgbClr val="1F2933"/>
                </a:solidFill>
              </a:rPr>
              <a:t>✕ Re-submit files without checking for duplication</a:t>
            </a:r>
            <a:endParaRPr lang="en-US" sz="1400" dirty="0"/>
          </a:p>
          <a:p>
            <a:pPr marL="0" indent="0">
              <a:buNone/>
            </a:pPr>
            <a:r>
              <a:rPr lang="en-US" sz="1400" dirty="0">
                <a:solidFill>
                  <a:srgbClr val="1F2933"/>
                </a:solidFill>
              </a:rPr>
              <a:t>✕ Change data that belongs to another owner</a:t>
            </a:r>
            <a:endParaRPr lang="en-US" sz="1400" dirty="0"/>
          </a:p>
          <a:p>
            <a:pPr marL="0" indent="0">
              <a:buNone/>
            </a:pPr>
            <a:r>
              <a:rPr lang="en-US" sz="1400" dirty="0">
                <a:solidFill>
                  <a:srgbClr val="1F2933"/>
                </a:solidFill>
              </a:rPr>
              <a:t>✕ Leave failed items unresolved without escalation</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890B0-E925-975E-4A5C-F0808920C43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364219DD-038E-6A4C-9B7E-76B5A09C0B15}"/>
              </a:ext>
            </a:extLst>
          </p:cNvPr>
          <p:cNvSpPr/>
          <p:nvPr/>
        </p:nvSpPr>
        <p:spPr>
          <a:xfrm>
            <a:off x="0" y="0"/>
            <a:ext cx="12191695" cy="566928"/>
          </a:xfrm>
          <a:prstGeom prst="rect">
            <a:avLst/>
          </a:prstGeom>
          <a:solidFill>
            <a:srgbClr val="8A1538"/>
          </a:solidFill>
          <a:ln w="12700">
            <a:solidFill>
              <a:srgbClr val="8A1538"/>
            </a:solidFill>
            <a:prstDash val="solid"/>
          </a:ln>
        </p:spPr>
        <p:txBody>
          <a:bodyPr/>
          <a:lstStyle/>
          <a:p>
            <a:endParaRPr lang="en-GB"/>
          </a:p>
        </p:txBody>
      </p:sp>
      <p:sp>
        <p:nvSpPr>
          <p:cNvPr id="3" name="Text 1">
            <a:extLst>
              <a:ext uri="{FF2B5EF4-FFF2-40B4-BE49-F238E27FC236}">
                <a16:creationId xmlns:a16="http://schemas.microsoft.com/office/drawing/2014/main" id="{61E7DC26-E49F-BC0D-D660-302FD16C7CC4}"/>
              </a:ext>
            </a:extLst>
          </p:cNvPr>
          <p:cNvSpPr/>
          <p:nvPr/>
        </p:nvSpPr>
        <p:spPr>
          <a:xfrm>
            <a:off x="502920" y="146304"/>
            <a:ext cx="8183880" cy="320040"/>
          </a:xfrm>
          <a:prstGeom prst="rect">
            <a:avLst/>
          </a:prstGeom>
          <a:noFill/>
          <a:ln/>
        </p:spPr>
        <p:txBody>
          <a:bodyPr wrap="square" lIns="0" tIns="0" rIns="0" bIns="0" rtlCol="0" anchor="ctr"/>
          <a:lstStyle/>
          <a:p>
            <a:pPr marL="0" indent="0">
              <a:buNone/>
            </a:pPr>
            <a:r>
              <a:rPr lang="en-US" sz="1900" b="1" dirty="0">
                <a:solidFill>
                  <a:srgbClr val="FFFFFF"/>
                </a:solidFill>
                <a:latin typeface="Aptos Display" pitchFamily="34" charset="0"/>
                <a:ea typeface="Aptos Display" pitchFamily="34" charset="-122"/>
                <a:cs typeface="Aptos Display" pitchFamily="34" charset="-120"/>
              </a:rPr>
              <a:t>Business benefits of managing BIM</a:t>
            </a:r>
            <a:endParaRPr lang="en-US" sz="1900" dirty="0"/>
          </a:p>
        </p:txBody>
      </p:sp>
      <p:sp>
        <p:nvSpPr>
          <p:cNvPr id="4" name="Text 2">
            <a:extLst>
              <a:ext uri="{FF2B5EF4-FFF2-40B4-BE49-F238E27FC236}">
                <a16:creationId xmlns:a16="http://schemas.microsoft.com/office/drawing/2014/main" id="{97590A27-23E2-9A92-BC2F-5EE6235E84CC}"/>
              </a:ext>
            </a:extLst>
          </p:cNvPr>
          <p:cNvSpPr/>
          <p:nvPr/>
        </p:nvSpPr>
        <p:spPr>
          <a:xfrm>
            <a:off x="8321040" y="182880"/>
            <a:ext cx="3337560" cy="228600"/>
          </a:xfrm>
          <a:prstGeom prst="rect">
            <a:avLst/>
          </a:prstGeom>
          <a:noFill/>
          <a:ln/>
        </p:spPr>
        <p:txBody>
          <a:bodyPr wrap="square" lIns="0" tIns="0" rIns="0" bIns="0" rtlCol="0" anchor="ctr"/>
          <a:lstStyle/>
          <a:p>
            <a:pPr marL="0" indent="0" algn="r">
              <a:buNone/>
            </a:pPr>
            <a:r>
              <a:rPr lang="en-US" sz="850" dirty="0">
                <a:solidFill>
                  <a:srgbClr val="F4DCE6"/>
                </a:solidFill>
              </a:rPr>
              <a:t>Why good BIM handling matters</a:t>
            </a:r>
            <a:endParaRPr lang="en-US" sz="850" dirty="0"/>
          </a:p>
        </p:txBody>
      </p:sp>
      <p:sp>
        <p:nvSpPr>
          <p:cNvPr id="5" name="Shape 3">
            <a:extLst>
              <a:ext uri="{FF2B5EF4-FFF2-40B4-BE49-F238E27FC236}">
                <a16:creationId xmlns:a16="http://schemas.microsoft.com/office/drawing/2014/main" id="{99A15FCD-DD10-C32B-B4EF-927AF0B297EB}"/>
              </a:ext>
            </a:extLst>
          </p:cNvPr>
          <p:cNvSpPr/>
          <p:nvPr/>
        </p:nvSpPr>
        <p:spPr>
          <a:xfrm>
            <a:off x="594360" y="1051560"/>
            <a:ext cx="3246120" cy="1600200"/>
          </a:xfrm>
          <a:prstGeom prst="roundRect">
            <a:avLst>
              <a:gd name="adj" fmla="val 3429"/>
            </a:avLst>
          </a:prstGeom>
          <a:solidFill>
            <a:srgbClr val="FFFFFF"/>
          </a:solidFill>
          <a:ln w="10160">
            <a:solidFill>
              <a:srgbClr val="D7DEE4"/>
            </a:solidFill>
            <a:prstDash val="solid"/>
          </a:ln>
          <a:effectLst>
            <a:outerShdw blurRad="12700" dist="5080" dir="2700000" algn="bl" rotWithShape="0">
              <a:srgbClr val="000000">
                <a:alpha val="9000"/>
              </a:srgbClr>
            </a:outerShdw>
          </a:effectLst>
        </p:spPr>
        <p:txBody>
          <a:bodyPr/>
          <a:lstStyle/>
          <a:p>
            <a:endParaRPr lang="en-GB"/>
          </a:p>
        </p:txBody>
      </p:sp>
      <p:sp>
        <p:nvSpPr>
          <p:cNvPr id="6" name="Text 4">
            <a:extLst>
              <a:ext uri="{FF2B5EF4-FFF2-40B4-BE49-F238E27FC236}">
                <a16:creationId xmlns:a16="http://schemas.microsoft.com/office/drawing/2014/main" id="{B87ADCBB-9E82-3CD7-F1E9-DCFDD80D5F4D}"/>
              </a:ext>
            </a:extLst>
          </p:cNvPr>
          <p:cNvSpPr/>
          <p:nvPr/>
        </p:nvSpPr>
        <p:spPr>
          <a:xfrm>
            <a:off x="758952" y="1197864"/>
            <a:ext cx="2916936" cy="274320"/>
          </a:xfrm>
          <a:prstGeom prst="rect">
            <a:avLst/>
          </a:prstGeom>
          <a:noFill/>
          <a:ln/>
        </p:spPr>
        <p:txBody>
          <a:bodyPr wrap="square" lIns="0" tIns="0" rIns="0" bIns="0" rtlCol="0" anchor="ctr"/>
          <a:lstStyle/>
          <a:p>
            <a:pPr marL="0" indent="0">
              <a:buNone/>
            </a:pPr>
            <a:r>
              <a:rPr lang="en-US" sz="1300" b="1" dirty="0">
                <a:solidFill>
                  <a:srgbClr val="8A1538"/>
                </a:solidFill>
              </a:rPr>
              <a:t>Reduce delays</a:t>
            </a:r>
            <a:endParaRPr lang="en-US" sz="1300" dirty="0"/>
          </a:p>
        </p:txBody>
      </p:sp>
      <p:sp>
        <p:nvSpPr>
          <p:cNvPr id="7" name="Text 5">
            <a:extLst>
              <a:ext uri="{FF2B5EF4-FFF2-40B4-BE49-F238E27FC236}">
                <a16:creationId xmlns:a16="http://schemas.microsoft.com/office/drawing/2014/main" id="{C5473D30-6BC0-77E0-8A9F-3566664AAEBD}"/>
              </a:ext>
            </a:extLst>
          </p:cNvPr>
          <p:cNvSpPr/>
          <p:nvPr/>
        </p:nvSpPr>
        <p:spPr>
          <a:xfrm>
            <a:off x="868680" y="1618488"/>
            <a:ext cx="2752344" cy="914400"/>
          </a:xfrm>
          <a:prstGeom prst="rect">
            <a:avLst/>
          </a:prstGeom>
          <a:noFill/>
          <a:ln/>
        </p:spPr>
        <p:txBody>
          <a:bodyPr wrap="square" lIns="318" tIns="318" rIns="318" bIns="318" rtlCol="0" anchor="ctr">
            <a:normAutofit/>
          </a:bodyPr>
          <a:lstStyle/>
          <a:p>
            <a:r>
              <a:rPr lang="en-US" sz="1200" dirty="0">
                <a:solidFill>
                  <a:srgbClr val="1F2933"/>
                </a:solidFill>
              </a:rPr>
              <a:t>Avoid reprocessing, duplicated effort and slow resolution of failed files.</a:t>
            </a:r>
          </a:p>
          <a:p>
            <a:endParaRPr lang="en-US" sz="1200" dirty="0">
              <a:solidFill>
                <a:srgbClr val="1F2933"/>
              </a:solidFill>
            </a:endParaRPr>
          </a:p>
          <a:p>
            <a:r>
              <a:rPr lang="en-US" sz="1200">
                <a:solidFill>
                  <a:srgbClr val="1F2933"/>
                </a:solidFill>
              </a:rPr>
              <a:t>Post transaction in a timely manner</a:t>
            </a:r>
            <a:endParaRPr lang="en-US" sz="1200" dirty="0">
              <a:solidFill>
                <a:srgbClr val="1F2933"/>
              </a:solidFill>
            </a:endParaRPr>
          </a:p>
        </p:txBody>
      </p:sp>
      <p:sp>
        <p:nvSpPr>
          <p:cNvPr id="8" name="Shape 6">
            <a:extLst>
              <a:ext uri="{FF2B5EF4-FFF2-40B4-BE49-F238E27FC236}">
                <a16:creationId xmlns:a16="http://schemas.microsoft.com/office/drawing/2014/main" id="{8917323E-B457-F546-6608-3211757578B9}"/>
              </a:ext>
            </a:extLst>
          </p:cNvPr>
          <p:cNvSpPr/>
          <p:nvPr/>
        </p:nvSpPr>
        <p:spPr>
          <a:xfrm>
            <a:off x="4389120" y="1051560"/>
            <a:ext cx="3246120" cy="1600200"/>
          </a:xfrm>
          <a:prstGeom prst="roundRect">
            <a:avLst>
              <a:gd name="adj" fmla="val 3429"/>
            </a:avLst>
          </a:prstGeom>
          <a:solidFill>
            <a:srgbClr val="FFFFFF"/>
          </a:solidFill>
          <a:ln w="10160">
            <a:solidFill>
              <a:srgbClr val="D7DEE4"/>
            </a:solidFill>
            <a:prstDash val="solid"/>
          </a:ln>
          <a:effectLst>
            <a:outerShdw blurRad="12700" dist="5080" dir="2700000" algn="bl" rotWithShape="0">
              <a:srgbClr val="000000">
                <a:alpha val="9000"/>
              </a:srgbClr>
            </a:outerShdw>
          </a:effectLst>
        </p:spPr>
        <p:txBody>
          <a:bodyPr/>
          <a:lstStyle/>
          <a:p>
            <a:endParaRPr lang="en-GB"/>
          </a:p>
        </p:txBody>
      </p:sp>
      <p:sp>
        <p:nvSpPr>
          <p:cNvPr id="9" name="Text 7">
            <a:extLst>
              <a:ext uri="{FF2B5EF4-FFF2-40B4-BE49-F238E27FC236}">
                <a16:creationId xmlns:a16="http://schemas.microsoft.com/office/drawing/2014/main" id="{B24FA89B-FCF7-1B82-6F27-C6A27307B1A6}"/>
              </a:ext>
            </a:extLst>
          </p:cNvPr>
          <p:cNvSpPr/>
          <p:nvPr/>
        </p:nvSpPr>
        <p:spPr>
          <a:xfrm>
            <a:off x="4553712" y="1197864"/>
            <a:ext cx="2916936" cy="274320"/>
          </a:xfrm>
          <a:prstGeom prst="rect">
            <a:avLst/>
          </a:prstGeom>
          <a:noFill/>
          <a:ln/>
        </p:spPr>
        <p:txBody>
          <a:bodyPr wrap="square" lIns="0" tIns="0" rIns="0" bIns="0" rtlCol="0" anchor="ctr"/>
          <a:lstStyle/>
          <a:p>
            <a:pPr marL="0" indent="0">
              <a:buNone/>
            </a:pPr>
            <a:r>
              <a:rPr lang="en-US" sz="1300" b="1" dirty="0">
                <a:solidFill>
                  <a:srgbClr val="006A71"/>
                </a:solidFill>
              </a:rPr>
              <a:t>Improve data quality</a:t>
            </a:r>
            <a:endParaRPr lang="en-US" sz="1300" dirty="0"/>
          </a:p>
        </p:txBody>
      </p:sp>
      <p:sp>
        <p:nvSpPr>
          <p:cNvPr id="10" name="Text 8">
            <a:extLst>
              <a:ext uri="{FF2B5EF4-FFF2-40B4-BE49-F238E27FC236}">
                <a16:creationId xmlns:a16="http://schemas.microsoft.com/office/drawing/2014/main" id="{FEAD62B5-67C1-9DE9-6B41-2403532E5B13}"/>
              </a:ext>
            </a:extLst>
          </p:cNvPr>
          <p:cNvSpPr/>
          <p:nvPr/>
        </p:nvSpPr>
        <p:spPr>
          <a:xfrm>
            <a:off x="4663440" y="1523815"/>
            <a:ext cx="2752344" cy="1009073"/>
          </a:xfrm>
          <a:prstGeom prst="rect">
            <a:avLst/>
          </a:prstGeom>
          <a:noFill/>
          <a:ln/>
        </p:spPr>
        <p:txBody>
          <a:bodyPr wrap="square" lIns="318" tIns="318" rIns="318" bIns="318" rtlCol="0" anchor="ctr">
            <a:normAutofit/>
          </a:bodyPr>
          <a:lstStyle/>
          <a:p>
            <a:r>
              <a:rPr lang="en-US" sz="1200" dirty="0">
                <a:solidFill>
                  <a:srgbClr val="1F2933"/>
                </a:solidFill>
              </a:rPr>
              <a:t>Increase confidence that financial data entering Unit4 is accurate and complete.</a:t>
            </a:r>
          </a:p>
          <a:p>
            <a:endParaRPr lang="en-US" sz="1200" dirty="0">
              <a:solidFill>
                <a:srgbClr val="1F2933"/>
              </a:solidFill>
            </a:endParaRPr>
          </a:p>
          <a:p>
            <a:r>
              <a:rPr lang="en-US" sz="1200" dirty="0">
                <a:solidFill>
                  <a:srgbClr val="1F2933"/>
                </a:solidFill>
              </a:rPr>
              <a:t>Are all the transactions in the app that need to be there? What’s Missing?</a:t>
            </a:r>
            <a:endParaRPr lang="en-US" sz="1200" dirty="0"/>
          </a:p>
        </p:txBody>
      </p:sp>
      <p:sp>
        <p:nvSpPr>
          <p:cNvPr id="11" name="Shape 9">
            <a:extLst>
              <a:ext uri="{FF2B5EF4-FFF2-40B4-BE49-F238E27FC236}">
                <a16:creationId xmlns:a16="http://schemas.microsoft.com/office/drawing/2014/main" id="{2E32C343-864A-A72D-BC9E-01E9A316B399}"/>
              </a:ext>
            </a:extLst>
          </p:cNvPr>
          <p:cNvSpPr/>
          <p:nvPr/>
        </p:nvSpPr>
        <p:spPr>
          <a:xfrm>
            <a:off x="8183880" y="1051560"/>
            <a:ext cx="3246120" cy="1600200"/>
          </a:xfrm>
          <a:prstGeom prst="roundRect">
            <a:avLst>
              <a:gd name="adj" fmla="val 3429"/>
            </a:avLst>
          </a:prstGeom>
          <a:solidFill>
            <a:srgbClr val="FFFFFF"/>
          </a:solidFill>
          <a:ln w="10160">
            <a:solidFill>
              <a:srgbClr val="D7DEE4"/>
            </a:solidFill>
            <a:prstDash val="solid"/>
          </a:ln>
          <a:effectLst>
            <a:outerShdw blurRad="12700" dist="5080" dir="2700000" algn="bl" rotWithShape="0">
              <a:srgbClr val="000000">
                <a:alpha val="9000"/>
              </a:srgbClr>
            </a:outerShdw>
          </a:effectLst>
        </p:spPr>
        <p:txBody>
          <a:bodyPr/>
          <a:lstStyle/>
          <a:p>
            <a:endParaRPr lang="en-GB"/>
          </a:p>
        </p:txBody>
      </p:sp>
      <p:sp>
        <p:nvSpPr>
          <p:cNvPr id="12" name="Text 10">
            <a:extLst>
              <a:ext uri="{FF2B5EF4-FFF2-40B4-BE49-F238E27FC236}">
                <a16:creationId xmlns:a16="http://schemas.microsoft.com/office/drawing/2014/main" id="{2B771CA8-AB37-98F8-1D4E-C3290038CB1C}"/>
              </a:ext>
            </a:extLst>
          </p:cNvPr>
          <p:cNvSpPr/>
          <p:nvPr/>
        </p:nvSpPr>
        <p:spPr>
          <a:xfrm>
            <a:off x="8348472" y="1197864"/>
            <a:ext cx="2916936" cy="274320"/>
          </a:xfrm>
          <a:prstGeom prst="rect">
            <a:avLst/>
          </a:prstGeom>
          <a:noFill/>
          <a:ln/>
        </p:spPr>
        <p:txBody>
          <a:bodyPr wrap="square" lIns="0" tIns="0" rIns="0" bIns="0" rtlCol="0" anchor="ctr"/>
          <a:lstStyle/>
          <a:p>
            <a:pPr marL="0" indent="0">
              <a:buNone/>
            </a:pPr>
            <a:r>
              <a:rPr lang="en-US" sz="1300" b="1" dirty="0">
                <a:solidFill>
                  <a:srgbClr val="D39B2A"/>
                </a:solidFill>
              </a:rPr>
              <a:t>Improve auditability</a:t>
            </a:r>
            <a:endParaRPr lang="en-US" sz="1300" dirty="0"/>
          </a:p>
        </p:txBody>
      </p:sp>
      <p:sp>
        <p:nvSpPr>
          <p:cNvPr id="13" name="Text 11">
            <a:extLst>
              <a:ext uri="{FF2B5EF4-FFF2-40B4-BE49-F238E27FC236}">
                <a16:creationId xmlns:a16="http://schemas.microsoft.com/office/drawing/2014/main" id="{66578A96-E94B-9F27-A60D-0EDAAAF2B7FC}"/>
              </a:ext>
            </a:extLst>
          </p:cNvPr>
          <p:cNvSpPr/>
          <p:nvPr/>
        </p:nvSpPr>
        <p:spPr>
          <a:xfrm>
            <a:off x="8458200" y="1618488"/>
            <a:ext cx="2752344" cy="633824"/>
          </a:xfrm>
          <a:prstGeom prst="rect">
            <a:avLst/>
          </a:prstGeom>
          <a:noFill/>
          <a:ln/>
        </p:spPr>
        <p:txBody>
          <a:bodyPr wrap="square" lIns="318" tIns="318" rIns="318" bIns="318" rtlCol="0" anchor="ctr">
            <a:normAutofit/>
          </a:bodyPr>
          <a:lstStyle/>
          <a:p>
            <a:r>
              <a:rPr lang="en-US" sz="1200" dirty="0">
                <a:solidFill>
                  <a:srgbClr val="1F2933"/>
                </a:solidFill>
              </a:rPr>
              <a:t>Ensure corrections follow appropriate channels and leave a clear evidence trail.</a:t>
            </a:r>
            <a:endParaRPr lang="en-US" sz="1200" dirty="0"/>
          </a:p>
        </p:txBody>
      </p:sp>
      <p:sp>
        <p:nvSpPr>
          <p:cNvPr id="14" name="Shape 12">
            <a:extLst>
              <a:ext uri="{FF2B5EF4-FFF2-40B4-BE49-F238E27FC236}">
                <a16:creationId xmlns:a16="http://schemas.microsoft.com/office/drawing/2014/main" id="{D8A81D8B-E5CC-E85C-70FB-2C58CD8912A2}"/>
              </a:ext>
            </a:extLst>
          </p:cNvPr>
          <p:cNvSpPr/>
          <p:nvPr/>
        </p:nvSpPr>
        <p:spPr>
          <a:xfrm>
            <a:off x="594360" y="3108960"/>
            <a:ext cx="3246120" cy="1600200"/>
          </a:xfrm>
          <a:prstGeom prst="roundRect">
            <a:avLst>
              <a:gd name="adj" fmla="val 3429"/>
            </a:avLst>
          </a:prstGeom>
          <a:solidFill>
            <a:srgbClr val="FFFFFF"/>
          </a:solidFill>
          <a:ln w="10160">
            <a:solidFill>
              <a:srgbClr val="D7DEE4"/>
            </a:solidFill>
            <a:prstDash val="solid"/>
          </a:ln>
          <a:effectLst>
            <a:outerShdw blurRad="12700" dist="5080" dir="2700000" algn="bl" rotWithShape="0">
              <a:srgbClr val="000000">
                <a:alpha val="9000"/>
              </a:srgbClr>
            </a:outerShdw>
          </a:effectLst>
        </p:spPr>
        <p:txBody>
          <a:bodyPr/>
          <a:lstStyle/>
          <a:p>
            <a:endParaRPr lang="en-GB"/>
          </a:p>
        </p:txBody>
      </p:sp>
      <p:sp>
        <p:nvSpPr>
          <p:cNvPr id="15" name="Text 13">
            <a:extLst>
              <a:ext uri="{FF2B5EF4-FFF2-40B4-BE49-F238E27FC236}">
                <a16:creationId xmlns:a16="http://schemas.microsoft.com/office/drawing/2014/main" id="{FF75F30E-C399-7C61-6C5F-CE86BB7F1CBC}"/>
              </a:ext>
            </a:extLst>
          </p:cNvPr>
          <p:cNvSpPr/>
          <p:nvPr/>
        </p:nvSpPr>
        <p:spPr>
          <a:xfrm>
            <a:off x="758952" y="3255264"/>
            <a:ext cx="2916936" cy="274320"/>
          </a:xfrm>
          <a:prstGeom prst="rect">
            <a:avLst/>
          </a:prstGeom>
          <a:noFill/>
          <a:ln/>
        </p:spPr>
        <p:txBody>
          <a:bodyPr wrap="square" lIns="0" tIns="0" rIns="0" bIns="0" rtlCol="0" anchor="ctr"/>
          <a:lstStyle/>
          <a:p>
            <a:pPr marL="0" indent="0">
              <a:buNone/>
            </a:pPr>
            <a:r>
              <a:rPr lang="en-US" sz="1300" b="1" dirty="0">
                <a:solidFill>
                  <a:srgbClr val="1B365D"/>
                </a:solidFill>
              </a:rPr>
              <a:t>Support month-end</a:t>
            </a:r>
            <a:endParaRPr lang="en-US" sz="1300" dirty="0"/>
          </a:p>
        </p:txBody>
      </p:sp>
      <p:sp>
        <p:nvSpPr>
          <p:cNvPr id="16" name="Text 14">
            <a:extLst>
              <a:ext uri="{FF2B5EF4-FFF2-40B4-BE49-F238E27FC236}">
                <a16:creationId xmlns:a16="http://schemas.microsoft.com/office/drawing/2014/main" id="{36A16D2C-B242-E297-C0FD-A15363C15CB3}"/>
              </a:ext>
            </a:extLst>
          </p:cNvPr>
          <p:cNvSpPr/>
          <p:nvPr/>
        </p:nvSpPr>
        <p:spPr>
          <a:xfrm>
            <a:off x="868680" y="3675888"/>
            <a:ext cx="2752344" cy="914400"/>
          </a:xfrm>
          <a:prstGeom prst="rect">
            <a:avLst/>
          </a:prstGeom>
          <a:noFill/>
          <a:ln/>
        </p:spPr>
        <p:txBody>
          <a:bodyPr wrap="square" lIns="318" tIns="318" rIns="318" bIns="318" rtlCol="0" anchor="ctr">
            <a:normAutofit/>
          </a:bodyPr>
          <a:lstStyle/>
          <a:p>
            <a:r>
              <a:rPr lang="en-US" sz="1200" dirty="0">
                <a:solidFill>
                  <a:srgbClr val="1F2933"/>
                </a:solidFill>
              </a:rPr>
              <a:t>Reduce avoidable batch-related disruption during key processing periods.</a:t>
            </a:r>
            <a:endParaRPr lang="en-US" sz="1200" dirty="0"/>
          </a:p>
        </p:txBody>
      </p:sp>
      <p:sp>
        <p:nvSpPr>
          <p:cNvPr id="17" name="Shape 15">
            <a:extLst>
              <a:ext uri="{FF2B5EF4-FFF2-40B4-BE49-F238E27FC236}">
                <a16:creationId xmlns:a16="http://schemas.microsoft.com/office/drawing/2014/main" id="{4D613ECD-F08C-2D0A-EC4D-FAC0481FDD53}"/>
              </a:ext>
            </a:extLst>
          </p:cNvPr>
          <p:cNvSpPr/>
          <p:nvPr/>
        </p:nvSpPr>
        <p:spPr>
          <a:xfrm>
            <a:off x="8183880" y="3108960"/>
            <a:ext cx="3246120" cy="1600200"/>
          </a:xfrm>
          <a:prstGeom prst="roundRect">
            <a:avLst>
              <a:gd name="adj" fmla="val 3429"/>
            </a:avLst>
          </a:prstGeom>
          <a:solidFill>
            <a:srgbClr val="FFFFFF"/>
          </a:solidFill>
          <a:ln w="10160">
            <a:solidFill>
              <a:srgbClr val="D7DEE4"/>
            </a:solidFill>
            <a:prstDash val="solid"/>
          </a:ln>
          <a:effectLst>
            <a:outerShdw blurRad="12700" dist="5080" dir="2700000" algn="bl" rotWithShape="0">
              <a:srgbClr val="000000">
                <a:alpha val="9000"/>
              </a:srgbClr>
            </a:outerShdw>
          </a:effectLst>
        </p:spPr>
        <p:txBody>
          <a:bodyPr/>
          <a:lstStyle/>
          <a:p>
            <a:endParaRPr lang="en-GB"/>
          </a:p>
        </p:txBody>
      </p:sp>
      <p:sp>
        <p:nvSpPr>
          <p:cNvPr id="19" name="Text 17">
            <a:extLst>
              <a:ext uri="{FF2B5EF4-FFF2-40B4-BE49-F238E27FC236}">
                <a16:creationId xmlns:a16="http://schemas.microsoft.com/office/drawing/2014/main" id="{6ACA8D5C-738C-16E1-9712-E4DDC1EAA46E}"/>
              </a:ext>
            </a:extLst>
          </p:cNvPr>
          <p:cNvSpPr/>
          <p:nvPr/>
        </p:nvSpPr>
        <p:spPr>
          <a:xfrm>
            <a:off x="8348472" y="3539324"/>
            <a:ext cx="2752344" cy="914400"/>
          </a:xfrm>
          <a:prstGeom prst="rect">
            <a:avLst/>
          </a:prstGeom>
          <a:noFill/>
          <a:ln/>
        </p:spPr>
        <p:txBody>
          <a:bodyPr wrap="square" lIns="318" tIns="318" rIns="318" bIns="318" rtlCol="0" anchor="ctr">
            <a:normAutofit/>
          </a:bodyPr>
          <a:lstStyle/>
          <a:p>
            <a:r>
              <a:rPr lang="en-US" sz="1200" dirty="0">
                <a:solidFill>
                  <a:srgbClr val="1F2933"/>
                </a:solidFill>
              </a:rPr>
              <a:t>Provide Support &amp; Guidance</a:t>
            </a:r>
          </a:p>
          <a:p>
            <a:endParaRPr lang="en-US" sz="1200" dirty="0">
              <a:solidFill>
                <a:srgbClr val="1F2933"/>
              </a:solidFill>
            </a:endParaRPr>
          </a:p>
          <a:p>
            <a:r>
              <a:rPr lang="en-US" sz="1200" dirty="0">
                <a:solidFill>
                  <a:srgbClr val="1F2933"/>
                </a:solidFill>
              </a:rPr>
              <a:t>Differentiate Finance user actions from Finance Systems support responsibilities.</a:t>
            </a:r>
            <a:endParaRPr lang="en-US" sz="1200" dirty="0"/>
          </a:p>
        </p:txBody>
      </p:sp>
      <p:sp>
        <p:nvSpPr>
          <p:cNvPr id="20" name="Shape 18">
            <a:extLst>
              <a:ext uri="{FF2B5EF4-FFF2-40B4-BE49-F238E27FC236}">
                <a16:creationId xmlns:a16="http://schemas.microsoft.com/office/drawing/2014/main" id="{7DB02928-9256-3919-BD20-6F5C4182B22F}"/>
              </a:ext>
            </a:extLst>
          </p:cNvPr>
          <p:cNvSpPr/>
          <p:nvPr/>
        </p:nvSpPr>
        <p:spPr>
          <a:xfrm>
            <a:off x="4389120" y="3114393"/>
            <a:ext cx="3246120" cy="1600200"/>
          </a:xfrm>
          <a:prstGeom prst="roundRect">
            <a:avLst>
              <a:gd name="adj" fmla="val 3429"/>
            </a:avLst>
          </a:prstGeom>
          <a:solidFill>
            <a:srgbClr val="FFFFFF"/>
          </a:solidFill>
          <a:ln w="10160">
            <a:solidFill>
              <a:srgbClr val="D7DEE4"/>
            </a:solidFill>
            <a:prstDash val="solid"/>
          </a:ln>
          <a:effectLst>
            <a:outerShdw blurRad="12700" dist="5080" dir="2700000" algn="bl" rotWithShape="0">
              <a:srgbClr val="000000">
                <a:alpha val="9000"/>
              </a:srgbClr>
            </a:outerShdw>
          </a:effectLst>
        </p:spPr>
        <p:txBody>
          <a:bodyPr/>
          <a:lstStyle/>
          <a:p>
            <a:endParaRPr lang="en-GB"/>
          </a:p>
        </p:txBody>
      </p:sp>
      <p:sp>
        <p:nvSpPr>
          <p:cNvPr id="21" name="Text 19">
            <a:extLst>
              <a:ext uri="{FF2B5EF4-FFF2-40B4-BE49-F238E27FC236}">
                <a16:creationId xmlns:a16="http://schemas.microsoft.com/office/drawing/2014/main" id="{5B220BFF-FC71-0497-EA87-CE92100D0F0F}"/>
              </a:ext>
            </a:extLst>
          </p:cNvPr>
          <p:cNvSpPr/>
          <p:nvPr/>
        </p:nvSpPr>
        <p:spPr>
          <a:xfrm>
            <a:off x="4552853" y="3261299"/>
            <a:ext cx="2916936" cy="274320"/>
          </a:xfrm>
          <a:prstGeom prst="rect">
            <a:avLst/>
          </a:prstGeom>
          <a:noFill/>
          <a:ln/>
        </p:spPr>
        <p:txBody>
          <a:bodyPr wrap="square" lIns="0" tIns="0" rIns="0" bIns="0" rtlCol="0" anchor="ctr"/>
          <a:lstStyle/>
          <a:p>
            <a:pPr marL="0" indent="0">
              <a:buNone/>
            </a:pPr>
            <a:r>
              <a:rPr lang="en-US" sz="1300" b="1" dirty="0">
                <a:solidFill>
                  <a:srgbClr val="8A1538"/>
                </a:solidFill>
              </a:rPr>
              <a:t>Minimise operational risk</a:t>
            </a:r>
            <a:endParaRPr lang="en-US" sz="1300" dirty="0"/>
          </a:p>
        </p:txBody>
      </p:sp>
      <p:sp>
        <p:nvSpPr>
          <p:cNvPr id="22" name="Text 20">
            <a:extLst>
              <a:ext uri="{FF2B5EF4-FFF2-40B4-BE49-F238E27FC236}">
                <a16:creationId xmlns:a16="http://schemas.microsoft.com/office/drawing/2014/main" id="{4B699C27-B9F8-2653-623B-95ACBB415AB5}"/>
              </a:ext>
            </a:extLst>
          </p:cNvPr>
          <p:cNvSpPr/>
          <p:nvPr/>
        </p:nvSpPr>
        <p:spPr>
          <a:xfrm>
            <a:off x="4594860" y="3587250"/>
            <a:ext cx="2752344" cy="914400"/>
          </a:xfrm>
          <a:prstGeom prst="rect">
            <a:avLst/>
          </a:prstGeom>
          <a:noFill/>
          <a:ln/>
        </p:spPr>
        <p:txBody>
          <a:bodyPr wrap="square" lIns="318" tIns="318" rIns="318" bIns="318" rtlCol="0" anchor="ctr">
            <a:normAutofit/>
          </a:bodyPr>
          <a:lstStyle/>
          <a:p>
            <a:r>
              <a:rPr lang="en-US" sz="1200" dirty="0">
                <a:solidFill>
                  <a:srgbClr val="1F2933"/>
                </a:solidFill>
              </a:rPr>
              <a:t>Reduce inconsistent handling of failed transactions and correction uncertainty.</a:t>
            </a:r>
            <a:endParaRPr lang="en-US" sz="1200" dirty="0"/>
          </a:p>
        </p:txBody>
      </p:sp>
      <p:sp>
        <p:nvSpPr>
          <p:cNvPr id="23" name="Text 16">
            <a:extLst>
              <a:ext uri="{FF2B5EF4-FFF2-40B4-BE49-F238E27FC236}">
                <a16:creationId xmlns:a16="http://schemas.microsoft.com/office/drawing/2014/main" id="{79D16C31-8846-8876-7D30-0D2C3606C405}"/>
              </a:ext>
            </a:extLst>
          </p:cNvPr>
          <p:cNvSpPr/>
          <p:nvPr/>
        </p:nvSpPr>
        <p:spPr>
          <a:xfrm>
            <a:off x="8513064" y="3244042"/>
            <a:ext cx="2916936" cy="274320"/>
          </a:xfrm>
          <a:prstGeom prst="rect">
            <a:avLst/>
          </a:prstGeom>
          <a:noFill/>
          <a:ln/>
        </p:spPr>
        <p:txBody>
          <a:bodyPr wrap="square" lIns="0" tIns="0" rIns="0" bIns="0" rtlCol="0" anchor="ctr"/>
          <a:lstStyle/>
          <a:p>
            <a:pPr marL="0" indent="0">
              <a:buNone/>
            </a:pPr>
            <a:r>
              <a:rPr lang="en-US" sz="1300" b="1" dirty="0">
                <a:solidFill>
                  <a:srgbClr val="006A71"/>
                </a:solidFill>
              </a:rPr>
              <a:t>Clarify ownership</a:t>
            </a:r>
            <a:endParaRPr lang="en-US" sz="1300" dirty="0"/>
          </a:p>
        </p:txBody>
      </p:sp>
    </p:spTree>
    <p:extLst>
      <p:ext uri="{BB962C8B-B14F-4D97-AF65-F5344CB8AC3E}">
        <p14:creationId xmlns:p14="http://schemas.microsoft.com/office/powerpoint/2010/main" val="22209234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1695" cy="566928"/>
          </a:xfrm>
          <a:prstGeom prst="rect">
            <a:avLst/>
          </a:prstGeom>
          <a:solidFill>
            <a:srgbClr val="8A1538"/>
          </a:solidFill>
          <a:ln w="12700">
            <a:solidFill>
              <a:srgbClr val="8A1538"/>
            </a:solidFill>
            <a:prstDash val="solid"/>
          </a:ln>
        </p:spPr>
        <p:txBody>
          <a:bodyPr/>
          <a:lstStyle/>
          <a:p>
            <a:endParaRPr lang="en-GB"/>
          </a:p>
        </p:txBody>
      </p:sp>
      <p:sp>
        <p:nvSpPr>
          <p:cNvPr id="3" name="Text 1"/>
          <p:cNvSpPr/>
          <p:nvPr/>
        </p:nvSpPr>
        <p:spPr>
          <a:xfrm>
            <a:off x="502920" y="146304"/>
            <a:ext cx="8183880" cy="320040"/>
          </a:xfrm>
          <a:prstGeom prst="rect">
            <a:avLst/>
          </a:prstGeom>
          <a:noFill/>
          <a:ln/>
        </p:spPr>
        <p:txBody>
          <a:bodyPr wrap="square" lIns="0" tIns="0" rIns="0" bIns="0" rtlCol="0" anchor="ctr"/>
          <a:lstStyle/>
          <a:p>
            <a:pPr marL="0" indent="0">
              <a:buNone/>
            </a:pPr>
            <a:r>
              <a:rPr lang="en-US" sz="1900" b="1" dirty="0">
                <a:solidFill>
                  <a:srgbClr val="FFFFFF"/>
                </a:solidFill>
                <a:latin typeface="Aptos Display" pitchFamily="34" charset="0"/>
                <a:ea typeface="Aptos Display" pitchFamily="34" charset="-122"/>
                <a:cs typeface="Aptos Display" pitchFamily="34" charset="-120"/>
              </a:rPr>
              <a:t>Correction or escalation decision flow</a:t>
            </a:r>
            <a:endParaRPr lang="en-US" sz="1900" dirty="0"/>
          </a:p>
        </p:txBody>
      </p:sp>
      <p:sp>
        <p:nvSpPr>
          <p:cNvPr id="4" name="Text 2"/>
          <p:cNvSpPr/>
          <p:nvPr/>
        </p:nvSpPr>
        <p:spPr>
          <a:xfrm>
            <a:off x="8321040" y="182880"/>
            <a:ext cx="3337560" cy="228600"/>
          </a:xfrm>
          <a:prstGeom prst="rect">
            <a:avLst/>
          </a:prstGeom>
          <a:noFill/>
          <a:ln/>
        </p:spPr>
        <p:txBody>
          <a:bodyPr wrap="square" lIns="0" tIns="0" rIns="0" bIns="0" rtlCol="0" anchor="ctr"/>
          <a:lstStyle/>
          <a:p>
            <a:pPr marL="0" indent="0" algn="r">
              <a:buNone/>
            </a:pPr>
            <a:r>
              <a:rPr lang="en-US" sz="850" dirty="0">
                <a:solidFill>
                  <a:srgbClr val="F4DCE6"/>
                </a:solidFill>
              </a:rPr>
              <a:t>What should users do when they find a BIM item?</a:t>
            </a:r>
            <a:endParaRPr lang="en-US" sz="850" dirty="0"/>
          </a:p>
        </p:txBody>
      </p:sp>
      <p:sp>
        <p:nvSpPr>
          <p:cNvPr id="5" name="Shape 3"/>
          <p:cNvSpPr/>
          <p:nvPr/>
        </p:nvSpPr>
        <p:spPr>
          <a:xfrm>
            <a:off x="731520" y="1143000"/>
            <a:ext cx="1737360" cy="749808"/>
          </a:xfrm>
          <a:prstGeom prst="roundRect">
            <a:avLst>
              <a:gd name="adj" fmla="val 9756"/>
            </a:avLst>
          </a:prstGeom>
          <a:solidFill>
            <a:srgbClr val="006A71"/>
          </a:solidFill>
          <a:ln w="12700">
            <a:solidFill>
              <a:srgbClr val="006A71"/>
            </a:solidFill>
            <a:prstDash val="solid"/>
          </a:ln>
          <a:effectLst>
            <a:outerShdw blurRad="12700" dist="6350" dir="2700000" algn="bl" rotWithShape="0">
              <a:srgbClr val="000000">
                <a:alpha val="11000"/>
              </a:srgbClr>
            </a:outerShdw>
          </a:effectLst>
        </p:spPr>
        <p:txBody>
          <a:bodyPr/>
          <a:lstStyle/>
          <a:p>
            <a:endParaRPr lang="en-GB"/>
          </a:p>
        </p:txBody>
      </p:sp>
      <p:sp>
        <p:nvSpPr>
          <p:cNvPr id="6" name="Text 4"/>
          <p:cNvSpPr/>
          <p:nvPr/>
        </p:nvSpPr>
        <p:spPr>
          <a:xfrm>
            <a:off x="822960" y="1252728"/>
            <a:ext cx="1554480" cy="182880"/>
          </a:xfrm>
          <a:prstGeom prst="rect">
            <a:avLst/>
          </a:prstGeom>
          <a:noFill/>
          <a:ln/>
        </p:spPr>
        <p:txBody>
          <a:bodyPr wrap="square" lIns="0" tIns="0" rIns="0" bIns="0" rtlCol="0" anchor="ctr"/>
          <a:lstStyle/>
          <a:p>
            <a:pPr marL="0" indent="0" algn="ctr">
              <a:buNone/>
            </a:pPr>
            <a:r>
              <a:rPr lang="en-US" sz="1000" b="1" dirty="0">
                <a:solidFill>
                  <a:srgbClr val="FFFFFF"/>
                </a:solidFill>
              </a:rPr>
              <a:t>1. Identify</a:t>
            </a:r>
            <a:endParaRPr lang="en-US" sz="1000" dirty="0"/>
          </a:p>
        </p:txBody>
      </p:sp>
      <p:sp>
        <p:nvSpPr>
          <p:cNvPr id="7" name="Text 5"/>
          <p:cNvSpPr/>
          <p:nvPr/>
        </p:nvSpPr>
        <p:spPr>
          <a:xfrm>
            <a:off x="859536" y="1490472"/>
            <a:ext cx="1481328" cy="256032"/>
          </a:xfrm>
          <a:prstGeom prst="rect">
            <a:avLst/>
          </a:prstGeom>
          <a:noFill/>
          <a:ln/>
        </p:spPr>
        <p:txBody>
          <a:bodyPr wrap="square" lIns="0" tIns="0" rIns="0" bIns="0" rtlCol="0" anchor="ctr">
            <a:normAutofit/>
          </a:bodyPr>
          <a:lstStyle/>
          <a:p>
            <a:pPr marL="0" indent="0" algn="ctr">
              <a:buNone/>
            </a:pPr>
            <a:r>
              <a:rPr lang="en-US" sz="740" dirty="0">
                <a:solidFill>
                  <a:srgbClr val="FFFFFF"/>
                </a:solidFill>
              </a:rPr>
              <a:t>Capture batch/item details</a:t>
            </a:r>
            <a:endParaRPr lang="en-US" sz="740" dirty="0"/>
          </a:p>
        </p:txBody>
      </p:sp>
      <p:sp>
        <p:nvSpPr>
          <p:cNvPr id="8" name="Shape 6"/>
          <p:cNvSpPr/>
          <p:nvPr/>
        </p:nvSpPr>
        <p:spPr>
          <a:xfrm>
            <a:off x="2926080" y="1143000"/>
            <a:ext cx="1737360" cy="749808"/>
          </a:xfrm>
          <a:prstGeom prst="roundRect">
            <a:avLst>
              <a:gd name="adj" fmla="val 9756"/>
            </a:avLst>
          </a:prstGeom>
          <a:solidFill>
            <a:srgbClr val="1B365D"/>
          </a:solidFill>
          <a:ln w="12700">
            <a:solidFill>
              <a:srgbClr val="1B365D"/>
            </a:solidFill>
            <a:prstDash val="solid"/>
          </a:ln>
          <a:effectLst>
            <a:outerShdw blurRad="12700" dist="6350" dir="2700000" algn="bl" rotWithShape="0">
              <a:srgbClr val="000000">
                <a:alpha val="11000"/>
              </a:srgbClr>
            </a:outerShdw>
          </a:effectLst>
        </p:spPr>
        <p:txBody>
          <a:bodyPr/>
          <a:lstStyle/>
          <a:p>
            <a:endParaRPr lang="en-GB"/>
          </a:p>
        </p:txBody>
      </p:sp>
      <p:sp>
        <p:nvSpPr>
          <p:cNvPr id="9" name="Text 7"/>
          <p:cNvSpPr/>
          <p:nvPr/>
        </p:nvSpPr>
        <p:spPr>
          <a:xfrm>
            <a:off x="3017520" y="1252728"/>
            <a:ext cx="1554480" cy="182880"/>
          </a:xfrm>
          <a:prstGeom prst="rect">
            <a:avLst/>
          </a:prstGeom>
          <a:noFill/>
          <a:ln/>
        </p:spPr>
        <p:txBody>
          <a:bodyPr wrap="square" lIns="0" tIns="0" rIns="0" bIns="0" rtlCol="0" anchor="ctr"/>
          <a:lstStyle/>
          <a:p>
            <a:pPr marL="0" indent="0" algn="ctr">
              <a:buNone/>
            </a:pPr>
            <a:r>
              <a:rPr lang="en-US" sz="1000" b="1" dirty="0">
                <a:solidFill>
                  <a:srgbClr val="FFFFFF"/>
                </a:solidFill>
              </a:rPr>
              <a:t>2. Check</a:t>
            </a:r>
            <a:endParaRPr lang="en-US" sz="1000" dirty="0"/>
          </a:p>
        </p:txBody>
      </p:sp>
      <p:sp>
        <p:nvSpPr>
          <p:cNvPr id="10" name="Text 8"/>
          <p:cNvSpPr/>
          <p:nvPr/>
        </p:nvSpPr>
        <p:spPr>
          <a:xfrm>
            <a:off x="3054096" y="1490472"/>
            <a:ext cx="1481328" cy="256032"/>
          </a:xfrm>
          <a:prstGeom prst="rect">
            <a:avLst/>
          </a:prstGeom>
          <a:noFill/>
          <a:ln/>
        </p:spPr>
        <p:txBody>
          <a:bodyPr wrap="square" lIns="0" tIns="0" rIns="0" bIns="0" rtlCol="0" anchor="ctr">
            <a:normAutofit/>
          </a:bodyPr>
          <a:lstStyle/>
          <a:p>
            <a:pPr marL="0" indent="0" algn="ctr">
              <a:buNone/>
            </a:pPr>
            <a:r>
              <a:rPr lang="en-US" sz="740" dirty="0">
                <a:solidFill>
                  <a:srgbClr val="FFFFFF"/>
                </a:solidFill>
              </a:rPr>
              <a:t>Can you identify the validation issue?</a:t>
            </a:r>
            <a:endParaRPr lang="en-US" sz="740" dirty="0"/>
          </a:p>
        </p:txBody>
      </p:sp>
      <p:sp>
        <p:nvSpPr>
          <p:cNvPr id="11" name="Shape 9"/>
          <p:cNvSpPr/>
          <p:nvPr/>
        </p:nvSpPr>
        <p:spPr>
          <a:xfrm>
            <a:off x="5440680" y="868680"/>
            <a:ext cx="1737360" cy="749808"/>
          </a:xfrm>
          <a:prstGeom prst="roundRect">
            <a:avLst>
              <a:gd name="adj" fmla="val 9756"/>
            </a:avLst>
          </a:prstGeom>
          <a:solidFill>
            <a:srgbClr val="2E7D32"/>
          </a:solidFill>
          <a:ln w="12700">
            <a:solidFill>
              <a:srgbClr val="2E7D32"/>
            </a:solidFill>
            <a:prstDash val="solid"/>
          </a:ln>
          <a:effectLst>
            <a:outerShdw blurRad="12700" dist="6350" dir="2700000" algn="bl" rotWithShape="0">
              <a:srgbClr val="000000">
                <a:alpha val="11000"/>
              </a:srgbClr>
            </a:outerShdw>
          </a:effectLst>
        </p:spPr>
        <p:txBody>
          <a:bodyPr/>
          <a:lstStyle/>
          <a:p>
            <a:endParaRPr lang="en-GB"/>
          </a:p>
        </p:txBody>
      </p:sp>
      <p:sp>
        <p:nvSpPr>
          <p:cNvPr id="12" name="Text 10"/>
          <p:cNvSpPr/>
          <p:nvPr/>
        </p:nvSpPr>
        <p:spPr>
          <a:xfrm>
            <a:off x="5532120" y="978408"/>
            <a:ext cx="1554480" cy="182880"/>
          </a:xfrm>
          <a:prstGeom prst="rect">
            <a:avLst/>
          </a:prstGeom>
          <a:noFill/>
          <a:ln/>
        </p:spPr>
        <p:txBody>
          <a:bodyPr wrap="square" lIns="0" tIns="0" rIns="0" bIns="0" rtlCol="0" anchor="ctr"/>
          <a:lstStyle/>
          <a:p>
            <a:pPr marL="0" indent="0" algn="ctr">
              <a:buNone/>
            </a:pPr>
            <a:r>
              <a:rPr lang="en-US" sz="1000" b="1" dirty="0">
                <a:solidFill>
                  <a:srgbClr val="FFFFFF"/>
                </a:solidFill>
              </a:rPr>
              <a:t>3A. Correct</a:t>
            </a:r>
            <a:endParaRPr lang="en-US" sz="1000" dirty="0"/>
          </a:p>
        </p:txBody>
      </p:sp>
      <p:sp>
        <p:nvSpPr>
          <p:cNvPr id="13" name="Text 11"/>
          <p:cNvSpPr/>
          <p:nvPr/>
        </p:nvSpPr>
        <p:spPr>
          <a:xfrm>
            <a:off x="5568696" y="1216152"/>
            <a:ext cx="1481328" cy="256032"/>
          </a:xfrm>
          <a:prstGeom prst="rect">
            <a:avLst/>
          </a:prstGeom>
          <a:noFill/>
          <a:ln/>
        </p:spPr>
        <p:txBody>
          <a:bodyPr wrap="square" lIns="0" tIns="0" rIns="0" bIns="0" rtlCol="0" anchor="ctr">
            <a:normAutofit/>
          </a:bodyPr>
          <a:lstStyle/>
          <a:p>
            <a:pPr marL="0" indent="0" algn="ctr">
              <a:buNone/>
            </a:pPr>
            <a:r>
              <a:rPr lang="en-US" sz="740" dirty="0">
                <a:solidFill>
                  <a:srgbClr val="FFFFFF"/>
                </a:solidFill>
              </a:rPr>
              <a:t>If route is clear and permitted</a:t>
            </a:r>
            <a:endParaRPr lang="en-US" sz="740" dirty="0"/>
          </a:p>
        </p:txBody>
      </p:sp>
      <p:sp>
        <p:nvSpPr>
          <p:cNvPr id="14" name="Shape 12"/>
          <p:cNvSpPr/>
          <p:nvPr/>
        </p:nvSpPr>
        <p:spPr>
          <a:xfrm>
            <a:off x="5440680" y="2423160"/>
            <a:ext cx="1737360" cy="749808"/>
          </a:xfrm>
          <a:prstGeom prst="roundRect">
            <a:avLst>
              <a:gd name="adj" fmla="val 9756"/>
            </a:avLst>
          </a:prstGeom>
          <a:solidFill>
            <a:srgbClr val="8A1538"/>
          </a:solidFill>
          <a:ln w="12700">
            <a:solidFill>
              <a:srgbClr val="8A1538"/>
            </a:solidFill>
            <a:prstDash val="solid"/>
          </a:ln>
          <a:effectLst>
            <a:outerShdw blurRad="12700" dist="6350" dir="2700000" algn="bl" rotWithShape="0">
              <a:srgbClr val="000000">
                <a:alpha val="11000"/>
              </a:srgbClr>
            </a:outerShdw>
          </a:effectLst>
        </p:spPr>
        <p:txBody>
          <a:bodyPr/>
          <a:lstStyle/>
          <a:p>
            <a:endParaRPr lang="en-GB"/>
          </a:p>
        </p:txBody>
      </p:sp>
      <p:sp>
        <p:nvSpPr>
          <p:cNvPr id="15" name="Text 13"/>
          <p:cNvSpPr/>
          <p:nvPr/>
        </p:nvSpPr>
        <p:spPr>
          <a:xfrm>
            <a:off x="5532120" y="2532888"/>
            <a:ext cx="1554480" cy="182880"/>
          </a:xfrm>
          <a:prstGeom prst="rect">
            <a:avLst/>
          </a:prstGeom>
          <a:noFill/>
          <a:ln/>
        </p:spPr>
        <p:txBody>
          <a:bodyPr wrap="square" lIns="0" tIns="0" rIns="0" bIns="0" rtlCol="0" anchor="ctr"/>
          <a:lstStyle/>
          <a:p>
            <a:pPr marL="0" indent="0" algn="ctr">
              <a:buNone/>
            </a:pPr>
            <a:r>
              <a:rPr lang="en-US" sz="1000" b="1" dirty="0">
                <a:solidFill>
                  <a:srgbClr val="FFFFFF"/>
                </a:solidFill>
              </a:rPr>
              <a:t>3B. Escalate</a:t>
            </a:r>
            <a:endParaRPr lang="en-US" sz="1000" dirty="0"/>
          </a:p>
        </p:txBody>
      </p:sp>
      <p:sp>
        <p:nvSpPr>
          <p:cNvPr id="16" name="Text 14"/>
          <p:cNvSpPr/>
          <p:nvPr/>
        </p:nvSpPr>
        <p:spPr>
          <a:xfrm>
            <a:off x="5568696" y="2770632"/>
            <a:ext cx="1481328" cy="256032"/>
          </a:xfrm>
          <a:prstGeom prst="rect">
            <a:avLst/>
          </a:prstGeom>
          <a:noFill/>
          <a:ln/>
        </p:spPr>
        <p:txBody>
          <a:bodyPr wrap="square" lIns="0" tIns="0" rIns="0" bIns="0" rtlCol="0" anchor="ctr">
            <a:normAutofit/>
          </a:bodyPr>
          <a:lstStyle/>
          <a:p>
            <a:pPr marL="0" indent="0" algn="ctr">
              <a:buNone/>
            </a:pPr>
            <a:r>
              <a:rPr lang="en-US" sz="740" dirty="0">
                <a:solidFill>
                  <a:srgbClr val="FFFFFF"/>
                </a:solidFill>
              </a:rPr>
              <a:t>If unclear, complex or risky</a:t>
            </a:r>
            <a:endParaRPr lang="en-US" sz="740" dirty="0"/>
          </a:p>
        </p:txBody>
      </p:sp>
      <p:sp>
        <p:nvSpPr>
          <p:cNvPr id="17" name="Shape 15"/>
          <p:cNvSpPr/>
          <p:nvPr/>
        </p:nvSpPr>
        <p:spPr>
          <a:xfrm>
            <a:off x="8001000" y="1645920"/>
            <a:ext cx="1737360" cy="749808"/>
          </a:xfrm>
          <a:prstGeom prst="roundRect">
            <a:avLst>
              <a:gd name="adj" fmla="val 9756"/>
            </a:avLst>
          </a:prstGeom>
          <a:solidFill>
            <a:srgbClr val="D39B2A"/>
          </a:solidFill>
          <a:ln w="12700">
            <a:solidFill>
              <a:srgbClr val="D39B2A"/>
            </a:solidFill>
            <a:prstDash val="solid"/>
          </a:ln>
          <a:effectLst>
            <a:outerShdw blurRad="12700" dist="6350" dir="2700000" algn="bl" rotWithShape="0">
              <a:srgbClr val="000000">
                <a:alpha val="11000"/>
              </a:srgbClr>
            </a:outerShdw>
          </a:effectLst>
        </p:spPr>
        <p:txBody>
          <a:bodyPr/>
          <a:lstStyle/>
          <a:p>
            <a:endParaRPr lang="en-GB"/>
          </a:p>
        </p:txBody>
      </p:sp>
      <p:sp>
        <p:nvSpPr>
          <p:cNvPr id="18" name="Text 16"/>
          <p:cNvSpPr/>
          <p:nvPr/>
        </p:nvSpPr>
        <p:spPr>
          <a:xfrm>
            <a:off x="8092440" y="1755648"/>
            <a:ext cx="1554480" cy="182880"/>
          </a:xfrm>
          <a:prstGeom prst="rect">
            <a:avLst/>
          </a:prstGeom>
          <a:noFill/>
          <a:ln/>
        </p:spPr>
        <p:txBody>
          <a:bodyPr wrap="square" lIns="0" tIns="0" rIns="0" bIns="0" rtlCol="0" anchor="ctr"/>
          <a:lstStyle/>
          <a:p>
            <a:pPr marL="0" indent="0" algn="ctr">
              <a:buNone/>
            </a:pPr>
            <a:r>
              <a:rPr lang="en-US" sz="1000" b="1" dirty="0">
                <a:solidFill>
                  <a:srgbClr val="FFFFFF"/>
                </a:solidFill>
              </a:rPr>
              <a:t>4. Evidence</a:t>
            </a:r>
            <a:endParaRPr lang="en-US" sz="1000" dirty="0"/>
          </a:p>
        </p:txBody>
      </p:sp>
      <p:sp>
        <p:nvSpPr>
          <p:cNvPr id="19" name="Text 17"/>
          <p:cNvSpPr/>
          <p:nvPr/>
        </p:nvSpPr>
        <p:spPr>
          <a:xfrm>
            <a:off x="8129016" y="1993392"/>
            <a:ext cx="1481328" cy="256032"/>
          </a:xfrm>
          <a:prstGeom prst="rect">
            <a:avLst/>
          </a:prstGeom>
          <a:noFill/>
          <a:ln/>
        </p:spPr>
        <p:txBody>
          <a:bodyPr wrap="square" lIns="0" tIns="0" rIns="0" bIns="0" rtlCol="0" anchor="ctr">
            <a:normAutofit/>
          </a:bodyPr>
          <a:lstStyle/>
          <a:p>
            <a:pPr marL="0" indent="0" algn="ctr">
              <a:buNone/>
            </a:pPr>
            <a:r>
              <a:rPr lang="en-US" sz="740" dirty="0">
                <a:solidFill>
                  <a:srgbClr val="FFFFFF"/>
                </a:solidFill>
              </a:rPr>
              <a:t>Record action taken or provide support details</a:t>
            </a:r>
            <a:endParaRPr lang="en-US" sz="740" dirty="0"/>
          </a:p>
        </p:txBody>
      </p:sp>
      <p:sp>
        <p:nvSpPr>
          <p:cNvPr id="20" name="Shape 18"/>
          <p:cNvSpPr/>
          <p:nvPr/>
        </p:nvSpPr>
        <p:spPr>
          <a:xfrm>
            <a:off x="10058400" y="1645920"/>
            <a:ext cx="1737360" cy="749808"/>
          </a:xfrm>
          <a:prstGeom prst="roundRect">
            <a:avLst>
              <a:gd name="adj" fmla="val 9756"/>
            </a:avLst>
          </a:prstGeom>
          <a:solidFill>
            <a:srgbClr val="006A71"/>
          </a:solidFill>
          <a:ln w="12700">
            <a:solidFill>
              <a:srgbClr val="006A71"/>
            </a:solidFill>
            <a:prstDash val="solid"/>
          </a:ln>
          <a:effectLst>
            <a:outerShdw blurRad="12700" dist="6350" dir="2700000" algn="bl" rotWithShape="0">
              <a:srgbClr val="000000">
                <a:alpha val="11000"/>
              </a:srgbClr>
            </a:outerShdw>
          </a:effectLst>
        </p:spPr>
        <p:txBody>
          <a:bodyPr/>
          <a:lstStyle/>
          <a:p>
            <a:endParaRPr lang="en-GB"/>
          </a:p>
        </p:txBody>
      </p:sp>
      <p:sp>
        <p:nvSpPr>
          <p:cNvPr id="21" name="Text 19"/>
          <p:cNvSpPr/>
          <p:nvPr/>
        </p:nvSpPr>
        <p:spPr>
          <a:xfrm>
            <a:off x="10149840" y="1755648"/>
            <a:ext cx="1554480" cy="182880"/>
          </a:xfrm>
          <a:prstGeom prst="rect">
            <a:avLst/>
          </a:prstGeom>
          <a:noFill/>
          <a:ln/>
        </p:spPr>
        <p:txBody>
          <a:bodyPr wrap="square" lIns="0" tIns="0" rIns="0" bIns="0" rtlCol="0" anchor="ctr"/>
          <a:lstStyle/>
          <a:p>
            <a:pPr marL="0" indent="0" algn="ctr">
              <a:buNone/>
            </a:pPr>
            <a:r>
              <a:rPr lang="en-US" sz="1000" b="1" dirty="0">
                <a:solidFill>
                  <a:srgbClr val="FFFFFF"/>
                </a:solidFill>
              </a:rPr>
              <a:t>5. Resolve</a:t>
            </a:r>
            <a:endParaRPr lang="en-US" sz="1000" dirty="0"/>
          </a:p>
        </p:txBody>
      </p:sp>
      <p:sp>
        <p:nvSpPr>
          <p:cNvPr id="22" name="Text 20"/>
          <p:cNvSpPr/>
          <p:nvPr/>
        </p:nvSpPr>
        <p:spPr>
          <a:xfrm>
            <a:off x="10186416" y="1993392"/>
            <a:ext cx="1481328" cy="256032"/>
          </a:xfrm>
          <a:prstGeom prst="rect">
            <a:avLst/>
          </a:prstGeom>
          <a:noFill/>
          <a:ln/>
        </p:spPr>
        <p:txBody>
          <a:bodyPr wrap="square" lIns="0" tIns="0" rIns="0" bIns="0" rtlCol="0" anchor="ctr">
            <a:normAutofit/>
          </a:bodyPr>
          <a:lstStyle/>
          <a:p>
            <a:pPr marL="0" indent="0" algn="ctr">
              <a:buNone/>
            </a:pPr>
            <a:r>
              <a:rPr lang="en-US" sz="740" dirty="0">
                <a:solidFill>
                  <a:srgbClr val="FFFFFF"/>
                </a:solidFill>
              </a:rPr>
              <a:t>Confirm posting or support outcome</a:t>
            </a:r>
            <a:endParaRPr lang="en-US" sz="740" dirty="0"/>
          </a:p>
        </p:txBody>
      </p:sp>
      <p:sp>
        <p:nvSpPr>
          <p:cNvPr id="23" name="Shape 21"/>
          <p:cNvSpPr/>
          <p:nvPr/>
        </p:nvSpPr>
        <p:spPr>
          <a:xfrm>
            <a:off x="2468880" y="1517904"/>
            <a:ext cx="457200" cy="0"/>
          </a:xfrm>
          <a:prstGeom prst="line">
            <a:avLst/>
          </a:prstGeom>
          <a:noFill/>
          <a:ln w="20320">
            <a:solidFill>
              <a:srgbClr val="54616A"/>
            </a:solidFill>
            <a:prstDash val="solid"/>
            <a:headEnd type="none"/>
            <a:tailEnd type="triangle"/>
          </a:ln>
        </p:spPr>
        <p:txBody>
          <a:bodyPr/>
          <a:lstStyle/>
          <a:p>
            <a:endParaRPr lang="en-GB"/>
          </a:p>
        </p:txBody>
      </p:sp>
      <p:sp>
        <p:nvSpPr>
          <p:cNvPr id="24" name="Shape 22"/>
          <p:cNvSpPr/>
          <p:nvPr/>
        </p:nvSpPr>
        <p:spPr>
          <a:xfrm>
            <a:off x="4663440" y="1517904"/>
            <a:ext cx="777240" cy="0"/>
          </a:xfrm>
          <a:prstGeom prst="line">
            <a:avLst/>
          </a:prstGeom>
          <a:noFill/>
          <a:ln w="20320">
            <a:solidFill>
              <a:srgbClr val="2E7D32"/>
            </a:solidFill>
            <a:prstDash val="solid"/>
            <a:headEnd type="none"/>
            <a:tailEnd type="triangle"/>
          </a:ln>
        </p:spPr>
        <p:txBody>
          <a:bodyPr/>
          <a:lstStyle/>
          <a:p>
            <a:endParaRPr lang="en-GB"/>
          </a:p>
        </p:txBody>
      </p:sp>
      <p:sp>
        <p:nvSpPr>
          <p:cNvPr id="25" name="Shape 23"/>
          <p:cNvSpPr/>
          <p:nvPr/>
        </p:nvSpPr>
        <p:spPr>
          <a:xfrm>
            <a:off x="4663440" y="1517904"/>
            <a:ext cx="777240" cy="1280160"/>
          </a:xfrm>
          <a:prstGeom prst="line">
            <a:avLst/>
          </a:prstGeom>
          <a:noFill/>
          <a:ln w="20320">
            <a:solidFill>
              <a:srgbClr val="8A1538"/>
            </a:solidFill>
            <a:prstDash val="solid"/>
            <a:headEnd type="none"/>
            <a:tailEnd type="triangle"/>
          </a:ln>
        </p:spPr>
        <p:txBody>
          <a:bodyPr/>
          <a:lstStyle/>
          <a:p>
            <a:endParaRPr lang="en-GB"/>
          </a:p>
        </p:txBody>
      </p:sp>
      <p:sp>
        <p:nvSpPr>
          <p:cNvPr id="26" name="Shape 24"/>
          <p:cNvSpPr/>
          <p:nvPr/>
        </p:nvSpPr>
        <p:spPr>
          <a:xfrm>
            <a:off x="7178040" y="1243584"/>
            <a:ext cx="822960" cy="768096"/>
          </a:xfrm>
          <a:prstGeom prst="line">
            <a:avLst/>
          </a:prstGeom>
          <a:noFill/>
          <a:ln w="20320">
            <a:solidFill>
              <a:srgbClr val="D39B2A"/>
            </a:solidFill>
            <a:prstDash val="solid"/>
            <a:headEnd type="none"/>
            <a:tailEnd type="triangle"/>
          </a:ln>
        </p:spPr>
        <p:txBody>
          <a:bodyPr/>
          <a:lstStyle/>
          <a:p>
            <a:endParaRPr lang="en-GB"/>
          </a:p>
        </p:txBody>
      </p:sp>
      <p:sp>
        <p:nvSpPr>
          <p:cNvPr id="27" name="Shape 25"/>
          <p:cNvSpPr/>
          <p:nvPr/>
        </p:nvSpPr>
        <p:spPr>
          <a:xfrm>
            <a:off x="7178040" y="2798064"/>
            <a:ext cx="822960" cy="0"/>
          </a:xfrm>
          <a:prstGeom prst="line">
            <a:avLst/>
          </a:prstGeom>
          <a:noFill/>
          <a:ln w="20320">
            <a:solidFill>
              <a:srgbClr val="D39B2A"/>
            </a:solidFill>
            <a:prstDash val="solid"/>
            <a:headEnd type="none"/>
            <a:tailEnd type="triangle"/>
          </a:ln>
        </p:spPr>
        <p:txBody>
          <a:bodyPr/>
          <a:lstStyle/>
          <a:p>
            <a:endParaRPr lang="en-GB"/>
          </a:p>
        </p:txBody>
      </p:sp>
      <p:sp>
        <p:nvSpPr>
          <p:cNvPr id="28" name="Shape 26"/>
          <p:cNvSpPr/>
          <p:nvPr/>
        </p:nvSpPr>
        <p:spPr>
          <a:xfrm>
            <a:off x="9738360" y="2011680"/>
            <a:ext cx="320040" cy="0"/>
          </a:xfrm>
          <a:prstGeom prst="line">
            <a:avLst/>
          </a:prstGeom>
          <a:noFill/>
          <a:ln w="20320">
            <a:solidFill>
              <a:srgbClr val="006A71"/>
            </a:solidFill>
            <a:prstDash val="solid"/>
            <a:headEnd type="none"/>
            <a:tailEnd type="triangle"/>
          </a:ln>
        </p:spPr>
        <p:txBody>
          <a:bodyPr/>
          <a:lstStyle/>
          <a:p>
            <a:endParaRPr lang="en-GB"/>
          </a:p>
        </p:txBody>
      </p:sp>
      <p:sp>
        <p:nvSpPr>
          <p:cNvPr id="29" name="Shape 27"/>
          <p:cNvSpPr/>
          <p:nvPr/>
        </p:nvSpPr>
        <p:spPr>
          <a:xfrm>
            <a:off x="822960" y="4407408"/>
            <a:ext cx="10497312" cy="960120"/>
          </a:xfrm>
          <a:prstGeom prst="roundRect">
            <a:avLst>
              <a:gd name="adj" fmla="val 5714"/>
            </a:avLst>
          </a:prstGeom>
          <a:solidFill>
            <a:srgbClr val="FCF5E6"/>
          </a:solidFill>
          <a:ln w="12700">
            <a:solidFill>
              <a:srgbClr val="D39B2A"/>
            </a:solidFill>
            <a:prstDash val="solid"/>
          </a:ln>
        </p:spPr>
        <p:txBody>
          <a:bodyPr/>
          <a:lstStyle/>
          <a:p>
            <a:endParaRPr lang="en-GB"/>
          </a:p>
        </p:txBody>
      </p:sp>
      <p:sp>
        <p:nvSpPr>
          <p:cNvPr id="30" name="Text 28"/>
          <p:cNvSpPr/>
          <p:nvPr/>
        </p:nvSpPr>
        <p:spPr>
          <a:xfrm>
            <a:off x="1097280" y="4617720"/>
            <a:ext cx="2286000" cy="256032"/>
          </a:xfrm>
          <a:prstGeom prst="rect">
            <a:avLst/>
          </a:prstGeom>
          <a:noFill/>
          <a:ln/>
        </p:spPr>
        <p:txBody>
          <a:bodyPr wrap="square" lIns="0" tIns="0" rIns="0" bIns="0" rtlCol="0" anchor="ctr"/>
          <a:lstStyle/>
          <a:p>
            <a:pPr marL="0" indent="0">
              <a:buNone/>
            </a:pPr>
            <a:r>
              <a:rPr lang="en-US" sz="1300" b="1" dirty="0">
                <a:solidFill>
                  <a:srgbClr val="8A1538"/>
                </a:solidFill>
              </a:rPr>
              <a:t>Checkpoint before action</a:t>
            </a:r>
            <a:endParaRPr lang="en-US" sz="1300" dirty="0"/>
          </a:p>
        </p:txBody>
      </p:sp>
      <p:sp>
        <p:nvSpPr>
          <p:cNvPr id="31" name="Text 29"/>
          <p:cNvSpPr/>
          <p:nvPr/>
        </p:nvSpPr>
        <p:spPr>
          <a:xfrm>
            <a:off x="3246120" y="4535424"/>
            <a:ext cx="7360920" cy="384048"/>
          </a:xfrm>
          <a:prstGeom prst="rect">
            <a:avLst/>
          </a:prstGeom>
          <a:noFill/>
          <a:ln/>
        </p:spPr>
        <p:txBody>
          <a:bodyPr wrap="square" lIns="0" tIns="0" rIns="0" bIns="0" rtlCol="0" anchor="ctr">
            <a:normAutofit lnSpcReduction="10000"/>
          </a:bodyPr>
          <a:lstStyle/>
          <a:p>
            <a:pPr marL="0" indent="0">
              <a:buNone/>
            </a:pPr>
            <a:r>
              <a:rPr lang="en-US" sz="1300" b="1" dirty="0">
                <a:solidFill>
                  <a:srgbClr val="1B365D"/>
                </a:solidFill>
              </a:rPr>
              <a:t>If you cannot explain the failure, the proposed correction and the likely impact, do not continue amending — escalate with evidence.</a:t>
            </a:r>
            <a:endParaRPr lang="en-US" sz="13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1695" cy="566928"/>
          </a:xfrm>
          <a:prstGeom prst="rect">
            <a:avLst/>
          </a:prstGeom>
          <a:solidFill>
            <a:srgbClr val="8A1538"/>
          </a:solidFill>
          <a:ln w="12700">
            <a:solidFill>
              <a:srgbClr val="8A1538"/>
            </a:solidFill>
            <a:prstDash val="solid"/>
          </a:ln>
        </p:spPr>
        <p:txBody>
          <a:bodyPr/>
          <a:lstStyle/>
          <a:p>
            <a:endParaRPr lang="en-GB"/>
          </a:p>
        </p:txBody>
      </p:sp>
      <p:sp>
        <p:nvSpPr>
          <p:cNvPr id="3" name="Text 1"/>
          <p:cNvSpPr/>
          <p:nvPr/>
        </p:nvSpPr>
        <p:spPr>
          <a:xfrm>
            <a:off x="502920" y="146304"/>
            <a:ext cx="8183880" cy="320040"/>
          </a:xfrm>
          <a:prstGeom prst="rect">
            <a:avLst/>
          </a:prstGeom>
          <a:noFill/>
          <a:ln/>
        </p:spPr>
        <p:txBody>
          <a:bodyPr wrap="square" lIns="0" tIns="0" rIns="0" bIns="0" rtlCol="0" anchor="ctr"/>
          <a:lstStyle/>
          <a:p>
            <a:pPr marL="0" indent="0">
              <a:buNone/>
            </a:pPr>
            <a:r>
              <a:rPr lang="en-US" sz="1900" b="1" dirty="0">
                <a:solidFill>
                  <a:srgbClr val="FFFFFF"/>
                </a:solidFill>
                <a:latin typeface="Aptos Display" pitchFamily="34" charset="0"/>
                <a:ea typeface="Aptos Display" pitchFamily="34" charset="-122"/>
                <a:cs typeface="Aptos Display" pitchFamily="34" charset="-120"/>
              </a:rPr>
              <a:t>What to include when escalating</a:t>
            </a:r>
            <a:endParaRPr lang="en-US" sz="1900" dirty="0"/>
          </a:p>
        </p:txBody>
      </p:sp>
      <p:sp>
        <p:nvSpPr>
          <p:cNvPr id="4" name="Text 2"/>
          <p:cNvSpPr/>
          <p:nvPr/>
        </p:nvSpPr>
        <p:spPr>
          <a:xfrm>
            <a:off x="8321040" y="182880"/>
            <a:ext cx="3337560" cy="228600"/>
          </a:xfrm>
          <a:prstGeom prst="rect">
            <a:avLst/>
          </a:prstGeom>
          <a:noFill/>
          <a:ln/>
        </p:spPr>
        <p:txBody>
          <a:bodyPr wrap="square" lIns="0" tIns="0" rIns="0" bIns="0" rtlCol="0" anchor="ctr"/>
          <a:lstStyle/>
          <a:p>
            <a:pPr marL="0" indent="0" algn="r">
              <a:buNone/>
            </a:pPr>
            <a:r>
              <a:rPr lang="en-US" sz="850" dirty="0">
                <a:solidFill>
                  <a:srgbClr val="F4DCE6"/>
                </a:solidFill>
              </a:rPr>
              <a:t>Help Finance Systems resolve issues faster</a:t>
            </a:r>
            <a:endParaRPr lang="en-US" sz="850" dirty="0"/>
          </a:p>
        </p:txBody>
      </p:sp>
      <p:sp>
        <p:nvSpPr>
          <p:cNvPr id="5" name="Shape 3"/>
          <p:cNvSpPr/>
          <p:nvPr/>
        </p:nvSpPr>
        <p:spPr>
          <a:xfrm>
            <a:off x="640080" y="1078992"/>
            <a:ext cx="4892040" cy="1901952"/>
          </a:xfrm>
          <a:prstGeom prst="roundRect">
            <a:avLst>
              <a:gd name="adj" fmla="val 2885"/>
            </a:avLst>
          </a:prstGeom>
          <a:solidFill>
            <a:srgbClr val="FFFFFF"/>
          </a:solidFill>
          <a:ln w="10160">
            <a:solidFill>
              <a:srgbClr val="D7DEE4"/>
            </a:solidFill>
            <a:prstDash val="solid"/>
          </a:ln>
          <a:effectLst>
            <a:outerShdw blurRad="12700" dist="5080" dir="2700000" algn="bl" rotWithShape="0">
              <a:srgbClr val="000000">
                <a:alpha val="9000"/>
              </a:srgbClr>
            </a:outerShdw>
          </a:effectLst>
        </p:spPr>
        <p:txBody>
          <a:bodyPr/>
          <a:lstStyle/>
          <a:p>
            <a:endParaRPr lang="en-GB"/>
          </a:p>
        </p:txBody>
      </p:sp>
      <p:sp>
        <p:nvSpPr>
          <p:cNvPr id="6" name="Text 4"/>
          <p:cNvSpPr/>
          <p:nvPr/>
        </p:nvSpPr>
        <p:spPr>
          <a:xfrm>
            <a:off x="804672" y="1225296"/>
            <a:ext cx="4562856" cy="274320"/>
          </a:xfrm>
          <a:prstGeom prst="rect">
            <a:avLst/>
          </a:prstGeom>
          <a:noFill/>
          <a:ln/>
        </p:spPr>
        <p:txBody>
          <a:bodyPr wrap="square" lIns="0" tIns="0" rIns="0" bIns="0" rtlCol="0" anchor="ctr"/>
          <a:lstStyle/>
          <a:p>
            <a:pPr marL="0" indent="0">
              <a:buNone/>
            </a:pPr>
            <a:r>
              <a:rPr lang="en-US" sz="1300" b="1" dirty="0">
                <a:solidFill>
                  <a:srgbClr val="006A71"/>
                </a:solidFill>
              </a:rPr>
              <a:t>Essential details</a:t>
            </a:r>
            <a:endParaRPr lang="en-US" sz="1300" dirty="0"/>
          </a:p>
        </p:txBody>
      </p:sp>
      <p:sp>
        <p:nvSpPr>
          <p:cNvPr id="7" name="Text 5"/>
          <p:cNvSpPr/>
          <p:nvPr/>
        </p:nvSpPr>
        <p:spPr>
          <a:xfrm>
            <a:off x="914400" y="1645920"/>
            <a:ext cx="4398264" cy="1216152"/>
          </a:xfrm>
          <a:prstGeom prst="rect">
            <a:avLst/>
          </a:prstGeom>
          <a:noFill/>
          <a:ln/>
        </p:spPr>
        <p:txBody>
          <a:bodyPr wrap="square" lIns="318" tIns="318" rIns="318" bIns="318" rtlCol="0" anchor="ctr">
            <a:normAutofit/>
          </a:bodyPr>
          <a:lstStyle/>
          <a:p>
            <a:r>
              <a:rPr lang="en-US" sz="1050" dirty="0">
                <a:solidFill>
                  <a:srgbClr val="1F2933"/>
                </a:solidFill>
              </a:rPr>
              <a:t>Batch ID / reference</a:t>
            </a:r>
            <a:endParaRPr lang="en-US" sz="1050" dirty="0"/>
          </a:p>
          <a:p>
            <a:r>
              <a:rPr lang="en-US" sz="1050" dirty="0">
                <a:solidFill>
                  <a:srgbClr val="1F2933"/>
                </a:solidFill>
              </a:rPr>
              <a:t>Error message or validation text</a:t>
            </a:r>
            <a:endParaRPr lang="en-US" sz="1050" dirty="0"/>
          </a:p>
          <a:p>
            <a:r>
              <a:rPr lang="en-US" sz="1050" dirty="0">
                <a:solidFill>
                  <a:srgbClr val="1F2933"/>
                </a:solidFill>
              </a:rPr>
              <a:t>Transaction or file name</a:t>
            </a:r>
            <a:endParaRPr lang="en-US" sz="1050" dirty="0"/>
          </a:p>
          <a:p>
            <a:r>
              <a:rPr lang="en-US" sz="1050" dirty="0">
                <a:solidFill>
                  <a:srgbClr val="1F2933"/>
                </a:solidFill>
              </a:rPr>
              <a:t>Date/time issue was identified</a:t>
            </a:r>
            <a:endParaRPr lang="en-US" sz="1050" dirty="0"/>
          </a:p>
        </p:txBody>
      </p:sp>
      <p:sp>
        <p:nvSpPr>
          <p:cNvPr id="8" name="Shape 6"/>
          <p:cNvSpPr/>
          <p:nvPr/>
        </p:nvSpPr>
        <p:spPr>
          <a:xfrm>
            <a:off x="6172200" y="1078992"/>
            <a:ext cx="4892040" cy="1901952"/>
          </a:xfrm>
          <a:prstGeom prst="roundRect">
            <a:avLst>
              <a:gd name="adj" fmla="val 2885"/>
            </a:avLst>
          </a:prstGeom>
          <a:solidFill>
            <a:srgbClr val="FFFFFF"/>
          </a:solidFill>
          <a:ln w="10160">
            <a:solidFill>
              <a:srgbClr val="D7DEE4"/>
            </a:solidFill>
            <a:prstDash val="solid"/>
          </a:ln>
          <a:effectLst>
            <a:outerShdw blurRad="12700" dist="5080" dir="2700000" algn="bl" rotWithShape="0">
              <a:srgbClr val="000000">
                <a:alpha val="9000"/>
              </a:srgbClr>
            </a:outerShdw>
          </a:effectLst>
        </p:spPr>
        <p:txBody>
          <a:bodyPr/>
          <a:lstStyle/>
          <a:p>
            <a:endParaRPr lang="en-GB"/>
          </a:p>
        </p:txBody>
      </p:sp>
      <p:sp>
        <p:nvSpPr>
          <p:cNvPr id="9" name="Text 7"/>
          <p:cNvSpPr/>
          <p:nvPr/>
        </p:nvSpPr>
        <p:spPr>
          <a:xfrm>
            <a:off x="6336792" y="1225296"/>
            <a:ext cx="4562856" cy="274320"/>
          </a:xfrm>
          <a:prstGeom prst="rect">
            <a:avLst/>
          </a:prstGeom>
          <a:noFill/>
          <a:ln/>
        </p:spPr>
        <p:txBody>
          <a:bodyPr wrap="square" lIns="0" tIns="0" rIns="0" bIns="0" rtlCol="0" anchor="ctr"/>
          <a:lstStyle/>
          <a:p>
            <a:pPr marL="0" indent="0">
              <a:buNone/>
            </a:pPr>
            <a:r>
              <a:rPr lang="en-US" sz="1300" b="1" dirty="0">
                <a:solidFill>
                  <a:srgbClr val="8A1538"/>
                </a:solidFill>
              </a:rPr>
              <a:t>Business context</a:t>
            </a:r>
            <a:endParaRPr lang="en-US" sz="1300" dirty="0"/>
          </a:p>
        </p:txBody>
      </p:sp>
      <p:sp>
        <p:nvSpPr>
          <p:cNvPr id="10" name="Text 8"/>
          <p:cNvSpPr/>
          <p:nvPr/>
        </p:nvSpPr>
        <p:spPr>
          <a:xfrm>
            <a:off x="6446520" y="1645920"/>
            <a:ext cx="4398264" cy="1216152"/>
          </a:xfrm>
          <a:prstGeom prst="rect">
            <a:avLst/>
          </a:prstGeom>
          <a:noFill/>
          <a:ln/>
        </p:spPr>
        <p:txBody>
          <a:bodyPr wrap="square" lIns="318" tIns="318" rIns="318" bIns="318" rtlCol="0" anchor="ctr">
            <a:normAutofit/>
          </a:bodyPr>
          <a:lstStyle/>
          <a:p>
            <a:r>
              <a:rPr lang="en-US" sz="1050" dirty="0">
                <a:solidFill>
                  <a:srgbClr val="1F2933"/>
                </a:solidFill>
              </a:rPr>
              <a:t>What the transaction relates to</a:t>
            </a:r>
            <a:endParaRPr lang="en-US" sz="1050" dirty="0"/>
          </a:p>
          <a:p>
            <a:r>
              <a:rPr lang="en-US" sz="1050" dirty="0">
                <a:solidFill>
                  <a:srgbClr val="1F2933"/>
                </a:solidFill>
              </a:rPr>
              <a:t>Known deadlines or month-end impact</a:t>
            </a:r>
            <a:endParaRPr lang="en-US" sz="1050" dirty="0"/>
          </a:p>
          <a:p>
            <a:r>
              <a:rPr lang="en-US" sz="1050" dirty="0">
                <a:solidFill>
                  <a:srgbClr val="1F2933"/>
                </a:solidFill>
              </a:rPr>
              <a:t>Whether posting is urgent</a:t>
            </a:r>
            <a:endParaRPr lang="en-US" sz="1050" dirty="0"/>
          </a:p>
          <a:p>
            <a:r>
              <a:rPr lang="en-US" sz="1050" dirty="0">
                <a:solidFill>
                  <a:srgbClr val="1F2933"/>
                </a:solidFill>
              </a:rPr>
              <a:t>Who owns the source data</a:t>
            </a:r>
            <a:endParaRPr lang="en-US" sz="1050" dirty="0"/>
          </a:p>
        </p:txBody>
      </p:sp>
      <p:sp>
        <p:nvSpPr>
          <p:cNvPr id="11" name="Shape 9"/>
          <p:cNvSpPr/>
          <p:nvPr/>
        </p:nvSpPr>
        <p:spPr>
          <a:xfrm>
            <a:off x="640080" y="3410712"/>
            <a:ext cx="4892040" cy="1901952"/>
          </a:xfrm>
          <a:prstGeom prst="roundRect">
            <a:avLst>
              <a:gd name="adj" fmla="val 2885"/>
            </a:avLst>
          </a:prstGeom>
          <a:solidFill>
            <a:srgbClr val="FFFFFF"/>
          </a:solidFill>
          <a:ln w="10160">
            <a:solidFill>
              <a:srgbClr val="D7DEE4"/>
            </a:solidFill>
            <a:prstDash val="solid"/>
          </a:ln>
          <a:effectLst>
            <a:outerShdw blurRad="12700" dist="5080" dir="2700000" algn="bl" rotWithShape="0">
              <a:srgbClr val="000000">
                <a:alpha val="9000"/>
              </a:srgbClr>
            </a:outerShdw>
          </a:effectLst>
        </p:spPr>
        <p:txBody>
          <a:bodyPr/>
          <a:lstStyle/>
          <a:p>
            <a:endParaRPr lang="en-GB"/>
          </a:p>
        </p:txBody>
      </p:sp>
      <p:sp>
        <p:nvSpPr>
          <p:cNvPr id="12" name="Text 10"/>
          <p:cNvSpPr/>
          <p:nvPr/>
        </p:nvSpPr>
        <p:spPr>
          <a:xfrm>
            <a:off x="804672" y="3557016"/>
            <a:ext cx="4562856" cy="274320"/>
          </a:xfrm>
          <a:prstGeom prst="rect">
            <a:avLst/>
          </a:prstGeom>
          <a:noFill/>
          <a:ln/>
        </p:spPr>
        <p:txBody>
          <a:bodyPr wrap="square" lIns="0" tIns="0" rIns="0" bIns="0" rtlCol="0" anchor="ctr"/>
          <a:lstStyle/>
          <a:p>
            <a:pPr marL="0" indent="0">
              <a:buNone/>
            </a:pPr>
            <a:r>
              <a:rPr lang="en-US" sz="1300" b="1" dirty="0">
                <a:solidFill>
                  <a:srgbClr val="D39B2A"/>
                </a:solidFill>
              </a:rPr>
              <a:t>Actions already taken</a:t>
            </a:r>
            <a:endParaRPr lang="en-US" sz="1300" dirty="0"/>
          </a:p>
        </p:txBody>
      </p:sp>
      <p:sp>
        <p:nvSpPr>
          <p:cNvPr id="13" name="Text 11"/>
          <p:cNvSpPr/>
          <p:nvPr/>
        </p:nvSpPr>
        <p:spPr>
          <a:xfrm>
            <a:off x="914400" y="3977640"/>
            <a:ext cx="4398264" cy="1216152"/>
          </a:xfrm>
          <a:prstGeom prst="rect">
            <a:avLst/>
          </a:prstGeom>
          <a:noFill/>
          <a:ln/>
        </p:spPr>
        <p:txBody>
          <a:bodyPr wrap="square" lIns="318" tIns="318" rIns="318" bIns="318" rtlCol="0" anchor="ctr">
            <a:normAutofit/>
          </a:bodyPr>
          <a:lstStyle/>
          <a:p>
            <a:r>
              <a:rPr lang="en-US" sz="1050" dirty="0">
                <a:solidFill>
                  <a:srgbClr val="1F2933"/>
                </a:solidFill>
              </a:rPr>
              <a:t>Checks completed</a:t>
            </a:r>
            <a:endParaRPr lang="en-US" sz="1050" dirty="0"/>
          </a:p>
          <a:p>
            <a:r>
              <a:rPr lang="en-US" sz="1050" dirty="0">
                <a:solidFill>
                  <a:srgbClr val="1F2933"/>
                </a:solidFill>
              </a:rPr>
              <a:t>Changes made or not made</a:t>
            </a:r>
            <a:endParaRPr lang="en-US" sz="1050" dirty="0"/>
          </a:p>
          <a:p>
            <a:r>
              <a:rPr lang="en-US" sz="1050" dirty="0">
                <a:solidFill>
                  <a:srgbClr val="1F2933"/>
                </a:solidFill>
              </a:rPr>
              <a:t>Whether file was re-submitted</a:t>
            </a:r>
            <a:endParaRPr lang="en-US" sz="1050" dirty="0"/>
          </a:p>
          <a:p>
            <a:r>
              <a:rPr lang="en-US" sz="1050" dirty="0">
                <a:solidFill>
                  <a:srgbClr val="1F2933"/>
                </a:solidFill>
              </a:rPr>
              <a:t>Screenshots where useful</a:t>
            </a:r>
            <a:endParaRPr lang="en-US" sz="1050" dirty="0"/>
          </a:p>
        </p:txBody>
      </p:sp>
      <p:sp>
        <p:nvSpPr>
          <p:cNvPr id="14" name="Shape 12"/>
          <p:cNvSpPr/>
          <p:nvPr/>
        </p:nvSpPr>
        <p:spPr>
          <a:xfrm>
            <a:off x="6172200" y="3410712"/>
            <a:ext cx="4892040" cy="1901952"/>
          </a:xfrm>
          <a:prstGeom prst="roundRect">
            <a:avLst>
              <a:gd name="adj" fmla="val 2885"/>
            </a:avLst>
          </a:prstGeom>
          <a:solidFill>
            <a:srgbClr val="FFFFFF"/>
          </a:solidFill>
          <a:ln w="10160">
            <a:solidFill>
              <a:srgbClr val="D7DEE4"/>
            </a:solidFill>
            <a:prstDash val="solid"/>
          </a:ln>
          <a:effectLst>
            <a:outerShdw blurRad="12700" dist="5080" dir="2700000" algn="bl" rotWithShape="0">
              <a:srgbClr val="000000">
                <a:alpha val="9000"/>
              </a:srgbClr>
            </a:outerShdw>
          </a:effectLst>
        </p:spPr>
        <p:txBody>
          <a:bodyPr/>
          <a:lstStyle/>
          <a:p>
            <a:endParaRPr lang="en-GB"/>
          </a:p>
        </p:txBody>
      </p:sp>
      <p:sp>
        <p:nvSpPr>
          <p:cNvPr id="15" name="Text 13"/>
          <p:cNvSpPr/>
          <p:nvPr/>
        </p:nvSpPr>
        <p:spPr>
          <a:xfrm>
            <a:off x="6336792" y="3557016"/>
            <a:ext cx="4562856" cy="274320"/>
          </a:xfrm>
          <a:prstGeom prst="rect">
            <a:avLst/>
          </a:prstGeom>
          <a:noFill/>
          <a:ln/>
        </p:spPr>
        <p:txBody>
          <a:bodyPr wrap="square" lIns="0" tIns="0" rIns="0" bIns="0" rtlCol="0" anchor="ctr"/>
          <a:lstStyle/>
          <a:p>
            <a:pPr marL="0" indent="0">
              <a:buNone/>
            </a:pPr>
            <a:r>
              <a:rPr lang="en-US" sz="1300" b="1" dirty="0">
                <a:solidFill>
                  <a:srgbClr val="1B365D"/>
                </a:solidFill>
              </a:rPr>
              <a:t>What you need</a:t>
            </a:r>
            <a:endParaRPr lang="en-US" sz="1300" dirty="0"/>
          </a:p>
        </p:txBody>
      </p:sp>
      <p:sp>
        <p:nvSpPr>
          <p:cNvPr id="16" name="Text 14"/>
          <p:cNvSpPr/>
          <p:nvPr/>
        </p:nvSpPr>
        <p:spPr>
          <a:xfrm>
            <a:off x="6446520" y="3977640"/>
            <a:ext cx="4398264" cy="1216152"/>
          </a:xfrm>
          <a:prstGeom prst="rect">
            <a:avLst/>
          </a:prstGeom>
          <a:noFill/>
          <a:ln/>
        </p:spPr>
        <p:txBody>
          <a:bodyPr wrap="square" lIns="318" tIns="318" rIns="318" bIns="318" rtlCol="0" anchor="ctr">
            <a:normAutofit/>
          </a:bodyPr>
          <a:lstStyle/>
          <a:p>
            <a:r>
              <a:rPr lang="en-US" sz="1050" dirty="0">
                <a:solidFill>
                  <a:srgbClr val="1F2933"/>
                </a:solidFill>
              </a:rPr>
              <a:t>Correction advice</a:t>
            </a:r>
            <a:endParaRPr lang="en-US" sz="1050" dirty="0"/>
          </a:p>
          <a:p>
            <a:r>
              <a:rPr lang="en-US" sz="1050" dirty="0">
                <a:solidFill>
                  <a:srgbClr val="1F2933"/>
                </a:solidFill>
              </a:rPr>
              <a:t>Investigation request</a:t>
            </a:r>
            <a:endParaRPr lang="en-US" sz="1050" dirty="0"/>
          </a:p>
          <a:p>
            <a:r>
              <a:rPr lang="en-US" sz="1050" dirty="0">
                <a:solidFill>
                  <a:srgbClr val="1F2933"/>
                </a:solidFill>
              </a:rPr>
              <a:t>Confirmation before processing</a:t>
            </a:r>
            <a:endParaRPr lang="en-US" sz="1050" dirty="0"/>
          </a:p>
          <a:p>
            <a:r>
              <a:rPr lang="en-US" sz="1050" dirty="0">
                <a:solidFill>
                  <a:srgbClr val="1F2933"/>
                </a:solidFill>
              </a:rPr>
              <a:t>Training/guidance request</a:t>
            </a:r>
            <a:endParaRPr lang="en-US" sz="1050" dirty="0"/>
          </a:p>
        </p:txBody>
      </p:sp>
      <p:sp>
        <p:nvSpPr>
          <p:cNvPr id="17" name="Text 15"/>
          <p:cNvSpPr/>
          <p:nvPr/>
        </p:nvSpPr>
        <p:spPr>
          <a:xfrm>
            <a:off x="804672" y="5870448"/>
            <a:ext cx="10515600" cy="274320"/>
          </a:xfrm>
          <a:prstGeom prst="rect">
            <a:avLst/>
          </a:prstGeom>
          <a:noFill/>
          <a:ln/>
        </p:spPr>
        <p:txBody>
          <a:bodyPr wrap="square" lIns="0" tIns="0" rIns="0" bIns="0" rtlCol="0" anchor="ctr"/>
          <a:lstStyle/>
          <a:p>
            <a:pPr marL="0" indent="0">
              <a:buNone/>
            </a:pPr>
            <a:r>
              <a:rPr lang="en-US" sz="1100" i="1" dirty="0">
                <a:solidFill>
                  <a:srgbClr val="54616A"/>
                </a:solidFill>
              </a:rPr>
              <a:t>Trainer prompt: “Good escalation detail reduces follow-up questions and helps distinguish data, process and system issues.”</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1695" cy="566928"/>
          </a:xfrm>
          <a:prstGeom prst="rect">
            <a:avLst/>
          </a:prstGeom>
          <a:solidFill>
            <a:srgbClr val="8A1538"/>
          </a:solidFill>
          <a:ln w="12700">
            <a:solidFill>
              <a:srgbClr val="8A1538"/>
            </a:solidFill>
            <a:prstDash val="solid"/>
          </a:ln>
        </p:spPr>
        <p:txBody>
          <a:bodyPr/>
          <a:lstStyle/>
          <a:p>
            <a:endParaRPr lang="en-GB"/>
          </a:p>
        </p:txBody>
      </p:sp>
      <p:sp>
        <p:nvSpPr>
          <p:cNvPr id="3" name="Text 1"/>
          <p:cNvSpPr/>
          <p:nvPr/>
        </p:nvSpPr>
        <p:spPr>
          <a:xfrm>
            <a:off x="502920" y="146304"/>
            <a:ext cx="8183880" cy="320040"/>
          </a:xfrm>
          <a:prstGeom prst="rect">
            <a:avLst/>
          </a:prstGeom>
          <a:noFill/>
          <a:ln/>
        </p:spPr>
        <p:txBody>
          <a:bodyPr wrap="square" lIns="0" tIns="0" rIns="0" bIns="0" rtlCol="0" anchor="ctr"/>
          <a:lstStyle/>
          <a:p>
            <a:pPr marL="0" indent="0">
              <a:buNone/>
            </a:pPr>
            <a:r>
              <a:rPr lang="en-US" sz="1900" b="1" dirty="0">
                <a:solidFill>
                  <a:srgbClr val="FFFFFF"/>
                </a:solidFill>
                <a:latin typeface="Aptos Display" pitchFamily="34" charset="0"/>
                <a:ea typeface="Aptos Display" pitchFamily="34" charset="-122"/>
                <a:cs typeface="Aptos Display" pitchFamily="34" charset="-120"/>
              </a:rPr>
              <a:t>Responsibilities and handoffs</a:t>
            </a:r>
            <a:endParaRPr lang="en-US" sz="1900" dirty="0"/>
          </a:p>
        </p:txBody>
      </p:sp>
      <p:sp>
        <p:nvSpPr>
          <p:cNvPr id="4" name="Text 2"/>
          <p:cNvSpPr/>
          <p:nvPr/>
        </p:nvSpPr>
        <p:spPr>
          <a:xfrm>
            <a:off x="8321040" y="182880"/>
            <a:ext cx="3337560" cy="228600"/>
          </a:xfrm>
          <a:prstGeom prst="rect">
            <a:avLst/>
          </a:prstGeom>
          <a:noFill/>
          <a:ln/>
        </p:spPr>
        <p:txBody>
          <a:bodyPr wrap="square" lIns="0" tIns="0" rIns="0" bIns="0" rtlCol="0" anchor="ctr"/>
          <a:lstStyle/>
          <a:p>
            <a:pPr marL="0" indent="0" algn="r">
              <a:buNone/>
            </a:pPr>
            <a:r>
              <a:rPr lang="en-US" sz="850" dirty="0">
                <a:solidFill>
                  <a:srgbClr val="F4DCE6"/>
                </a:solidFill>
              </a:rPr>
              <a:t>Who does what?</a:t>
            </a:r>
            <a:endParaRPr lang="en-US" sz="850" dirty="0"/>
          </a:p>
        </p:txBody>
      </p:sp>
      <p:pic>
        <p:nvPicPr>
          <p:cNvPr id="5" name="Image 0" descr="/mnt/data/a51d5eaff3.png"/>
          <p:cNvPicPr>
            <a:picLocks noChangeAspect="1"/>
          </p:cNvPicPr>
          <p:nvPr/>
        </p:nvPicPr>
        <p:blipFill>
          <a:blip r:embed="rId3"/>
          <a:srcRect l="20904" r="20904"/>
          <a:stretch/>
        </p:blipFill>
        <p:spPr>
          <a:xfrm>
            <a:off x="502920" y="850392"/>
            <a:ext cx="4709160" cy="5394960"/>
          </a:xfrm>
          <a:prstGeom prst="rect">
            <a:avLst/>
          </a:prstGeom>
        </p:spPr>
      </p:pic>
      <p:sp>
        <p:nvSpPr>
          <p:cNvPr id="6" name="Shape 3"/>
          <p:cNvSpPr/>
          <p:nvPr/>
        </p:nvSpPr>
        <p:spPr>
          <a:xfrm>
            <a:off x="5670006" y="960120"/>
            <a:ext cx="5851434" cy="5074920"/>
          </a:xfrm>
          <a:prstGeom prst="roundRect">
            <a:avLst>
              <a:gd name="adj" fmla="val 1081"/>
            </a:avLst>
          </a:prstGeom>
          <a:solidFill>
            <a:srgbClr val="FFFFFF"/>
          </a:solidFill>
          <a:ln w="12700">
            <a:solidFill>
              <a:srgbClr val="D7DEE4"/>
            </a:solidFill>
            <a:prstDash val="solid"/>
          </a:ln>
          <a:effectLst>
            <a:outerShdw blurRad="12700" dist="5080" dir="2700000" algn="bl" rotWithShape="0">
              <a:srgbClr val="000000">
                <a:alpha val="9000"/>
              </a:srgbClr>
            </a:outerShdw>
          </a:effectLst>
        </p:spPr>
        <p:txBody>
          <a:bodyPr/>
          <a:lstStyle/>
          <a:p>
            <a:endParaRPr lang="en-GB"/>
          </a:p>
        </p:txBody>
      </p:sp>
      <p:sp>
        <p:nvSpPr>
          <p:cNvPr id="7" name="Text 4"/>
          <p:cNvSpPr/>
          <p:nvPr/>
        </p:nvSpPr>
        <p:spPr>
          <a:xfrm>
            <a:off x="5806440" y="1170432"/>
            <a:ext cx="5212080" cy="256032"/>
          </a:xfrm>
          <a:prstGeom prst="rect">
            <a:avLst/>
          </a:prstGeom>
          <a:noFill/>
          <a:ln/>
        </p:spPr>
        <p:txBody>
          <a:bodyPr wrap="square" lIns="0" tIns="0" rIns="0" bIns="0" rtlCol="0" anchor="ctr"/>
          <a:lstStyle/>
          <a:p>
            <a:pPr marL="0" indent="0">
              <a:buNone/>
            </a:pPr>
            <a:r>
              <a:rPr lang="en-US" sz="1500" b="1" dirty="0">
                <a:solidFill>
                  <a:srgbClr val="1B365D"/>
                </a:solidFill>
              </a:rPr>
              <a:t> RACI- view</a:t>
            </a:r>
            <a:endParaRPr lang="en-US" sz="1500" dirty="0"/>
          </a:p>
        </p:txBody>
      </p:sp>
      <p:sp>
        <p:nvSpPr>
          <p:cNvPr id="8" name="Shape 5"/>
          <p:cNvSpPr/>
          <p:nvPr/>
        </p:nvSpPr>
        <p:spPr>
          <a:xfrm>
            <a:off x="5806440" y="1673352"/>
            <a:ext cx="5303520" cy="749808"/>
          </a:xfrm>
          <a:prstGeom prst="roundRect">
            <a:avLst>
              <a:gd name="adj" fmla="val 4878"/>
            </a:avLst>
          </a:prstGeom>
          <a:solidFill>
            <a:srgbClr val="F6F8FA"/>
          </a:solidFill>
          <a:ln w="12700">
            <a:solidFill>
              <a:srgbClr val="E2E8EF"/>
            </a:solidFill>
            <a:prstDash val="solid"/>
          </a:ln>
        </p:spPr>
        <p:txBody>
          <a:bodyPr/>
          <a:lstStyle/>
          <a:p>
            <a:endParaRPr lang="en-GB"/>
          </a:p>
        </p:txBody>
      </p:sp>
      <p:sp>
        <p:nvSpPr>
          <p:cNvPr id="9" name="Text 6"/>
          <p:cNvSpPr/>
          <p:nvPr/>
        </p:nvSpPr>
        <p:spPr>
          <a:xfrm>
            <a:off x="5989320" y="1792224"/>
            <a:ext cx="1508760" cy="256032"/>
          </a:xfrm>
          <a:prstGeom prst="rect">
            <a:avLst/>
          </a:prstGeom>
          <a:noFill/>
          <a:ln/>
        </p:spPr>
        <p:txBody>
          <a:bodyPr wrap="square" lIns="0" tIns="0" rIns="0" bIns="0" rtlCol="0" anchor="ctr"/>
          <a:lstStyle/>
          <a:p>
            <a:pPr marL="0" indent="0">
              <a:buNone/>
            </a:pPr>
            <a:r>
              <a:rPr lang="en-US" sz="1030" b="1" dirty="0">
                <a:solidFill>
                  <a:srgbClr val="006A71"/>
                </a:solidFill>
              </a:rPr>
              <a:t>Finance users</a:t>
            </a:r>
            <a:endParaRPr lang="en-US" sz="1030" dirty="0"/>
          </a:p>
        </p:txBody>
      </p:sp>
      <p:sp>
        <p:nvSpPr>
          <p:cNvPr id="10" name="Text 7"/>
          <p:cNvSpPr/>
          <p:nvPr/>
        </p:nvSpPr>
        <p:spPr>
          <a:xfrm>
            <a:off x="7516368" y="1783080"/>
            <a:ext cx="3337560" cy="411480"/>
          </a:xfrm>
          <a:prstGeom prst="rect">
            <a:avLst/>
          </a:prstGeom>
          <a:noFill/>
          <a:ln/>
        </p:spPr>
        <p:txBody>
          <a:bodyPr wrap="square" lIns="0" tIns="0" rIns="0" bIns="0" rtlCol="0" anchor="ctr">
            <a:normAutofit/>
          </a:bodyPr>
          <a:lstStyle/>
          <a:p>
            <a:pPr marL="0" indent="0">
              <a:buNone/>
            </a:pPr>
            <a:r>
              <a:rPr lang="en-US" sz="870" dirty="0">
                <a:solidFill>
                  <a:srgbClr val="1F2933"/>
                </a:solidFill>
              </a:rPr>
              <a:t>Check source context, review known validation issues, make permitted corrections only.</a:t>
            </a:r>
            <a:endParaRPr lang="en-US" sz="870" dirty="0"/>
          </a:p>
        </p:txBody>
      </p:sp>
      <p:sp>
        <p:nvSpPr>
          <p:cNvPr id="11" name="Shape 8"/>
          <p:cNvSpPr/>
          <p:nvPr/>
        </p:nvSpPr>
        <p:spPr>
          <a:xfrm>
            <a:off x="5806440" y="2633472"/>
            <a:ext cx="5303520" cy="749808"/>
          </a:xfrm>
          <a:prstGeom prst="roundRect">
            <a:avLst>
              <a:gd name="adj" fmla="val 4878"/>
            </a:avLst>
          </a:prstGeom>
          <a:solidFill>
            <a:srgbClr val="FFFFFF"/>
          </a:solidFill>
          <a:ln w="12700">
            <a:solidFill>
              <a:srgbClr val="E2E8EF"/>
            </a:solidFill>
            <a:prstDash val="solid"/>
          </a:ln>
        </p:spPr>
        <p:txBody>
          <a:bodyPr/>
          <a:lstStyle/>
          <a:p>
            <a:endParaRPr lang="en-GB"/>
          </a:p>
        </p:txBody>
      </p:sp>
      <p:sp>
        <p:nvSpPr>
          <p:cNvPr id="12" name="Text 9"/>
          <p:cNvSpPr/>
          <p:nvPr/>
        </p:nvSpPr>
        <p:spPr>
          <a:xfrm>
            <a:off x="5989320" y="2752344"/>
            <a:ext cx="1508760" cy="256032"/>
          </a:xfrm>
          <a:prstGeom prst="rect">
            <a:avLst/>
          </a:prstGeom>
          <a:noFill/>
          <a:ln/>
        </p:spPr>
        <p:txBody>
          <a:bodyPr wrap="square" lIns="0" tIns="0" rIns="0" bIns="0" rtlCol="0" anchor="ctr"/>
          <a:lstStyle/>
          <a:p>
            <a:pPr marL="0" indent="0">
              <a:buNone/>
            </a:pPr>
            <a:r>
              <a:rPr lang="en-US" sz="1030" b="1" dirty="0">
                <a:solidFill>
                  <a:srgbClr val="8A1538"/>
                </a:solidFill>
              </a:rPr>
              <a:t>Finance Systems</a:t>
            </a:r>
            <a:endParaRPr lang="en-US" sz="1030" dirty="0"/>
          </a:p>
        </p:txBody>
      </p:sp>
      <p:sp>
        <p:nvSpPr>
          <p:cNvPr id="13" name="Text 10"/>
          <p:cNvSpPr/>
          <p:nvPr/>
        </p:nvSpPr>
        <p:spPr>
          <a:xfrm>
            <a:off x="7516368" y="2743200"/>
            <a:ext cx="3337560" cy="411480"/>
          </a:xfrm>
          <a:prstGeom prst="rect">
            <a:avLst/>
          </a:prstGeom>
          <a:noFill/>
          <a:ln/>
        </p:spPr>
        <p:txBody>
          <a:bodyPr wrap="square" lIns="0" tIns="0" rIns="0" bIns="0" rtlCol="0" anchor="ctr">
            <a:normAutofit/>
          </a:bodyPr>
          <a:lstStyle/>
          <a:p>
            <a:pPr marL="0" indent="0">
              <a:buNone/>
            </a:pPr>
            <a:r>
              <a:rPr lang="en-US" sz="870" dirty="0">
                <a:solidFill>
                  <a:srgbClr val="1F2933"/>
                </a:solidFill>
              </a:rPr>
              <a:t>Investigate system/interface issues, advise on complex failures, support escalations.</a:t>
            </a:r>
            <a:endParaRPr lang="en-US" sz="870" dirty="0"/>
          </a:p>
        </p:txBody>
      </p:sp>
      <p:sp>
        <p:nvSpPr>
          <p:cNvPr id="14" name="Shape 11"/>
          <p:cNvSpPr/>
          <p:nvPr/>
        </p:nvSpPr>
        <p:spPr>
          <a:xfrm>
            <a:off x="5806440" y="3593592"/>
            <a:ext cx="5303520" cy="749808"/>
          </a:xfrm>
          <a:prstGeom prst="roundRect">
            <a:avLst>
              <a:gd name="adj" fmla="val 4878"/>
            </a:avLst>
          </a:prstGeom>
          <a:solidFill>
            <a:srgbClr val="F6F8FA"/>
          </a:solidFill>
          <a:ln w="12700">
            <a:solidFill>
              <a:srgbClr val="E2E8EF"/>
            </a:solidFill>
            <a:prstDash val="solid"/>
          </a:ln>
        </p:spPr>
        <p:txBody>
          <a:bodyPr/>
          <a:lstStyle/>
          <a:p>
            <a:endParaRPr lang="en-GB"/>
          </a:p>
        </p:txBody>
      </p:sp>
      <p:sp>
        <p:nvSpPr>
          <p:cNvPr id="15" name="Text 12"/>
          <p:cNvSpPr/>
          <p:nvPr/>
        </p:nvSpPr>
        <p:spPr>
          <a:xfrm>
            <a:off x="5989320" y="3712464"/>
            <a:ext cx="1508760" cy="256032"/>
          </a:xfrm>
          <a:prstGeom prst="rect">
            <a:avLst/>
          </a:prstGeom>
          <a:noFill/>
          <a:ln/>
        </p:spPr>
        <p:txBody>
          <a:bodyPr wrap="square" lIns="0" tIns="0" rIns="0" bIns="0" rtlCol="0" anchor="ctr"/>
          <a:lstStyle/>
          <a:p>
            <a:pPr marL="0" indent="0">
              <a:buNone/>
            </a:pPr>
            <a:r>
              <a:rPr lang="en-US" sz="1030" b="1" dirty="0">
                <a:solidFill>
                  <a:srgbClr val="D39B2A"/>
                </a:solidFill>
              </a:rPr>
              <a:t>Departments / owners</a:t>
            </a:r>
            <a:endParaRPr lang="en-US" sz="1030" dirty="0"/>
          </a:p>
        </p:txBody>
      </p:sp>
      <p:sp>
        <p:nvSpPr>
          <p:cNvPr id="16" name="Text 13"/>
          <p:cNvSpPr/>
          <p:nvPr/>
        </p:nvSpPr>
        <p:spPr>
          <a:xfrm>
            <a:off x="7516368" y="3703320"/>
            <a:ext cx="3337560" cy="411480"/>
          </a:xfrm>
          <a:prstGeom prst="rect">
            <a:avLst/>
          </a:prstGeom>
          <a:noFill/>
          <a:ln/>
        </p:spPr>
        <p:txBody>
          <a:bodyPr wrap="square" lIns="0" tIns="0" rIns="0" bIns="0" rtlCol="0" anchor="ctr">
            <a:normAutofit/>
          </a:bodyPr>
          <a:lstStyle/>
          <a:p>
            <a:pPr marL="0" indent="0">
              <a:buNone/>
            </a:pPr>
            <a:r>
              <a:rPr lang="en-US" sz="870" dirty="0">
                <a:solidFill>
                  <a:srgbClr val="1F2933"/>
                </a:solidFill>
              </a:rPr>
              <a:t>Ensure source data and supporting information are accurate and complete.</a:t>
            </a:r>
            <a:endParaRPr lang="en-US" sz="870" dirty="0"/>
          </a:p>
        </p:txBody>
      </p:sp>
      <p:sp>
        <p:nvSpPr>
          <p:cNvPr id="17" name="Shape 14"/>
          <p:cNvSpPr/>
          <p:nvPr/>
        </p:nvSpPr>
        <p:spPr>
          <a:xfrm>
            <a:off x="5806440" y="4553712"/>
            <a:ext cx="5303520" cy="749808"/>
          </a:xfrm>
          <a:prstGeom prst="roundRect">
            <a:avLst>
              <a:gd name="adj" fmla="val 4878"/>
            </a:avLst>
          </a:prstGeom>
          <a:solidFill>
            <a:srgbClr val="FFFFFF"/>
          </a:solidFill>
          <a:ln w="12700">
            <a:solidFill>
              <a:srgbClr val="E2E8EF"/>
            </a:solidFill>
            <a:prstDash val="solid"/>
          </a:ln>
        </p:spPr>
        <p:txBody>
          <a:bodyPr/>
          <a:lstStyle/>
          <a:p>
            <a:endParaRPr lang="en-GB"/>
          </a:p>
        </p:txBody>
      </p:sp>
      <p:sp>
        <p:nvSpPr>
          <p:cNvPr id="18" name="Text 15"/>
          <p:cNvSpPr/>
          <p:nvPr/>
        </p:nvSpPr>
        <p:spPr>
          <a:xfrm>
            <a:off x="5989320" y="4672584"/>
            <a:ext cx="1508760" cy="256032"/>
          </a:xfrm>
          <a:prstGeom prst="rect">
            <a:avLst/>
          </a:prstGeom>
          <a:noFill/>
          <a:ln/>
        </p:spPr>
        <p:txBody>
          <a:bodyPr wrap="square" lIns="0" tIns="0" rIns="0" bIns="0" rtlCol="0" anchor="ctr"/>
          <a:lstStyle/>
          <a:p>
            <a:pPr marL="0" indent="0">
              <a:buNone/>
            </a:pPr>
            <a:r>
              <a:rPr lang="en-US" sz="1030" b="1" dirty="0">
                <a:solidFill>
                  <a:srgbClr val="1B365D"/>
                </a:solidFill>
              </a:rPr>
              <a:t>Service route</a:t>
            </a:r>
            <a:endParaRPr lang="en-US" sz="1030" dirty="0"/>
          </a:p>
        </p:txBody>
      </p:sp>
      <p:sp>
        <p:nvSpPr>
          <p:cNvPr id="19" name="Text 16"/>
          <p:cNvSpPr/>
          <p:nvPr/>
        </p:nvSpPr>
        <p:spPr>
          <a:xfrm>
            <a:off x="7516368" y="4663440"/>
            <a:ext cx="3337560" cy="411480"/>
          </a:xfrm>
          <a:prstGeom prst="rect">
            <a:avLst/>
          </a:prstGeom>
          <a:noFill/>
          <a:ln/>
        </p:spPr>
        <p:txBody>
          <a:bodyPr wrap="square" lIns="0" tIns="0" rIns="0" bIns="0" rtlCol="0" anchor="ctr">
            <a:normAutofit/>
          </a:bodyPr>
          <a:lstStyle/>
          <a:p>
            <a:pPr marL="0" indent="0">
              <a:buNone/>
            </a:pPr>
            <a:r>
              <a:rPr lang="en-US" sz="870" dirty="0">
                <a:solidFill>
                  <a:srgbClr val="1F2933"/>
                </a:solidFill>
              </a:rPr>
              <a:t>Provide batch ID, error text, file/source details, action already taken and urgency.</a:t>
            </a:r>
            <a:endParaRPr lang="en-US" sz="87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1695" cy="566928"/>
          </a:xfrm>
          <a:prstGeom prst="rect">
            <a:avLst/>
          </a:prstGeom>
          <a:solidFill>
            <a:srgbClr val="8A1538"/>
          </a:solidFill>
          <a:ln w="12700">
            <a:solidFill>
              <a:srgbClr val="8A1538"/>
            </a:solidFill>
            <a:prstDash val="solid"/>
          </a:ln>
        </p:spPr>
        <p:txBody>
          <a:bodyPr/>
          <a:lstStyle/>
          <a:p>
            <a:endParaRPr lang="en-GB"/>
          </a:p>
        </p:txBody>
      </p:sp>
      <p:sp>
        <p:nvSpPr>
          <p:cNvPr id="3" name="Text 1"/>
          <p:cNvSpPr/>
          <p:nvPr/>
        </p:nvSpPr>
        <p:spPr>
          <a:xfrm>
            <a:off x="574906" y="251460"/>
            <a:ext cx="9002268" cy="320040"/>
          </a:xfrm>
          <a:prstGeom prst="rect">
            <a:avLst/>
          </a:prstGeom>
          <a:noFill/>
          <a:ln/>
        </p:spPr>
        <p:txBody>
          <a:bodyPr wrap="square" lIns="0" tIns="0" rIns="0" bIns="0" rtlCol="0" anchor="ctr"/>
          <a:lstStyle/>
          <a:p>
            <a:r>
              <a:rPr lang="en-US" sz="1900" b="1" dirty="0">
                <a:solidFill>
                  <a:srgbClr val="FFFFFF"/>
                </a:solidFill>
                <a:latin typeface="Aptos Display" pitchFamily="34" charset="0"/>
                <a:ea typeface="Aptos Display" pitchFamily="34" charset="-122"/>
                <a:cs typeface="Aptos Display" pitchFamily="34" charset="-120"/>
              </a:rPr>
              <a:t>Golden rules - </a:t>
            </a:r>
            <a:r>
              <a:rPr lang="en-GB" b="1" dirty="0">
                <a:solidFill>
                  <a:schemeClr val="bg1"/>
                </a:solidFill>
              </a:rPr>
              <a:t>Review • Investigate • Correct • Delete (where appropriate)</a:t>
            </a:r>
            <a:r>
              <a:rPr lang="en-GB" dirty="0"/>
              <a:t> ✅</a:t>
            </a:r>
          </a:p>
          <a:p>
            <a:pPr marL="0" indent="0">
              <a:buNone/>
            </a:pPr>
            <a:endParaRPr lang="en-US" sz="1900" dirty="0"/>
          </a:p>
        </p:txBody>
      </p:sp>
      <p:sp>
        <p:nvSpPr>
          <p:cNvPr id="4" name="Text 2"/>
          <p:cNvSpPr/>
          <p:nvPr/>
        </p:nvSpPr>
        <p:spPr>
          <a:xfrm>
            <a:off x="8321040" y="182880"/>
            <a:ext cx="3337560" cy="228600"/>
          </a:xfrm>
          <a:prstGeom prst="rect">
            <a:avLst/>
          </a:prstGeom>
          <a:noFill/>
          <a:ln/>
        </p:spPr>
        <p:txBody>
          <a:bodyPr wrap="square" lIns="0" tIns="0" rIns="0" bIns="0" rtlCol="0" anchor="ctr"/>
          <a:lstStyle/>
          <a:p>
            <a:pPr marL="0" indent="0" algn="r">
              <a:buNone/>
            </a:pPr>
            <a:r>
              <a:rPr lang="en-US" sz="850" dirty="0">
                <a:solidFill>
                  <a:srgbClr val="F4DCE6"/>
                </a:solidFill>
              </a:rPr>
              <a:t>Keep this as the final takeaway</a:t>
            </a:r>
            <a:endParaRPr lang="en-US" sz="850" dirty="0"/>
          </a:p>
        </p:txBody>
      </p:sp>
      <p:sp>
        <p:nvSpPr>
          <p:cNvPr id="5" name="Shape 3"/>
          <p:cNvSpPr/>
          <p:nvPr/>
        </p:nvSpPr>
        <p:spPr>
          <a:xfrm>
            <a:off x="777240" y="1143000"/>
            <a:ext cx="530352" cy="530352"/>
          </a:xfrm>
          <a:prstGeom prst="ellipse">
            <a:avLst/>
          </a:prstGeom>
          <a:solidFill>
            <a:srgbClr val="8A1538"/>
          </a:solidFill>
          <a:ln w="12700">
            <a:solidFill>
              <a:srgbClr val="8A1538"/>
            </a:solidFill>
            <a:prstDash val="solid"/>
          </a:ln>
        </p:spPr>
        <p:txBody>
          <a:bodyPr/>
          <a:lstStyle/>
          <a:p>
            <a:endParaRPr lang="en-GB"/>
          </a:p>
        </p:txBody>
      </p:sp>
      <p:sp>
        <p:nvSpPr>
          <p:cNvPr id="6" name="Text 4"/>
          <p:cNvSpPr/>
          <p:nvPr/>
        </p:nvSpPr>
        <p:spPr>
          <a:xfrm>
            <a:off x="950976" y="1280160"/>
            <a:ext cx="182880" cy="182880"/>
          </a:xfrm>
          <a:prstGeom prst="rect">
            <a:avLst/>
          </a:prstGeom>
          <a:noFill/>
          <a:ln/>
        </p:spPr>
        <p:txBody>
          <a:bodyPr wrap="square" lIns="0" tIns="0" rIns="0" bIns="0" rtlCol="0" anchor="ctr"/>
          <a:lstStyle/>
          <a:p>
            <a:pPr marL="0" indent="0" algn="ctr">
              <a:buNone/>
            </a:pPr>
            <a:r>
              <a:rPr lang="en-US" sz="1300" b="1" dirty="0">
                <a:solidFill>
                  <a:srgbClr val="FFFFFF"/>
                </a:solidFill>
              </a:rPr>
              <a:t>1</a:t>
            </a:r>
            <a:endParaRPr lang="en-US" sz="1300" dirty="0"/>
          </a:p>
        </p:txBody>
      </p:sp>
      <p:sp>
        <p:nvSpPr>
          <p:cNvPr id="7" name="Text 5"/>
          <p:cNvSpPr/>
          <p:nvPr/>
        </p:nvSpPr>
        <p:spPr>
          <a:xfrm>
            <a:off x="1490472" y="1207008"/>
            <a:ext cx="1828800" cy="384048"/>
          </a:xfrm>
          <a:prstGeom prst="rect">
            <a:avLst/>
          </a:prstGeom>
          <a:noFill/>
          <a:ln/>
        </p:spPr>
        <p:txBody>
          <a:bodyPr wrap="square" lIns="0" tIns="0" rIns="0" bIns="0" rtlCol="0" anchor="ctr">
            <a:normAutofit/>
          </a:bodyPr>
          <a:lstStyle/>
          <a:p>
            <a:pPr marL="0" indent="0">
              <a:buNone/>
            </a:pPr>
            <a:r>
              <a:rPr lang="en-US" sz="1300" b="1" dirty="0">
                <a:solidFill>
                  <a:srgbClr val="1F2933"/>
                </a:solidFill>
              </a:rPr>
              <a:t>Check before changing</a:t>
            </a:r>
            <a:endParaRPr lang="en-US" sz="1300" dirty="0"/>
          </a:p>
        </p:txBody>
      </p:sp>
      <p:sp>
        <p:nvSpPr>
          <p:cNvPr id="8" name="Shape 6"/>
          <p:cNvSpPr/>
          <p:nvPr/>
        </p:nvSpPr>
        <p:spPr>
          <a:xfrm>
            <a:off x="3520440" y="1143000"/>
            <a:ext cx="530352" cy="530352"/>
          </a:xfrm>
          <a:prstGeom prst="ellipse">
            <a:avLst/>
          </a:prstGeom>
          <a:solidFill>
            <a:srgbClr val="006A71"/>
          </a:solidFill>
          <a:ln w="12700">
            <a:solidFill>
              <a:srgbClr val="006A71"/>
            </a:solidFill>
            <a:prstDash val="solid"/>
          </a:ln>
        </p:spPr>
        <p:txBody>
          <a:bodyPr/>
          <a:lstStyle/>
          <a:p>
            <a:endParaRPr lang="en-GB"/>
          </a:p>
        </p:txBody>
      </p:sp>
      <p:sp>
        <p:nvSpPr>
          <p:cNvPr id="9" name="Text 7"/>
          <p:cNvSpPr/>
          <p:nvPr/>
        </p:nvSpPr>
        <p:spPr>
          <a:xfrm>
            <a:off x="3694176" y="1280160"/>
            <a:ext cx="182880" cy="182880"/>
          </a:xfrm>
          <a:prstGeom prst="rect">
            <a:avLst/>
          </a:prstGeom>
          <a:noFill/>
          <a:ln/>
        </p:spPr>
        <p:txBody>
          <a:bodyPr wrap="square" lIns="0" tIns="0" rIns="0" bIns="0" rtlCol="0" anchor="ctr"/>
          <a:lstStyle/>
          <a:p>
            <a:pPr marL="0" indent="0" algn="ctr">
              <a:buNone/>
            </a:pPr>
            <a:r>
              <a:rPr lang="en-US" sz="1300" b="1" dirty="0">
                <a:solidFill>
                  <a:srgbClr val="FFFFFF"/>
                </a:solidFill>
              </a:rPr>
              <a:t>2</a:t>
            </a:r>
            <a:endParaRPr lang="en-US" sz="1300" dirty="0"/>
          </a:p>
        </p:txBody>
      </p:sp>
      <p:sp>
        <p:nvSpPr>
          <p:cNvPr id="10" name="Text 8"/>
          <p:cNvSpPr/>
          <p:nvPr/>
        </p:nvSpPr>
        <p:spPr>
          <a:xfrm>
            <a:off x="4233672" y="1207008"/>
            <a:ext cx="1828800" cy="384048"/>
          </a:xfrm>
          <a:prstGeom prst="rect">
            <a:avLst/>
          </a:prstGeom>
          <a:noFill/>
          <a:ln/>
        </p:spPr>
        <p:txBody>
          <a:bodyPr wrap="square" lIns="0" tIns="0" rIns="0" bIns="0" rtlCol="0" anchor="ctr">
            <a:normAutofit lnSpcReduction="10000"/>
          </a:bodyPr>
          <a:lstStyle/>
          <a:p>
            <a:pPr marL="0" indent="0">
              <a:buNone/>
            </a:pPr>
            <a:r>
              <a:rPr lang="en-US" sz="1300" b="1" dirty="0">
                <a:solidFill>
                  <a:srgbClr val="1F2933"/>
                </a:solidFill>
              </a:rPr>
              <a:t>Understand the error, not just the symptom</a:t>
            </a:r>
            <a:endParaRPr lang="en-US" sz="1300" dirty="0"/>
          </a:p>
        </p:txBody>
      </p:sp>
      <p:sp>
        <p:nvSpPr>
          <p:cNvPr id="11" name="Shape 9"/>
          <p:cNvSpPr/>
          <p:nvPr/>
        </p:nvSpPr>
        <p:spPr>
          <a:xfrm>
            <a:off x="6263640" y="1143000"/>
            <a:ext cx="530352" cy="530352"/>
          </a:xfrm>
          <a:prstGeom prst="ellipse">
            <a:avLst/>
          </a:prstGeom>
          <a:solidFill>
            <a:srgbClr val="D39B2A"/>
          </a:solidFill>
          <a:ln w="12700">
            <a:solidFill>
              <a:srgbClr val="D39B2A"/>
            </a:solidFill>
            <a:prstDash val="solid"/>
          </a:ln>
        </p:spPr>
        <p:txBody>
          <a:bodyPr/>
          <a:lstStyle/>
          <a:p>
            <a:endParaRPr lang="en-GB"/>
          </a:p>
        </p:txBody>
      </p:sp>
      <p:sp>
        <p:nvSpPr>
          <p:cNvPr id="12" name="Text 10"/>
          <p:cNvSpPr/>
          <p:nvPr/>
        </p:nvSpPr>
        <p:spPr>
          <a:xfrm>
            <a:off x="6437376" y="1280160"/>
            <a:ext cx="182880" cy="182880"/>
          </a:xfrm>
          <a:prstGeom prst="rect">
            <a:avLst/>
          </a:prstGeom>
          <a:noFill/>
          <a:ln/>
        </p:spPr>
        <p:txBody>
          <a:bodyPr wrap="square" lIns="0" tIns="0" rIns="0" bIns="0" rtlCol="0" anchor="ctr"/>
          <a:lstStyle/>
          <a:p>
            <a:pPr marL="0" indent="0" algn="ctr">
              <a:buNone/>
            </a:pPr>
            <a:r>
              <a:rPr lang="en-US" sz="1300" b="1" dirty="0">
                <a:solidFill>
                  <a:srgbClr val="FFFFFF"/>
                </a:solidFill>
              </a:rPr>
              <a:t>3</a:t>
            </a:r>
            <a:endParaRPr lang="en-US" sz="1300" dirty="0"/>
          </a:p>
        </p:txBody>
      </p:sp>
      <p:sp>
        <p:nvSpPr>
          <p:cNvPr id="13" name="Text 11"/>
          <p:cNvSpPr/>
          <p:nvPr/>
        </p:nvSpPr>
        <p:spPr>
          <a:xfrm>
            <a:off x="6976872" y="1207008"/>
            <a:ext cx="1828800" cy="384048"/>
          </a:xfrm>
          <a:prstGeom prst="rect">
            <a:avLst/>
          </a:prstGeom>
          <a:noFill/>
          <a:ln/>
        </p:spPr>
        <p:txBody>
          <a:bodyPr wrap="square" lIns="0" tIns="0" rIns="0" bIns="0" rtlCol="0" anchor="ctr">
            <a:normAutofit/>
          </a:bodyPr>
          <a:lstStyle/>
          <a:p>
            <a:pPr marL="0" indent="0">
              <a:buNone/>
            </a:pPr>
            <a:r>
              <a:rPr lang="en-US" sz="1300" b="1" dirty="0">
                <a:solidFill>
                  <a:srgbClr val="1F2933"/>
                </a:solidFill>
              </a:rPr>
              <a:t>Avoid duplicate action</a:t>
            </a:r>
            <a:endParaRPr lang="en-US" sz="1300" dirty="0"/>
          </a:p>
        </p:txBody>
      </p:sp>
      <p:sp>
        <p:nvSpPr>
          <p:cNvPr id="14" name="Shape 12"/>
          <p:cNvSpPr/>
          <p:nvPr/>
        </p:nvSpPr>
        <p:spPr>
          <a:xfrm>
            <a:off x="9006840" y="1143000"/>
            <a:ext cx="530352" cy="530352"/>
          </a:xfrm>
          <a:prstGeom prst="ellipse">
            <a:avLst/>
          </a:prstGeom>
          <a:solidFill>
            <a:srgbClr val="1B365D"/>
          </a:solidFill>
          <a:ln w="12700">
            <a:solidFill>
              <a:srgbClr val="1B365D"/>
            </a:solidFill>
            <a:prstDash val="solid"/>
          </a:ln>
        </p:spPr>
        <p:txBody>
          <a:bodyPr/>
          <a:lstStyle/>
          <a:p>
            <a:endParaRPr lang="en-GB"/>
          </a:p>
        </p:txBody>
      </p:sp>
      <p:sp>
        <p:nvSpPr>
          <p:cNvPr id="15" name="Text 13"/>
          <p:cNvSpPr/>
          <p:nvPr/>
        </p:nvSpPr>
        <p:spPr>
          <a:xfrm>
            <a:off x="9180576" y="1280160"/>
            <a:ext cx="182880" cy="182880"/>
          </a:xfrm>
          <a:prstGeom prst="rect">
            <a:avLst/>
          </a:prstGeom>
          <a:noFill/>
          <a:ln/>
        </p:spPr>
        <p:txBody>
          <a:bodyPr wrap="square" lIns="0" tIns="0" rIns="0" bIns="0" rtlCol="0" anchor="ctr"/>
          <a:lstStyle/>
          <a:p>
            <a:pPr marL="0" indent="0" algn="ctr">
              <a:buNone/>
            </a:pPr>
            <a:r>
              <a:rPr lang="en-US" sz="1300" b="1" dirty="0">
                <a:solidFill>
                  <a:srgbClr val="FFFFFF"/>
                </a:solidFill>
              </a:rPr>
              <a:t>4</a:t>
            </a:r>
            <a:endParaRPr lang="en-US" sz="1300" dirty="0"/>
          </a:p>
        </p:txBody>
      </p:sp>
      <p:sp>
        <p:nvSpPr>
          <p:cNvPr id="16" name="Text 14"/>
          <p:cNvSpPr/>
          <p:nvPr/>
        </p:nvSpPr>
        <p:spPr>
          <a:xfrm>
            <a:off x="9720072" y="1207008"/>
            <a:ext cx="1828800" cy="384048"/>
          </a:xfrm>
          <a:prstGeom prst="rect">
            <a:avLst/>
          </a:prstGeom>
          <a:noFill/>
          <a:ln/>
        </p:spPr>
        <p:txBody>
          <a:bodyPr wrap="square" lIns="0" tIns="0" rIns="0" bIns="0" rtlCol="0" anchor="ctr">
            <a:normAutofit/>
          </a:bodyPr>
          <a:lstStyle/>
          <a:p>
            <a:pPr marL="0" indent="0">
              <a:buNone/>
            </a:pPr>
            <a:r>
              <a:rPr lang="en-US" sz="1300" b="1" dirty="0">
                <a:solidFill>
                  <a:srgbClr val="1F2933"/>
                </a:solidFill>
              </a:rPr>
              <a:t>Capture evidence</a:t>
            </a:r>
            <a:endParaRPr lang="en-US" sz="1300" dirty="0"/>
          </a:p>
        </p:txBody>
      </p:sp>
      <p:sp>
        <p:nvSpPr>
          <p:cNvPr id="17" name="Shape 15"/>
          <p:cNvSpPr/>
          <p:nvPr/>
        </p:nvSpPr>
        <p:spPr>
          <a:xfrm>
            <a:off x="777240" y="3108960"/>
            <a:ext cx="530352" cy="530352"/>
          </a:xfrm>
          <a:prstGeom prst="ellipse">
            <a:avLst/>
          </a:prstGeom>
          <a:solidFill>
            <a:srgbClr val="8A1538"/>
          </a:solidFill>
          <a:ln w="12700">
            <a:solidFill>
              <a:srgbClr val="8A1538"/>
            </a:solidFill>
            <a:prstDash val="solid"/>
          </a:ln>
        </p:spPr>
        <p:txBody>
          <a:bodyPr/>
          <a:lstStyle/>
          <a:p>
            <a:endParaRPr lang="en-GB"/>
          </a:p>
        </p:txBody>
      </p:sp>
      <p:sp>
        <p:nvSpPr>
          <p:cNvPr id="18" name="Text 16"/>
          <p:cNvSpPr/>
          <p:nvPr/>
        </p:nvSpPr>
        <p:spPr>
          <a:xfrm>
            <a:off x="950976" y="3246120"/>
            <a:ext cx="182880" cy="182880"/>
          </a:xfrm>
          <a:prstGeom prst="rect">
            <a:avLst/>
          </a:prstGeom>
          <a:noFill/>
          <a:ln/>
        </p:spPr>
        <p:txBody>
          <a:bodyPr wrap="square" lIns="0" tIns="0" rIns="0" bIns="0" rtlCol="0" anchor="ctr"/>
          <a:lstStyle/>
          <a:p>
            <a:pPr marL="0" indent="0" algn="ctr">
              <a:buNone/>
            </a:pPr>
            <a:r>
              <a:rPr lang="en-US" sz="1300" b="1" dirty="0">
                <a:solidFill>
                  <a:srgbClr val="FFFFFF"/>
                </a:solidFill>
              </a:rPr>
              <a:t>5</a:t>
            </a:r>
            <a:endParaRPr lang="en-US" sz="1300" dirty="0"/>
          </a:p>
        </p:txBody>
      </p:sp>
      <p:sp>
        <p:nvSpPr>
          <p:cNvPr id="19" name="Text 17"/>
          <p:cNvSpPr/>
          <p:nvPr/>
        </p:nvSpPr>
        <p:spPr>
          <a:xfrm>
            <a:off x="1490472" y="3172968"/>
            <a:ext cx="1828800" cy="384048"/>
          </a:xfrm>
          <a:prstGeom prst="rect">
            <a:avLst/>
          </a:prstGeom>
          <a:noFill/>
          <a:ln/>
        </p:spPr>
        <p:txBody>
          <a:bodyPr wrap="square" lIns="0" tIns="0" rIns="0" bIns="0" rtlCol="0" anchor="ctr">
            <a:normAutofit/>
          </a:bodyPr>
          <a:lstStyle/>
          <a:p>
            <a:pPr marL="0" indent="0">
              <a:buNone/>
            </a:pPr>
            <a:r>
              <a:rPr lang="en-US" sz="1300" b="1" dirty="0">
                <a:solidFill>
                  <a:srgbClr val="1F2933"/>
                </a:solidFill>
              </a:rPr>
              <a:t>Escalate early if unclear</a:t>
            </a:r>
            <a:endParaRPr lang="en-US" sz="1300" dirty="0"/>
          </a:p>
        </p:txBody>
      </p:sp>
      <p:sp>
        <p:nvSpPr>
          <p:cNvPr id="20" name="Shape 18"/>
          <p:cNvSpPr/>
          <p:nvPr/>
        </p:nvSpPr>
        <p:spPr>
          <a:xfrm>
            <a:off x="3520440" y="3108960"/>
            <a:ext cx="530352" cy="530352"/>
          </a:xfrm>
          <a:prstGeom prst="ellipse">
            <a:avLst/>
          </a:prstGeom>
          <a:solidFill>
            <a:srgbClr val="006A71"/>
          </a:solidFill>
          <a:ln w="12700">
            <a:solidFill>
              <a:srgbClr val="006A71"/>
            </a:solidFill>
            <a:prstDash val="solid"/>
          </a:ln>
        </p:spPr>
        <p:txBody>
          <a:bodyPr/>
          <a:lstStyle/>
          <a:p>
            <a:endParaRPr lang="en-GB"/>
          </a:p>
        </p:txBody>
      </p:sp>
      <p:sp>
        <p:nvSpPr>
          <p:cNvPr id="21" name="Text 19"/>
          <p:cNvSpPr/>
          <p:nvPr/>
        </p:nvSpPr>
        <p:spPr>
          <a:xfrm>
            <a:off x="3694176" y="3246120"/>
            <a:ext cx="182880" cy="182880"/>
          </a:xfrm>
          <a:prstGeom prst="rect">
            <a:avLst/>
          </a:prstGeom>
          <a:noFill/>
          <a:ln/>
        </p:spPr>
        <p:txBody>
          <a:bodyPr wrap="square" lIns="0" tIns="0" rIns="0" bIns="0" rtlCol="0" anchor="ctr"/>
          <a:lstStyle/>
          <a:p>
            <a:pPr marL="0" indent="0" algn="ctr">
              <a:buNone/>
            </a:pPr>
            <a:r>
              <a:rPr lang="en-US" sz="1300" b="1" dirty="0">
                <a:solidFill>
                  <a:srgbClr val="FFFFFF"/>
                </a:solidFill>
              </a:rPr>
              <a:t>6</a:t>
            </a:r>
            <a:endParaRPr lang="en-US" sz="1300" dirty="0"/>
          </a:p>
        </p:txBody>
      </p:sp>
      <p:sp>
        <p:nvSpPr>
          <p:cNvPr id="22" name="Text 20"/>
          <p:cNvSpPr/>
          <p:nvPr/>
        </p:nvSpPr>
        <p:spPr>
          <a:xfrm>
            <a:off x="4233672" y="3172968"/>
            <a:ext cx="1828800" cy="384048"/>
          </a:xfrm>
          <a:prstGeom prst="rect">
            <a:avLst/>
          </a:prstGeom>
          <a:noFill/>
          <a:ln/>
        </p:spPr>
        <p:txBody>
          <a:bodyPr wrap="square" lIns="0" tIns="0" rIns="0" bIns="0" rtlCol="0" anchor="ctr">
            <a:normAutofit/>
          </a:bodyPr>
          <a:lstStyle/>
          <a:p>
            <a:pPr marL="0" indent="0">
              <a:buNone/>
            </a:pPr>
            <a:r>
              <a:rPr lang="en-US" sz="1300" b="1" dirty="0">
                <a:solidFill>
                  <a:srgbClr val="1F2933"/>
                </a:solidFill>
              </a:rPr>
              <a:t>Protect auditability</a:t>
            </a:r>
            <a:endParaRPr lang="en-US" sz="1300" dirty="0"/>
          </a:p>
        </p:txBody>
      </p:sp>
      <p:sp>
        <p:nvSpPr>
          <p:cNvPr id="23" name="Shape 21"/>
          <p:cNvSpPr/>
          <p:nvPr/>
        </p:nvSpPr>
        <p:spPr>
          <a:xfrm>
            <a:off x="6263640" y="3108960"/>
            <a:ext cx="530352" cy="530352"/>
          </a:xfrm>
          <a:prstGeom prst="ellipse">
            <a:avLst/>
          </a:prstGeom>
          <a:solidFill>
            <a:srgbClr val="D39B2A"/>
          </a:solidFill>
          <a:ln w="12700">
            <a:solidFill>
              <a:srgbClr val="D39B2A"/>
            </a:solidFill>
            <a:prstDash val="solid"/>
          </a:ln>
        </p:spPr>
        <p:txBody>
          <a:bodyPr/>
          <a:lstStyle/>
          <a:p>
            <a:endParaRPr lang="en-GB"/>
          </a:p>
        </p:txBody>
      </p:sp>
      <p:sp>
        <p:nvSpPr>
          <p:cNvPr id="24" name="Text 22"/>
          <p:cNvSpPr/>
          <p:nvPr/>
        </p:nvSpPr>
        <p:spPr>
          <a:xfrm>
            <a:off x="6437376" y="3246120"/>
            <a:ext cx="182880" cy="182880"/>
          </a:xfrm>
          <a:prstGeom prst="rect">
            <a:avLst/>
          </a:prstGeom>
          <a:noFill/>
          <a:ln/>
        </p:spPr>
        <p:txBody>
          <a:bodyPr wrap="square" lIns="0" tIns="0" rIns="0" bIns="0" rtlCol="0" anchor="ctr"/>
          <a:lstStyle/>
          <a:p>
            <a:pPr marL="0" indent="0" algn="ctr">
              <a:buNone/>
            </a:pPr>
            <a:r>
              <a:rPr lang="en-US" sz="1300" b="1" dirty="0">
                <a:solidFill>
                  <a:srgbClr val="FFFFFF"/>
                </a:solidFill>
              </a:rPr>
              <a:t>7</a:t>
            </a:r>
            <a:endParaRPr lang="en-US" sz="1300" dirty="0"/>
          </a:p>
        </p:txBody>
      </p:sp>
      <p:sp>
        <p:nvSpPr>
          <p:cNvPr id="25" name="Text 23"/>
          <p:cNvSpPr/>
          <p:nvPr/>
        </p:nvSpPr>
        <p:spPr>
          <a:xfrm>
            <a:off x="6976872" y="3172968"/>
            <a:ext cx="1828800" cy="384048"/>
          </a:xfrm>
          <a:prstGeom prst="rect">
            <a:avLst/>
          </a:prstGeom>
          <a:noFill/>
          <a:ln/>
        </p:spPr>
        <p:txBody>
          <a:bodyPr wrap="square" lIns="0" tIns="0" rIns="0" bIns="0" rtlCol="0" anchor="ctr">
            <a:normAutofit lnSpcReduction="10000"/>
          </a:bodyPr>
          <a:lstStyle/>
          <a:p>
            <a:pPr marL="0" indent="0">
              <a:buNone/>
            </a:pPr>
            <a:r>
              <a:rPr lang="en-US" sz="1300" b="1" dirty="0">
                <a:solidFill>
                  <a:srgbClr val="1F2933"/>
                </a:solidFill>
              </a:rPr>
              <a:t>Support clean month-end processing</a:t>
            </a:r>
            <a:endParaRPr lang="en-US" sz="1300" dirty="0"/>
          </a:p>
        </p:txBody>
      </p:sp>
      <p:sp>
        <p:nvSpPr>
          <p:cNvPr id="26" name="Shape 24"/>
          <p:cNvSpPr/>
          <p:nvPr/>
        </p:nvSpPr>
        <p:spPr>
          <a:xfrm>
            <a:off x="960120" y="5074920"/>
            <a:ext cx="10287000" cy="786384"/>
          </a:xfrm>
          <a:prstGeom prst="roundRect">
            <a:avLst>
              <a:gd name="adj" fmla="val 6977"/>
            </a:avLst>
          </a:prstGeom>
          <a:solidFill>
            <a:srgbClr val="8A1538"/>
          </a:solidFill>
          <a:ln w="12700">
            <a:solidFill>
              <a:srgbClr val="8A1538"/>
            </a:solidFill>
            <a:prstDash val="solid"/>
          </a:ln>
          <a:effectLst>
            <a:outerShdw blurRad="12700" dist="6350" dir="2700000" algn="bl" rotWithShape="0">
              <a:srgbClr val="000000">
                <a:alpha val="10000"/>
              </a:srgbClr>
            </a:outerShdw>
          </a:effectLst>
        </p:spPr>
        <p:txBody>
          <a:bodyPr/>
          <a:lstStyle/>
          <a:p>
            <a:endParaRPr lang="en-GB"/>
          </a:p>
        </p:txBody>
      </p:sp>
      <p:sp>
        <p:nvSpPr>
          <p:cNvPr id="27" name="Text 25"/>
          <p:cNvSpPr/>
          <p:nvPr/>
        </p:nvSpPr>
        <p:spPr>
          <a:xfrm>
            <a:off x="1234440" y="5285232"/>
            <a:ext cx="9692640" cy="256032"/>
          </a:xfrm>
          <a:prstGeom prst="rect">
            <a:avLst/>
          </a:prstGeom>
          <a:noFill/>
          <a:ln/>
        </p:spPr>
        <p:txBody>
          <a:bodyPr wrap="square" lIns="0" tIns="0" rIns="0" bIns="0" rtlCol="0" anchor="ctr"/>
          <a:lstStyle/>
          <a:p>
            <a:pPr marL="0" indent="0" algn="ctr">
              <a:buNone/>
            </a:pPr>
            <a:r>
              <a:rPr lang="en-US" sz="1800" b="1" dirty="0">
                <a:solidFill>
                  <a:srgbClr val="FFFFFF"/>
                </a:solidFill>
              </a:rPr>
              <a:t>Thank you — questions and examples are welcome.</a:t>
            </a:r>
            <a:endParaRPr lang="en-US" sz="1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1695" cy="566928"/>
          </a:xfrm>
          <a:prstGeom prst="rect">
            <a:avLst/>
          </a:prstGeom>
          <a:solidFill>
            <a:srgbClr val="8A1538"/>
          </a:solidFill>
          <a:ln w="12700">
            <a:solidFill>
              <a:srgbClr val="8A1538"/>
            </a:solidFill>
            <a:prstDash val="solid"/>
          </a:ln>
        </p:spPr>
        <p:txBody>
          <a:bodyPr/>
          <a:lstStyle/>
          <a:p>
            <a:endParaRPr lang="en-GB"/>
          </a:p>
        </p:txBody>
      </p:sp>
      <p:sp>
        <p:nvSpPr>
          <p:cNvPr id="3" name="Text 1"/>
          <p:cNvSpPr/>
          <p:nvPr/>
        </p:nvSpPr>
        <p:spPr>
          <a:xfrm>
            <a:off x="502920" y="146304"/>
            <a:ext cx="8183880" cy="320040"/>
          </a:xfrm>
          <a:prstGeom prst="rect">
            <a:avLst/>
          </a:prstGeom>
          <a:noFill/>
          <a:ln/>
        </p:spPr>
        <p:txBody>
          <a:bodyPr wrap="square" lIns="0" tIns="0" rIns="0" bIns="0" rtlCol="0" anchor="ctr"/>
          <a:lstStyle/>
          <a:p>
            <a:pPr marL="0" indent="0">
              <a:buNone/>
            </a:pPr>
            <a:r>
              <a:rPr lang="en-US" sz="1900" b="1" dirty="0">
                <a:solidFill>
                  <a:srgbClr val="FFFFFF"/>
                </a:solidFill>
                <a:latin typeface="Aptos Display" pitchFamily="34" charset="0"/>
                <a:ea typeface="Aptos Display" pitchFamily="34" charset="-122"/>
                <a:cs typeface="Aptos Display" pitchFamily="34" charset="-120"/>
              </a:rPr>
              <a:t>Wrap-up and follow-up</a:t>
            </a:r>
            <a:endParaRPr lang="en-US" sz="1900" dirty="0"/>
          </a:p>
        </p:txBody>
      </p:sp>
      <p:sp>
        <p:nvSpPr>
          <p:cNvPr id="4" name="Text 2"/>
          <p:cNvSpPr/>
          <p:nvPr/>
        </p:nvSpPr>
        <p:spPr>
          <a:xfrm>
            <a:off x="8321040" y="182880"/>
            <a:ext cx="3337560" cy="228600"/>
          </a:xfrm>
          <a:prstGeom prst="rect">
            <a:avLst/>
          </a:prstGeom>
          <a:noFill/>
          <a:ln/>
        </p:spPr>
        <p:txBody>
          <a:bodyPr wrap="square" lIns="0" tIns="0" rIns="0" bIns="0" rtlCol="0" anchor="ctr"/>
          <a:lstStyle/>
          <a:p>
            <a:pPr marL="0" indent="0" algn="r">
              <a:buNone/>
            </a:pPr>
            <a:r>
              <a:rPr lang="en-US" sz="850" dirty="0">
                <a:solidFill>
                  <a:srgbClr val="F4DCE6"/>
                </a:solidFill>
              </a:rPr>
              <a:t>Recording, wider session and next steps</a:t>
            </a:r>
            <a:endParaRPr lang="en-US" sz="850" dirty="0"/>
          </a:p>
        </p:txBody>
      </p:sp>
      <p:sp>
        <p:nvSpPr>
          <p:cNvPr id="5" name="Shape 3"/>
          <p:cNvSpPr/>
          <p:nvPr/>
        </p:nvSpPr>
        <p:spPr>
          <a:xfrm>
            <a:off x="685800" y="1097280"/>
            <a:ext cx="3337560" cy="1874520"/>
          </a:xfrm>
          <a:prstGeom prst="roundRect">
            <a:avLst>
              <a:gd name="adj" fmla="val 2927"/>
            </a:avLst>
          </a:prstGeom>
          <a:solidFill>
            <a:srgbClr val="F7EAF0"/>
          </a:solidFill>
          <a:ln w="10160">
            <a:solidFill>
              <a:srgbClr val="D7DEE4"/>
            </a:solidFill>
            <a:prstDash val="solid"/>
          </a:ln>
          <a:effectLst>
            <a:outerShdw blurRad="15240" dist="6350" dir="2700000" algn="bl" rotWithShape="0">
              <a:srgbClr val="000000">
                <a:alpha val="11000"/>
              </a:srgbClr>
            </a:outerShdw>
          </a:effectLst>
        </p:spPr>
        <p:txBody>
          <a:bodyPr/>
          <a:lstStyle/>
          <a:p>
            <a:endParaRPr lang="en-GB"/>
          </a:p>
        </p:txBody>
      </p:sp>
      <p:sp>
        <p:nvSpPr>
          <p:cNvPr id="6" name="Shape 4"/>
          <p:cNvSpPr/>
          <p:nvPr/>
        </p:nvSpPr>
        <p:spPr>
          <a:xfrm>
            <a:off x="685800" y="1097280"/>
            <a:ext cx="73152" cy="1874520"/>
          </a:xfrm>
          <a:prstGeom prst="rect">
            <a:avLst/>
          </a:prstGeom>
          <a:solidFill>
            <a:srgbClr val="8A1538"/>
          </a:solidFill>
          <a:ln w="12700">
            <a:solidFill>
              <a:srgbClr val="8A1538"/>
            </a:solidFill>
            <a:prstDash val="solid"/>
          </a:ln>
        </p:spPr>
        <p:txBody>
          <a:bodyPr/>
          <a:lstStyle/>
          <a:p>
            <a:endParaRPr lang="en-GB"/>
          </a:p>
        </p:txBody>
      </p:sp>
      <p:sp>
        <p:nvSpPr>
          <p:cNvPr id="7" name="Text 5"/>
          <p:cNvSpPr/>
          <p:nvPr/>
        </p:nvSpPr>
        <p:spPr>
          <a:xfrm>
            <a:off x="886968" y="1243584"/>
            <a:ext cx="2971800" cy="256032"/>
          </a:xfrm>
          <a:prstGeom prst="rect">
            <a:avLst/>
          </a:prstGeom>
          <a:noFill/>
          <a:ln/>
        </p:spPr>
        <p:txBody>
          <a:bodyPr wrap="square" lIns="0" tIns="0" rIns="0" bIns="0" rtlCol="0" anchor="ctr"/>
          <a:lstStyle/>
          <a:p>
            <a:pPr marL="0" indent="0">
              <a:buNone/>
            </a:pPr>
            <a:r>
              <a:rPr lang="en-US" sz="1350" b="1" dirty="0">
                <a:solidFill>
                  <a:srgbClr val="8A1538"/>
                </a:solidFill>
              </a:rPr>
              <a:t>Recording and reference</a:t>
            </a:r>
            <a:endParaRPr lang="en-US" sz="1350" dirty="0"/>
          </a:p>
        </p:txBody>
      </p:sp>
      <p:sp>
        <p:nvSpPr>
          <p:cNvPr id="8" name="Text 6"/>
          <p:cNvSpPr/>
          <p:nvPr/>
        </p:nvSpPr>
        <p:spPr>
          <a:xfrm>
            <a:off x="886968" y="1609344"/>
            <a:ext cx="2971800" cy="1252728"/>
          </a:xfrm>
          <a:prstGeom prst="rect">
            <a:avLst/>
          </a:prstGeom>
          <a:noFill/>
          <a:ln/>
        </p:spPr>
        <p:txBody>
          <a:bodyPr wrap="square" lIns="635" tIns="635" rIns="635" bIns="635" rtlCol="0" anchor="t">
            <a:normAutofit/>
          </a:bodyPr>
          <a:lstStyle/>
          <a:p>
            <a:pPr marL="171450" indent="-171450">
              <a:buFont typeface="Arial" panose="020B0604020202020204" pitchFamily="34" charset="0"/>
              <a:buChar char="•"/>
            </a:pPr>
            <a:r>
              <a:rPr lang="en-US" sz="1000" dirty="0">
                <a:solidFill>
                  <a:srgbClr val="1F2933"/>
                </a:solidFill>
              </a:rPr>
              <a:t>Recordings</a:t>
            </a:r>
          </a:p>
          <a:p>
            <a:pPr marL="171450" indent="-171450">
              <a:buFont typeface="Arial" panose="020B0604020202020204" pitchFamily="34" charset="0"/>
              <a:buChar char="•"/>
            </a:pPr>
            <a:r>
              <a:rPr lang="en-US" sz="1000" dirty="0">
                <a:solidFill>
                  <a:srgbClr val="1F2933"/>
                </a:solidFill>
              </a:rPr>
              <a:t>Procedure notes </a:t>
            </a:r>
            <a:endParaRPr lang="en-US" sz="1000" dirty="0">
              <a:solidFill>
                <a:srgbClr val="000000"/>
              </a:solidFill>
            </a:endParaRPr>
          </a:p>
          <a:p>
            <a:pPr marL="171450" indent="-171450">
              <a:buFont typeface="Arial" panose="020B0604020202020204" pitchFamily="34" charset="0"/>
              <a:buChar char="•"/>
            </a:pPr>
            <a:r>
              <a:rPr lang="en-US" sz="1000" dirty="0">
                <a:solidFill>
                  <a:srgbClr val="000000"/>
                </a:solidFill>
              </a:rPr>
              <a:t>FAQ’s </a:t>
            </a:r>
          </a:p>
          <a:p>
            <a:endParaRPr lang="en-US" sz="1000" dirty="0">
              <a:solidFill>
                <a:srgbClr val="000000"/>
              </a:solidFill>
            </a:endParaRPr>
          </a:p>
          <a:p>
            <a:r>
              <a:rPr lang="en-US" sz="1000" dirty="0">
                <a:solidFill>
                  <a:srgbClr val="000000"/>
                </a:solidFill>
              </a:rPr>
              <a:t>All to be published: </a:t>
            </a:r>
            <a:r>
              <a:rPr lang="en-GB" sz="1000" dirty="0">
                <a:hlinkClick r:id="rId3"/>
              </a:rPr>
              <a:t>Online Finance Training - Finance</a:t>
            </a:r>
            <a:endParaRPr lang="en-US" sz="1000" dirty="0">
              <a:solidFill>
                <a:srgbClr val="1F2933"/>
              </a:solidFill>
            </a:endParaRPr>
          </a:p>
          <a:p>
            <a:endParaRPr lang="en-US" sz="1000" dirty="0"/>
          </a:p>
        </p:txBody>
      </p:sp>
      <p:sp>
        <p:nvSpPr>
          <p:cNvPr id="9" name="Shape 7"/>
          <p:cNvSpPr/>
          <p:nvPr/>
        </p:nvSpPr>
        <p:spPr>
          <a:xfrm>
            <a:off x="4434840" y="1097280"/>
            <a:ext cx="3337560" cy="1874520"/>
          </a:xfrm>
          <a:prstGeom prst="roundRect">
            <a:avLst>
              <a:gd name="adj" fmla="val 2927"/>
            </a:avLst>
          </a:prstGeom>
          <a:solidFill>
            <a:srgbClr val="E7F3F3"/>
          </a:solidFill>
          <a:ln w="10160">
            <a:solidFill>
              <a:srgbClr val="D7DEE4"/>
            </a:solidFill>
            <a:prstDash val="solid"/>
          </a:ln>
          <a:effectLst>
            <a:outerShdw blurRad="15240" dist="6350" dir="2700000" algn="bl" rotWithShape="0">
              <a:srgbClr val="000000">
                <a:alpha val="11000"/>
              </a:srgbClr>
            </a:outerShdw>
          </a:effectLst>
        </p:spPr>
        <p:txBody>
          <a:bodyPr/>
          <a:lstStyle/>
          <a:p>
            <a:endParaRPr lang="en-GB"/>
          </a:p>
        </p:txBody>
      </p:sp>
      <p:sp>
        <p:nvSpPr>
          <p:cNvPr id="10" name="Shape 8"/>
          <p:cNvSpPr/>
          <p:nvPr/>
        </p:nvSpPr>
        <p:spPr>
          <a:xfrm>
            <a:off x="4434840" y="1097280"/>
            <a:ext cx="73152" cy="1874520"/>
          </a:xfrm>
          <a:prstGeom prst="rect">
            <a:avLst/>
          </a:prstGeom>
          <a:solidFill>
            <a:srgbClr val="006A71"/>
          </a:solidFill>
          <a:ln w="12700">
            <a:solidFill>
              <a:srgbClr val="006A71"/>
            </a:solidFill>
            <a:prstDash val="solid"/>
          </a:ln>
        </p:spPr>
        <p:txBody>
          <a:bodyPr/>
          <a:lstStyle/>
          <a:p>
            <a:endParaRPr lang="en-GB"/>
          </a:p>
        </p:txBody>
      </p:sp>
      <p:sp>
        <p:nvSpPr>
          <p:cNvPr id="11" name="Text 9"/>
          <p:cNvSpPr/>
          <p:nvPr/>
        </p:nvSpPr>
        <p:spPr>
          <a:xfrm>
            <a:off x="4636008" y="1243584"/>
            <a:ext cx="2971800" cy="256032"/>
          </a:xfrm>
          <a:prstGeom prst="rect">
            <a:avLst/>
          </a:prstGeom>
          <a:noFill/>
          <a:ln/>
        </p:spPr>
        <p:txBody>
          <a:bodyPr wrap="square" lIns="0" tIns="0" rIns="0" bIns="0" rtlCol="0" anchor="ctr"/>
          <a:lstStyle/>
          <a:p>
            <a:pPr marL="0" indent="0">
              <a:buNone/>
            </a:pPr>
            <a:r>
              <a:rPr lang="en-US" sz="1350" b="1" dirty="0">
                <a:solidFill>
                  <a:srgbClr val="006A71"/>
                </a:solidFill>
              </a:rPr>
              <a:t>Wider audience</a:t>
            </a:r>
            <a:endParaRPr lang="en-US" sz="1350" dirty="0"/>
          </a:p>
        </p:txBody>
      </p:sp>
      <p:sp>
        <p:nvSpPr>
          <p:cNvPr id="12" name="Text 10"/>
          <p:cNvSpPr/>
          <p:nvPr/>
        </p:nvSpPr>
        <p:spPr>
          <a:xfrm>
            <a:off x="4636008" y="1609344"/>
            <a:ext cx="2971800" cy="1252728"/>
          </a:xfrm>
          <a:prstGeom prst="rect">
            <a:avLst/>
          </a:prstGeom>
          <a:noFill/>
          <a:ln/>
        </p:spPr>
        <p:txBody>
          <a:bodyPr wrap="square" lIns="635" tIns="635" rIns="635" bIns="635" rtlCol="0" anchor="t">
            <a:normAutofit/>
          </a:bodyPr>
          <a:lstStyle/>
          <a:p>
            <a:r>
              <a:rPr lang="en-US" sz="1000" dirty="0">
                <a:solidFill>
                  <a:srgbClr val="1F2933"/>
                </a:solidFill>
              </a:rPr>
              <a:t>Initial session = users with identified BIM items/responsibility</a:t>
            </a:r>
          </a:p>
          <a:p>
            <a:endParaRPr lang="en-US" sz="1000" dirty="0">
              <a:solidFill>
                <a:srgbClr val="1F2933"/>
              </a:solidFill>
            </a:endParaRPr>
          </a:p>
          <a:p>
            <a:r>
              <a:rPr lang="en-US" sz="1000" dirty="0">
                <a:solidFill>
                  <a:srgbClr val="1F2933"/>
                </a:solidFill>
              </a:rPr>
              <a:t>Further session = users with transaction posting access.</a:t>
            </a:r>
          </a:p>
          <a:p>
            <a:endParaRPr lang="en-US" sz="1000" dirty="0">
              <a:solidFill>
                <a:srgbClr val="1F2933"/>
              </a:solidFill>
            </a:endParaRPr>
          </a:p>
          <a:p>
            <a:r>
              <a:rPr lang="en-US" sz="1000" dirty="0">
                <a:solidFill>
                  <a:srgbClr val="1F2933"/>
                </a:solidFill>
              </a:rPr>
              <a:t>Future = Intel Alerts – failed batches notification sent to user</a:t>
            </a:r>
          </a:p>
          <a:p>
            <a:endParaRPr lang="en-US" sz="1000" dirty="0"/>
          </a:p>
        </p:txBody>
      </p:sp>
      <p:sp>
        <p:nvSpPr>
          <p:cNvPr id="13" name="Shape 11"/>
          <p:cNvSpPr/>
          <p:nvPr/>
        </p:nvSpPr>
        <p:spPr>
          <a:xfrm>
            <a:off x="8183880" y="1097280"/>
            <a:ext cx="3154680" cy="1874520"/>
          </a:xfrm>
          <a:prstGeom prst="roundRect">
            <a:avLst>
              <a:gd name="adj" fmla="val 2927"/>
            </a:avLst>
          </a:prstGeom>
          <a:solidFill>
            <a:srgbClr val="FCF5E6"/>
          </a:solidFill>
          <a:ln w="10160">
            <a:solidFill>
              <a:srgbClr val="D7DEE4"/>
            </a:solidFill>
            <a:prstDash val="solid"/>
          </a:ln>
          <a:effectLst>
            <a:outerShdw blurRad="15240" dist="6350" dir="2700000" algn="bl" rotWithShape="0">
              <a:srgbClr val="000000">
                <a:alpha val="11000"/>
              </a:srgbClr>
            </a:outerShdw>
          </a:effectLst>
        </p:spPr>
        <p:txBody>
          <a:bodyPr/>
          <a:lstStyle/>
          <a:p>
            <a:endParaRPr lang="en-GB"/>
          </a:p>
        </p:txBody>
      </p:sp>
      <p:sp>
        <p:nvSpPr>
          <p:cNvPr id="14" name="Shape 12"/>
          <p:cNvSpPr/>
          <p:nvPr/>
        </p:nvSpPr>
        <p:spPr>
          <a:xfrm>
            <a:off x="8183880" y="1097280"/>
            <a:ext cx="73152" cy="1874520"/>
          </a:xfrm>
          <a:prstGeom prst="rect">
            <a:avLst/>
          </a:prstGeom>
          <a:solidFill>
            <a:srgbClr val="D39B2A"/>
          </a:solidFill>
          <a:ln w="12700">
            <a:solidFill>
              <a:srgbClr val="D39B2A"/>
            </a:solidFill>
            <a:prstDash val="solid"/>
          </a:ln>
        </p:spPr>
        <p:txBody>
          <a:bodyPr/>
          <a:lstStyle/>
          <a:p>
            <a:endParaRPr lang="en-GB"/>
          </a:p>
        </p:txBody>
      </p:sp>
      <p:sp>
        <p:nvSpPr>
          <p:cNvPr id="15" name="Text 13"/>
          <p:cNvSpPr/>
          <p:nvPr/>
        </p:nvSpPr>
        <p:spPr>
          <a:xfrm>
            <a:off x="8385048" y="1243584"/>
            <a:ext cx="2788920" cy="256032"/>
          </a:xfrm>
          <a:prstGeom prst="rect">
            <a:avLst/>
          </a:prstGeom>
          <a:noFill/>
          <a:ln/>
        </p:spPr>
        <p:txBody>
          <a:bodyPr wrap="square" lIns="0" tIns="0" rIns="0" bIns="0" rtlCol="0" anchor="ctr"/>
          <a:lstStyle/>
          <a:p>
            <a:pPr marL="0" indent="0">
              <a:buNone/>
            </a:pPr>
            <a:r>
              <a:rPr lang="en-US" sz="1350" b="1" dirty="0">
                <a:solidFill>
                  <a:srgbClr val="D39B2A"/>
                </a:solidFill>
              </a:rPr>
              <a:t>Feedback loop</a:t>
            </a:r>
            <a:endParaRPr lang="en-US" sz="1350" dirty="0"/>
          </a:p>
        </p:txBody>
      </p:sp>
      <p:sp>
        <p:nvSpPr>
          <p:cNvPr id="16" name="Text 14"/>
          <p:cNvSpPr/>
          <p:nvPr/>
        </p:nvSpPr>
        <p:spPr>
          <a:xfrm>
            <a:off x="8385048" y="1609344"/>
            <a:ext cx="2788920" cy="1252728"/>
          </a:xfrm>
          <a:prstGeom prst="rect">
            <a:avLst/>
          </a:prstGeom>
          <a:noFill/>
          <a:ln/>
        </p:spPr>
        <p:txBody>
          <a:bodyPr wrap="square" lIns="635" tIns="635" rIns="635" bIns="635" rtlCol="0" anchor="t">
            <a:normAutofit/>
          </a:bodyPr>
          <a:lstStyle/>
          <a:p>
            <a:r>
              <a:rPr lang="en-US" sz="1000" dirty="0">
                <a:solidFill>
                  <a:srgbClr val="1F2933"/>
                </a:solidFill>
              </a:rPr>
              <a:t>Questions &amp; feedback will be used to refine guidance, examples, support wording and follow-up communications.</a:t>
            </a:r>
            <a:endParaRPr lang="en-US" sz="1000" dirty="0"/>
          </a:p>
        </p:txBody>
      </p:sp>
      <p:sp>
        <p:nvSpPr>
          <p:cNvPr id="17" name="Shape 15"/>
          <p:cNvSpPr/>
          <p:nvPr/>
        </p:nvSpPr>
        <p:spPr>
          <a:xfrm>
            <a:off x="914400" y="3977640"/>
            <a:ext cx="10149840" cy="1051560"/>
          </a:xfrm>
          <a:prstGeom prst="roundRect">
            <a:avLst>
              <a:gd name="adj" fmla="val 5217"/>
            </a:avLst>
          </a:prstGeom>
          <a:solidFill>
            <a:srgbClr val="F6F8FA"/>
          </a:solidFill>
          <a:ln w="12700">
            <a:solidFill>
              <a:srgbClr val="D7DEE4"/>
            </a:solidFill>
            <a:prstDash val="solid"/>
          </a:ln>
        </p:spPr>
        <p:txBody>
          <a:bodyPr/>
          <a:lstStyle/>
          <a:p>
            <a:endParaRPr lang="en-GB"/>
          </a:p>
        </p:txBody>
      </p:sp>
      <p:sp>
        <p:nvSpPr>
          <p:cNvPr id="18" name="Text 16"/>
          <p:cNvSpPr/>
          <p:nvPr/>
        </p:nvSpPr>
        <p:spPr>
          <a:xfrm>
            <a:off x="1188720" y="4311323"/>
            <a:ext cx="841103" cy="132661"/>
          </a:xfrm>
          <a:prstGeom prst="rect">
            <a:avLst/>
          </a:prstGeom>
          <a:noFill/>
          <a:ln/>
        </p:spPr>
        <p:txBody>
          <a:bodyPr wrap="square" lIns="0" tIns="0" rIns="0" bIns="0" rtlCol="0" anchor="ctr"/>
          <a:lstStyle/>
          <a:p>
            <a:r>
              <a:rPr lang="en-US" sz="1300" b="1">
                <a:solidFill>
                  <a:srgbClr val="8A1538"/>
                </a:solidFill>
              </a:rPr>
              <a:t>Closing - </a:t>
            </a:r>
            <a:endParaRPr lang="en-US" sz="1300"/>
          </a:p>
        </p:txBody>
      </p:sp>
      <p:sp>
        <p:nvSpPr>
          <p:cNvPr id="19" name="Text 17"/>
          <p:cNvSpPr/>
          <p:nvPr/>
        </p:nvSpPr>
        <p:spPr>
          <a:xfrm>
            <a:off x="2169015" y="4105656"/>
            <a:ext cx="8374017" cy="649369"/>
          </a:xfrm>
          <a:prstGeom prst="rect">
            <a:avLst/>
          </a:prstGeom>
          <a:noFill/>
          <a:ln/>
        </p:spPr>
        <p:txBody>
          <a:bodyPr wrap="square" lIns="0" tIns="0" rIns="0" bIns="0" rtlCol="0" anchor="ctr">
            <a:normAutofit/>
          </a:bodyPr>
          <a:lstStyle/>
          <a:p>
            <a:pPr marL="0" indent="0">
              <a:buNone/>
            </a:pPr>
            <a:r>
              <a:rPr lang="en-US" sz="1300" b="1" i="1">
                <a:solidFill>
                  <a:srgbClr val="1B365D"/>
                </a:solidFill>
              </a:rPr>
              <a:t>The success measure from today is fewer avoidable BIM errors, clearer ownership, faster resolution and better-</a:t>
            </a:r>
            <a:r>
              <a:rPr lang="en-US" sz="1300" b="1" i="1" dirty="0">
                <a:solidFill>
                  <a:srgbClr val="1B365D"/>
                </a:solidFill>
              </a:rPr>
              <a:t>quality financial data entering Unit4.”</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569df091-b013-40e3-86ee-bd9cb9e25814}" enabled="0" method="" siteId="{569df091-b013-40e3-86ee-bd9cb9e25814}" removed="1"/>
</clbl:labelList>
</file>

<file path=docProps/app.xml><?xml version="1.0" encoding="utf-8"?>
<Properties xmlns="http://schemas.openxmlformats.org/officeDocument/2006/extended-properties" xmlns:vt="http://schemas.openxmlformats.org/officeDocument/2006/docPropsVTypes">
  <TotalTime>890</TotalTime>
  <Words>3310</Words>
  <Application>Microsoft Office PowerPoint</Application>
  <PresentationFormat>Widescreen</PresentationFormat>
  <Paragraphs>346</Paragraphs>
  <Slides>23</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Aptos</vt:lpstr>
      <vt:lpstr>Aptos Display</vt:lpstr>
      <vt:lpstr>Arial</vt:lpstr>
      <vt:lpstr>Calibri</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Queen Mary University of London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Session - Unit4 Batch Input Maintenance &amp; File Processing</dc:title>
  <dc:subject>Unit4 Batch Input Maintenance &amp; File Processing Training</dc:subject>
  <dc:creator>Alison Mavis</dc:creator>
  <cp:lastModifiedBy>Sahra Hersi</cp:lastModifiedBy>
  <cp:revision>82</cp:revision>
  <dcterms:created xsi:type="dcterms:W3CDTF">2026-07-16T20:36:58Z</dcterms:created>
  <dcterms:modified xsi:type="dcterms:W3CDTF">2026-07-29T14:25:41Z</dcterms:modified>
</cp:coreProperties>
</file>