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2" r:id="rId6"/>
    <p:sldId id="260" r:id="rId7"/>
    <p:sldId id="266" r:id="rId8"/>
    <p:sldId id="257" r:id="rId9"/>
    <p:sldId id="259" r:id="rId10"/>
    <p:sldId id="264" r:id="rId11"/>
    <p:sldId id="261" r:id="rId12"/>
    <p:sldId id="263" r:id="rId13"/>
    <p:sldId id="258" r:id="rId1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EF583D-90B4-49E1-BBFA-441F7183DD04}" v="42" dt="2025-01-22T11:50:35.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54" autoAdjust="0"/>
  </p:normalViewPr>
  <p:slideViewPr>
    <p:cSldViewPr>
      <p:cViewPr varScale="1">
        <p:scale>
          <a:sx n="70" d="100"/>
          <a:sy n="70" d="100"/>
        </p:scale>
        <p:origin x="1738"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dirty="0"/>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dirty="0"/>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67255CF-55DF-48EA-B70E-DBC862DE9F80}" type="slidenum">
              <a:rPr lang="en-GB"/>
              <a:pPr/>
              <a:t>‹#›</a:t>
            </a:fld>
            <a:endParaRPr lang="en-GB" dirty="0"/>
          </a:p>
        </p:txBody>
      </p:sp>
    </p:spTree>
    <p:extLst>
      <p:ext uri="{BB962C8B-B14F-4D97-AF65-F5344CB8AC3E}">
        <p14:creationId xmlns:p14="http://schemas.microsoft.com/office/powerpoint/2010/main" val="3400522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F40211-9611-4DF2-9401-D414D1931E65}" type="slidenum">
              <a:rPr lang="en-GB"/>
              <a:pPr eaLnBrk="1" hangingPunct="1"/>
              <a:t>3</a:t>
            </a:fld>
            <a:endParaRPr lang="en-GB" dirty="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r>
              <a:rPr lang="en-GB" u="none" dirty="0">
                <a:latin typeface="Arial" panose="020B0604020202020204" pitchFamily="34" charset="0"/>
              </a:rPr>
              <a:t>Article 89 of UK-GDPR: https://www.legislation.gov.uk/eur/2016/679/article/89; Section 19 of DPA: https://www.legislation.gov.uk/ukpga/2018/12/section/19/enacted </a:t>
            </a:r>
          </a:p>
          <a:p>
            <a:pPr eaLnBrk="1" hangingPunct="1"/>
            <a:r>
              <a:rPr lang="en-GB" dirty="0">
                <a:latin typeface="Arial" panose="020B0604020202020204" pitchFamily="34" charset="0"/>
              </a:rPr>
              <a:t>See ICO’s guidance about anonymisation: https://ico.org.uk/media/1061/anonymisation-code.pdf</a:t>
            </a:r>
            <a:r>
              <a:rPr lang="en-GB" u="sng" dirty="0">
                <a:latin typeface="Arial" panose="020B0604020202020204" pitchFamily="34" charset="0"/>
              </a:rPr>
              <a:t> </a:t>
            </a:r>
          </a:p>
          <a:p>
            <a:pPr eaLnBrk="1" hangingPunct="1"/>
            <a:r>
              <a:rPr lang="en-GB" dirty="0">
                <a:latin typeface="Arial" panose="020B0604020202020204" pitchFamily="34" charset="0"/>
              </a:rPr>
              <a:t>Encryption of personal data; use of Data Safe Haven</a:t>
            </a:r>
          </a:p>
        </p:txBody>
      </p:sp>
    </p:spTree>
    <p:extLst>
      <p:ext uri="{BB962C8B-B14F-4D97-AF65-F5344CB8AC3E}">
        <p14:creationId xmlns:p14="http://schemas.microsoft.com/office/powerpoint/2010/main" val="1122355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CE698B-1907-42F6-AC04-119FB92C4337}" type="slidenum">
              <a:rPr lang="en-GB"/>
              <a:pPr eaLnBrk="1" hangingPunct="1"/>
              <a:t>4</a:t>
            </a:fld>
            <a:endParaRPr lang="en-GB"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algn="l"/>
            <a:r>
              <a:rPr lang="en-GB" dirty="0">
                <a:latin typeface="Arial" panose="020B0604020202020204" pitchFamily="34" charset="0"/>
              </a:rPr>
              <a:t>The list of countries deemed to provide ‘adequate protection’ is small: </a:t>
            </a:r>
            <a:r>
              <a:rPr lang="en-GB" b="0" i="0" dirty="0">
                <a:solidFill>
                  <a:srgbClr val="000000"/>
                </a:solidFill>
                <a:effectLst/>
                <a:latin typeface="Verdana" panose="020B0604030504040204" pitchFamily="34" charset="0"/>
              </a:rPr>
              <a:t>Austria, Belgium, Bulgaria, Croatia, Cyprus, Czech Republic, Denmark, Estonia, Finland, France, Germany, Greece, Hungary, Ireland, Italy, Latvia, Lithuania, Luxembourg, Malta, Netherlands, Poland, Portugal, Romania, Slovakia, Slovenia, Spain, Sweden, Iceland, Norway, Liechtenstein, Gibraltar, South Korea, Andorra, Argentina, Faroe Islands, Guernsey, Isle of Man, Israel, Jersey, New Zealand, Switzerland and Uruguay. Plus EU or EEA institutions, bodies, offices or agencies and, with limitations: Canada, Japan, USA.</a:t>
            </a:r>
          </a:p>
        </p:txBody>
      </p:sp>
    </p:spTree>
    <p:extLst>
      <p:ext uri="{BB962C8B-B14F-4D97-AF65-F5344CB8AC3E}">
        <p14:creationId xmlns:p14="http://schemas.microsoft.com/office/powerpoint/2010/main" val="165108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60C292-FF1F-4757-8854-9EB746092700}" type="slidenum">
              <a:rPr lang="en-GB"/>
              <a:pPr eaLnBrk="1" hangingPunct="1"/>
              <a:t>5</a:t>
            </a:fld>
            <a:endParaRPr lang="en-GB"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sz="1400" dirty="0">
                <a:latin typeface="Arial" panose="020B0604020202020204" pitchFamily="34" charset="0"/>
              </a:rPr>
              <a:t>The above are subject to certain conditions</a:t>
            </a:r>
          </a:p>
        </p:txBody>
      </p:sp>
    </p:spTree>
    <p:extLst>
      <p:ext uri="{BB962C8B-B14F-4D97-AF65-F5344CB8AC3E}">
        <p14:creationId xmlns:p14="http://schemas.microsoft.com/office/powerpoint/2010/main" val="252436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p:spPr>
        <p:txBody>
          <a:bodyPr/>
          <a:lstStyle/>
          <a:p>
            <a:r>
              <a:rPr lang="en-GB" sz="1200" b="0" i="0" kern="1200" dirty="0">
                <a:solidFill>
                  <a:schemeClr val="tx1"/>
                </a:solidFill>
                <a:effectLst/>
                <a:latin typeface="Arial" charset="0"/>
                <a:ea typeface="+mn-ea"/>
                <a:cs typeface="+mn-cs"/>
              </a:rPr>
              <a:t>* Environmental information is any information in written, visual, aural, electronic or any other material form on— </a:t>
            </a:r>
          </a:p>
          <a:p>
            <a:r>
              <a:rPr lang="en-GB" sz="1200" b="0" i="0" kern="1200" dirty="0">
                <a:solidFill>
                  <a:schemeClr val="tx1"/>
                </a:solidFill>
                <a:effectLst/>
                <a:latin typeface="Arial" charset="0"/>
                <a:ea typeface="+mn-ea"/>
                <a:cs typeface="+mn-cs"/>
              </a:rPr>
              <a:t>(a) the state of the elements of the environment, such as air and atmosphere, water, soil, land, landscape and natural sites including wetlands, coastal and marine areas, biological diversity and its components, including genetically modified organisms, and the interaction among these elements; </a:t>
            </a:r>
          </a:p>
          <a:p>
            <a:r>
              <a:rPr lang="en-GB" sz="1200" b="0" i="0" kern="1200" dirty="0">
                <a:solidFill>
                  <a:schemeClr val="tx1"/>
                </a:solidFill>
                <a:effectLst/>
                <a:latin typeface="Arial" charset="0"/>
                <a:ea typeface="+mn-ea"/>
                <a:cs typeface="+mn-cs"/>
              </a:rPr>
              <a:t>(b) factors, such as substances, energy, noise, radiation or waste, including radioactive waste, emissions, discharges and other releases into the environment, affecting or likely to affect the elements of the environment referred to in (a); </a:t>
            </a:r>
          </a:p>
          <a:p>
            <a:r>
              <a:rPr lang="en-GB" sz="1200" b="0" i="0" kern="1200" dirty="0">
                <a:solidFill>
                  <a:schemeClr val="tx1"/>
                </a:solidFill>
                <a:effectLst/>
                <a:latin typeface="Arial" charset="0"/>
                <a:ea typeface="+mn-ea"/>
                <a:cs typeface="+mn-cs"/>
              </a:rPr>
              <a:t>(c) measures (including administrative measures), such as policies, legislation, plans, programmes, environmental agreements, and activities affecting or likely to affect the elements and factors referred to in (a) and (b) as well as measures or activities designed to protect those elements; </a:t>
            </a:r>
          </a:p>
          <a:p>
            <a:r>
              <a:rPr lang="en-GB" sz="1200" b="0" i="0" kern="1200" dirty="0">
                <a:solidFill>
                  <a:schemeClr val="tx1"/>
                </a:solidFill>
                <a:effectLst/>
                <a:latin typeface="Arial" charset="0"/>
                <a:ea typeface="+mn-ea"/>
                <a:cs typeface="+mn-cs"/>
              </a:rPr>
              <a:t>(d) reports on the implementation of environmental legislation; </a:t>
            </a:r>
          </a:p>
          <a:p>
            <a:r>
              <a:rPr lang="en-GB" sz="1200" b="0" i="0" kern="1200" dirty="0">
                <a:solidFill>
                  <a:schemeClr val="tx1"/>
                </a:solidFill>
                <a:effectLst/>
                <a:latin typeface="Arial" charset="0"/>
                <a:ea typeface="+mn-ea"/>
                <a:cs typeface="+mn-cs"/>
              </a:rPr>
              <a:t>(e) cost-benefit and other economic analyses and assumptions used within the framework of the measures and activities referred to in (c); and </a:t>
            </a:r>
          </a:p>
          <a:p>
            <a:r>
              <a:rPr lang="en-GB" sz="1200" b="0" i="0" kern="1200" dirty="0">
                <a:solidFill>
                  <a:schemeClr val="tx1"/>
                </a:solidFill>
                <a:effectLst/>
                <a:latin typeface="Arial" charset="0"/>
                <a:ea typeface="+mn-ea"/>
                <a:cs typeface="+mn-cs"/>
              </a:rPr>
              <a:t>(f) the state of human health and safety, including the contamination of the food chain, where relevant, conditions of human life, cultural sites and built structures inasmuch as they are or may be affected by the state of the elements of the environment referred to in (a) or, through those elements, by any of the matters referred to in (b) and (c)</a:t>
            </a:r>
          </a:p>
        </p:txBody>
      </p:sp>
      <p:sp>
        <p:nvSpPr>
          <p:cNvPr id="16388" name="Slide Number Placeholder 3"/>
          <p:cNvSpPr>
            <a:spLocks noGrp="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6ADA4D-E52F-42F8-803B-49DA6C7912DD}" type="slidenum">
              <a:rPr lang="en-GB"/>
              <a:pPr eaLnBrk="1" hangingPunct="1"/>
              <a:t>6</a:t>
            </a:fld>
            <a:endParaRPr lang="en-GB" dirty="0"/>
          </a:p>
        </p:txBody>
      </p:sp>
    </p:spTree>
    <p:extLst>
      <p:ext uri="{BB962C8B-B14F-4D97-AF65-F5344CB8AC3E}">
        <p14:creationId xmlns:p14="http://schemas.microsoft.com/office/powerpoint/2010/main" val="2007313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2362DE-682E-4EEC-9EE9-A3FA0E430F7F}" type="slidenum">
              <a:rPr lang="en-GB"/>
              <a:pPr eaLnBrk="1" hangingPunct="1"/>
              <a:t>7</a:t>
            </a:fld>
            <a:endParaRPr lang="en-GB" dirty="0"/>
          </a:p>
        </p:txBody>
      </p:sp>
      <p:sp>
        <p:nvSpPr>
          <p:cNvPr id="17411"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p:txBody>
          <a:bodyPr/>
          <a:lstStyle/>
          <a:p>
            <a:pPr marL="0" indent="0" eaLnBrk="1" hangingPunct="1">
              <a:buFont typeface="Arial" panose="020B0604020202020204" pitchFamily="34" charset="0"/>
              <a:buNone/>
              <a:defRPr/>
            </a:pPr>
            <a:r>
              <a:rPr lang="en-GB" dirty="0"/>
              <a:t>See JISC’s guidance for more information </a:t>
            </a:r>
            <a:r>
              <a:rPr lang="en-GB" u="sng" dirty="0"/>
              <a:t>https://www.webarchive.org.uk/wayback/archive/20140614124023/http://www.jisc.ac.uk/publications/programmerelated/2010/foiresearchdata.aspx</a:t>
            </a:r>
          </a:p>
        </p:txBody>
      </p:sp>
    </p:spTree>
    <p:extLst>
      <p:ext uri="{BB962C8B-B14F-4D97-AF65-F5344CB8AC3E}">
        <p14:creationId xmlns:p14="http://schemas.microsoft.com/office/powerpoint/2010/main" val="398484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5D1A36-224A-4F95-81B7-3FB9F4873DEB}" type="slidenum">
              <a:rPr lang="en-GB"/>
              <a:pPr eaLnBrk="1" hangingPunct="1"/>
              <a:t>8</a:t>
            </a:fld>
            <a:endParaRPr lang="en-GB"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GB" dirty="0">
                <a:latin typeface="Arial" panose="020B0604020202020204" pitchFamily="34" charset="0"/>
              </a:rPr>
              <a:t>* See https://ico.org.uk/media/2619017/intellectual-property-rights-disclosures-under-foi.pdf for more information</a:t>
            </a:r>
          </a:p>
        </p:txBody>
      </p:sp>
    </p:spTree>
    <p:extLst>
      <p:ext uri="{BB962C8B-B14F-4D97-AF65-F5344CB8AC3E}">
        <p14:creationId xmlns:p14="http://schemas.microsoft.com/office/powerpoint/2010/main" val="305215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67255CF-55DF-48EA-B70E-DBC862DE9F80}" type="slidenum">
              <a:rPr lang="en-GB" smtClean="0"/>
              <a:pPr/>
              <a:t>10</a:t>
            </a:fld>
            <a:endParaRPr lang="en-GB" dirty="0"/>
          </a:p>
        </p:txBody>
      </p:sp>
    </p:spTree>
    <p:extLst>
      <p:ext uri="{BB962C8B-B14F-4D97-AF65-F5344CB8AC3E}">
        <p14:creationId xmlns:p14="http://schemas.microsoft.com/office/powerpoint/2010/main" val="2187797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720879AB-E704-46BA-A688-030B3931F9EE}" type="slidenum">
              <a:rPr lang="en-GB"/>
              <a:pPr/>
              <a:t>‹#›</a:t>
            </a:fld>
            <a:endParaRPr lang="en-GB" dirty="0"/>
          </a:p>
        </p:txBody>
      </p:sp>
    </p:spTree>
    <p:extLst>
      <p:ext uri="{BB962C8B-B14F-4D97-AF65-F5344CB8AC3E}">
        <p14:creationId xmlns:p14="http://schemas.microsoft.com/office/powerpoint/2010/main" val="176510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BC5CF38D-6AE8-4AF9-8BB3-E7F955608D49}" type="slidenum">
              <a:rPr lang="en-GB"/>
              <a:pPr/>
              <a:t>‹#›</a:t>
            </a:fld>
            <a:endParaRPr lang="en-GB" dirty="0"/>
          </a:p>
        </p:txBody>
      </p:sp>
    </p:spTree>
    <p:extLst>
      <p:ext uri="{BB962C8B-B14F-4D97-AF65-F5344CB8AC3E}">
        <p14:creationId xmlns:p14="http://schemas.microsoft.com/office/powerpoint/2010/main" val="5102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356B7DF8-AABA-4973-B614-9D86E6461BEB}" type="slidenum">
              <a:rPr lang="en-GB"/>
              <a:pPr/>
              <a:t>‹#›</a:t>
            </a:fld>
            <a:endParaRPr lang="en-GB" dirty="0"/>
          </a:p>
        </p:txBody>
      </p:sp>
    </p:spTree>
    <p:extLst>
      <p:ext uri="{BB962C8B-B14F-4D97-AF65-F5344CB8AC3E}">
        <p14:creationId xmlns:p14="http://schemas.microsoft.com/office/powerpoint/2010/main" val="413081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14F4A7A3-8649-4170-9734-F82D24A82D1A}" type="slidenum">
              <a:rPr lang="en-GB"/>
              <a:pPr/>
              <a:t>‹#›</a:t>
            </a:fld>
            <a:endParaRPr lang="en-GB" dirty="0"/>
          </a:p>
        </p:txBody>
      </p:sp>
    </p:spTree>
    <p:extLst>
      <p:ext uri="{BB962C8B-B14F-4D97-AF65-F5344CB8AC3E}">
        <p14:creationId xmlns:p14="http://schemas.microsoft.com/office/powerpoint/2010/main" val="143828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fld id="{9E5184E2-2575-41BA-AA22-E4EF6BBD242C}" type="slidenum">
              <a:rPr lang="en-GB"/>
              <a:pPr/>
              <a:t>‹#›</a:t>
            </a:fld>
            <a:endParaRPr lang="en-GB" dirty="0"/>
          </a:p>
        </p:txBody>
      </p:sp>
    </p:spTree>
    <p:extLst>
      <p:ext uri="{BB962C8B-B14F-4D97-AF65-F5344CB8AC3E}">
        <p14:creationId xmlns:p14="http://schemas.microsoft.com/office/powerpoint/2010/main" val="250018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fld id="{E2574913-357A-4ACB-8C21-2748DFCDDD7A}" type="slidenum">
              <a:rPr lang="en-GB"/>
              <a:pPr/>
              <a:t>‹#›</a:t>
            </a:fld>
            <a:endParaRPr lang="en-GB" dirty="0"/>
          </a:p>
        </p:txBody>
      </p:sp>
    </p:spTree>
    <p:extLst>
      <p:ext uri="{BB962C8B-B14F-4D97-AF65-F5344CB8AC3E}">
        <p14:creationId xmlns:p14="http://schemas.microsoft.com/office/powerpoint/2010/main" val="270558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fld id="{623FEAC0-5F3D-43F8-8102-5E6D7EC69C4A}" type="slidenum">
              <a:rPr lang="en-GB"/>
              <a:pPr/>
              <a:t>‹#›</a:t>
            </a:fld>
            <a:endParaRPr lang="en-GB" dirty="0"/>
          </a:p>
        </p:txBody>
      </p:sp>
    </p:spTree>
    <p:extLst>
      <p:ext uri="{BB962C8B-B14F-4D97-AF65-F5344CB8AC3E}">
        <p14:creationId xmlns:p14="http://schemas.microsoft.com/office/powerpoint/2010/main" val="175552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fld id="{AEE52698-A5B9-4647-BC24-3B5DAD0142BB}" type="slidenum">
              <a:rPr lang="en-GB"/>
              <a:pPr/>
              <a:t>‹#›</a:t>
            </a:fld>
            <a:endParaRPr lang="en-GB" dirty="0"/>
          </a:p>
        </p:txBody>
      </p:sp>
    </p:spTree>
    <p:extLst>
      <p:ext uri="{BB962C8B-B14F-4D97-AF65-F5344CB8AC3E}">
        <p14:creationId xmlns:p14="http://schemas.microsoft.com/office/powerpoint/2010/main" val="1271209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fld id="{69E7A8DA-98E4-4B74-B513-7E1E6B6D4A17}" type="slidenum">
              <a:rPr lang="en-GB"/>
              <a:pPr/>
              <a:t>‹#›</a:t>
            </a:fld>
            <a:endParaRPr lang="en-GB" dirty="0"/>
          </a:p>
        </p:txBody>
      </p:sp>
    </p:spTree>
    <p:extLst>
      <p:ext uri="{BB962C8B-B14F-4D97-AF65-F5344CB8AC3E}">
        <p14:creationId xmlns:p14="http://schemas.microsoft.com/office/powerpoint/2010/main" val="211924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fld id="{E11EA270-01BB-4A19-8C94-4AF5BEC13477}" type="slidenum">
              <a:rPr lang="en-GB"/>
              <a:pPr/>
              <a:t>‹#›</a:t>
            </a:fld>
            <a:endParaRPr lang="en-GB" dirty="0"/>
          </a:p>
        </p:txBody>
      </p:sp>
    </p:spTree>
    <p:extLst>
      <p:ext uri="{BB962C8B-B14F-4D97-AF65-F5344CB8AC3E}">
        <p14:creationId xmlns:p14="http://schemas.microsoft.com/office/powerpoint/2010/main" val="148828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fld id="{8960D194-A169-47A2-813D-B236F0379893}" type="slidenum">
              <a:rPr lang="en-GB"/>
              <a:pPr/>
              <a:t>‹#›</a:t>
            </a:fld>
            <a:endParaRPr lang="en-GB" dirty="0"/>
          </a:p>
        </p:txBody>
      </p:sp>
    </p:spTree>
    <p:extLst>
      <p:ext uri="{BB962C8B-B14F-4D97-AF65-F5344CB8AC3E}">
        <p14:creationId xmlns:p14="http://schemas.microsoft.com/office/powerpoint/2010/main" val="213197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1610131-E6CF-4BB0-AA21-B80A76255089}" type="slidenum">
              <a:rPr lang="en-GB"/>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foi-enquiries@qmul.ac.uk"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data-protection@qmu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foi-enquiries@qmul.ac.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BFD794-3779-0A72-AB2B-D5326A0A86A0}"/>
              </a:ext>
            </a:extLst>
          </p:cNvPr>
          <p:cNvSpPr/>
          <p:nvPr/>
        </p:nvSpPr>
        <p:spPr>
          <a:xfrm>
            <a:off x="6826" y="1700808"/>
            <a:ext cx="9144000" cy="5532139"/>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50" name="Rectangle 2"/>
          <p:cNvSpPr>
            <a:spLocks noGrp="1" noChangeArrowheads="1"/>
          </p:cNvSpPr>
          <p:nvPr>
            <p:ph type="ctrTitle"/>
          </p:nvPr>
        </p:nvSpPr>
        <p:spPr>
          <a:xfrm>
            <a:off x="342900" y="2239652"/>
            <a:ext cx="8458200" cy="2378695"/>
          </a:xfrm>
        </p:spPr>
        <p:txBody>
          <a:bodyPr/>
          <a:lstStyle/>
          <a:p>
            <a:pPr eaLnBrk="1" hangingPunct="1"/>
            <a:r>
              <a:rPr lang="en-GB" sz="2800" b="1" dirty="0">
                <a:solidFill>
                  <a:schemeClr val="bg1"/>
                </a:solidFill>
              </a:rPr>
              <a:t>Freedom of Information Act, Data Protection Law and Research</a:t>
            </a:r>
          </a:p>
        </p:txBody>
      </p:sp>
      <p:pic>
        <p:nvPicPr>
          <p:cNvPr id="3" name="Picture 6" descr="qmul_black_large">
            <a:extLst>
              <a:ext uri="{FF2B5EF4-FFF2-40B4-BE49-F238E27FC236}">
                <a16:creationId xmlns:a16="http://schemas.microsoft.com/office/drawing/2014/main" id="{7615E8F1-F55A-2775-A6B6-953402E4E3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228188"/>
            <a:ext cx="3240360" cy="8021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2ECB9A-8798-585C-8A2A-D68CFE014780}"/>
              </a:ext>
            </a:extLst>
          </p:cNvPr>
          <p:cNvSpPr/>
          <p:nvPr/>
        </p:nvSpPr>
        <p:spPr>
          <a:xfrm>
            <a:off x="6826" y="-171400"/>
            <a:ext cx="9144000" cy="7404347"/>
          </a:xfrm>
          <a:prstGeom prst="rect">
            <a:avLst/>
          </a:prstGeom>
          <a:solidFill>
            <a:srgbClr val="00206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266" name="Rectangle 2"/>
          <p:cNvSpPr>
            <a:spLocks noGrp="1" noChangeArrowheads="1"/>
          </p:cNvSpPr>
          <p:nvPr>
            <p:ph type="title"/>
          </p:nvPr>
        </p:nvSpPr>
        <p:spPr/>
        <p:txBody>
          <a:bodyPr/>
          <a:lstStyle/>
          <a:p>
            <a:pPr eaLnBrk="1" hangingPunct="1"/>
            <a:r>
              <a:rPr lang="en-GB" sz="2800" b="1" dirty="0">
                <a:solidFill>
                  <a:schemeClr val="bg1"/>
                </a:solidFill>
                <a:latin typeface="Source Sans Pro" panose="020B0503030403020204" pitchFamily="34" charset="0"/>
                <a:ea typeface="Source Sans Pro" panose="020B0503030403020204" pitchFamily="34" charset="0"/>
              </a:rPr>
              <a:t>Any questions?</a:t>
            </a:r>
          </a:p>
        </p:txBody>
      </p:sp>
      <p:sp>
        <p:nvSpPr>
          <p:cNvPr id="11267" name="Rectangle 3"/>
          <p:cNvSpPr>
            <a:spLocks noGrp="1" noChangeArrowheads="1"/>
          </p:cNvSpPr>
          <p:nvPr>
            <p:ph type="body" idx="1"/>
          </p:nvPr>
        </p:nvSpPr>
        <p:spPr>
          <a:xfrm>
            <a:off x="35496" y="1600200"/>
            <a:ext cx="9011344" cy="4525963"/>
          </a:xfrm>
        </p:spPr>
        <p:txBody>
          <a:bodyPr/>
          <a:lstStyle/>
          <a:p>
            <a:pPr algn="ctr" eaLnBrk="1" hangingPunct="1">
              <a:buFontTx/>
              <a:buNone/>
            </a:pPr>
            <a:r>
              <a:rPr lang="en-GB" sz="2800" dirty="0">
                <a:solidFill>
                  <a:schemeClr val="bg1"/>
                </a:solidFill>
                <a:latin typeface="Source Sans Pro" panose="020B0503030403020204" pitchFamily="34" charset="0"/>
                <a:ea typeface="Source Sans Pro" panose="020B0503030403020204" pitchFamily="34" charset="0"/>
              </a:rPr>
              <a:t>Contact the Information Governance Team</a:t>
            </a:r>
          </a:p>
          <a:p>
            <a:pPr algn="ctr" eaLnBrk="1" hangingPunct="1">
              <a:buFontTx/>
              <a:buNone/>
            </a:pPr>
            <a:endParaRPr lang="en-GB" sz="2800" dirty="0">
              <a:solidFill>
                <a:schemeClr val="bg1"/>
              </a:solidFill>
              <a:latin typeface="Source Sans Pro" panose="020B0503030403020204" pitchFamily="34" charset="0"/>
              <a:ea typeface="Source Sans Pro" panose="020B0503030403020204" pitchFamily="34" charset="0"/>
            </a:endParaRPr>
          </a:p>
          <a:p>
            <a:pPr algn="ctr" eaLnBrk="1" hangingPunct="1">
              <a:buFontTx/>
              <a:buNone/>
            </a:pPr>
            <a:r>
              <a:rPr lang="en-GB" sz="2800" dirty="0">
                <a:solidFill>
                  <a:schemeClr val="bg1"/>
                </a:solidFill>
                <a:latin typeface="Source Sans Pro" panose="020B0503030403020204" pitchFamily="34" charset="0"/>
                <a:ea typeface="Source Sans Pro" panose="020B0503030403020204" pitchFamily="34" charset="0"/>
              </a:rPr>
              <a:t>E-mail: </a:t>
            </a:r>
            <a:r>
              <a:rPr lang="en-GB" sz="2800" dirty="0">
                <a:solidFill>
                  <a:schemeClr val="bg1"/>
                </a:solidFill>
                <a:latin typeface="Source Sans Pro" panose="020B0503030403020204" pitchFamily="34" charset="0"/>
                <a:ea typeface="Source Sans Pro" panose="020B0503030403020204" pitchFamily="34" charset="0"/>
                <a:hlinkClick r:id="rId3">
                  <a:extLst>
                    <a:ext uri="{A12FA001-AC4F-418D-AE19-62706E023703}">
                      <ahyp:hlinkClr xmlns:ahyp="http://schemas.microsoft.com/office/drawing/2018/hyperlinkcolor" val="tx"/>
                    </a:ext>
                  </a:extLst>
                </a:hlinkClick>
              </a:rPr>
              <a:t>foi-enquiries@qmul.ac.uk</a:t>
            </a:r>
            <a:r>
              <a:rPr lang="en-GB" sz="2800" dirty="0">
                <a:solidFill>
                  <a:schemeClr val="bg1"/>
                </a:solidFill>
                <a:latin typeface="Source Sans Pro" panose="020B0503030403020204" pitchFamily="34" charset="0"/>
                <a:ea typeface="Source Sans Pro" panose="020B0503030403020204" pitchFamily="34" charset="0"/>
              </a:rPr>
              <a:t> or </a:t>
            </a:r>
            <a:r>
              <a:rPr lang="en-GB" sz="2800" dirty="0">
                <a:solidFill>
                  <a:schemeClr val="bg1"/>
                </a:solidFill>
                <a:latin typeface="Source Sans Pro" panose="020B0503030403020204" pitchFamily="34" charset="0"/>
                <a:ea typeface="Source Sans Pro" panose="020B0503030403020204" pitchFamily="34" charset="0"/>
                <a:hlinkClick r:id="rId4">
                  <a:extLst>
                    <a:ext uri="{A12FA001-AC4F-418D-AE19-62706E023703}">
                      <ahyp:hlinkClr xmlns:ahyp="http://schemas.microsoft.com/office/drawing/2018/hyperlinkcolor" val="tx"/>
                    </a:ext>
                  </a:extLst>
                </a:hlinkClick>
              </a:rPr>
              <a:t>data-protection@qmul.ac.uk</a:t>
            </a:r>
            <a:r>
              <a:rPr lang="en-GB" sz="2800" dirty="0">
                <a:solidFill>
                  <a:schemeClr val="bg1"/>
                </a:solidFill>
                <a:latin typeface="Source Sans Pro" panose="020B0503030403020204" pitchFamily="34" charset="0"/>
                <a:ea typeface="Source Sans Pro" panose="020B0503030403020204" pitchFamily="34" charset="0"/>
              </a:rPr>
              <a:t> </a:t>
            </a:r>
          </a:p>
          <a:p>
            <a:pPr algn="ctr" eaLnBrk="1" hangingPunct="1">
              <a:buFontTx/>
              <a:buNone/>
            </a:pPr>
            <a:endParaRPr lang="en-GB" sz="2800" dirty="0">
              <a:solidFill>
                <a:schemeClr val="bg1"/>
              </a:solidFill>
              <a:latin typeface="Source Sans Pro" panose="020B0503030403020204" pitchFamily="34" charset="0"/>
              <a:ea typeface="Source Sans Pro" panose="020B0503030403020204" pitchFamily="34" charset="0"/>
            </a:endParaRPr>
          </a:p>
          <a:p>
            <a:pPr algn="ctr" eaLnBrk="1" hangingPunct="1">
              <a:buFontTx/>
              <a:buNone/>
            </a:pPr>
            <a:endParaRPr lang="en-GB" sz="2800" dirty="0">
              <a:solidFill>
                <a:schemeClr val="bg1"/>
              </a:solidFill>
              <a:latin typeface="Source Sans Pro" panose="020B0503030403020204" pitchFamily="34" charset="0"/>
              <a:ea typeface="Source Sans Pro" panose="020B0503030403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sz="2800" b="1" dirty="0">
                <a:latin typeface="Source Sans Pro" panose="020B0503030403020204" pitchFamily="34" charset="0"/>
                <a:ea typeface="Source Sans Pro" panose="020B0503030403020204" pitchFamily="34" charset="0"/>
              </a:rPr>
              <a:t>Freedom of Information Act 2000</a:t>
            </a:r>
            <a:br>
              <a:rPr lang="en-GB" sz="2800" b="1" dirty="0">
                <a:latin typeface="Source Sans Pro" panose="020B0503030403020204" pitchFamily="34" charset="0"/>
                <a:ea typeface="Source Sans Pro" panose="020B0503030403020204" pitchFamily="34" charset="0"/>
              </a:rPr>
            </a:br>
            <a:r>
              <a:rPr lang="en-GB" sz="2800" b="1" dirty="0">
                <a:latin typeface="Source Sans Pro" panose="020B0503030403020204" pitchFamily="34" charset="0"/>
                <a:ea typeface="Source Sans Pro" panose="020B0503030403020204" pitchFamily="34" charset="0"/>
              </a:rPr>
              <a:t> &amp; Data Protection legislation</a:t>
            </a:r>
          </a:p>
        </p:txBody>
      </p:sp>
      <p:sp>
        <p:nvSpPr>
          <p:cNvPr id="3075" name="Rectangle 3"/>
          <p:cNvSpPr>
            <a:spLocks noGrp="1" noChangeArrowheads="1"/>
          </p:cNvSpPr>
          <p:nvPr>
            <p:ph type="body" idx="1"/>
          </p:nvPr>
        </p:nvSpPr>
        <p:spPr>
          <a:xfrm>
            <a:off x="261938" y="2132856"/>
            <a:ext cx="8424862" cy="4248472"/>
          </a:xfrm>
        </p:spPr>
        <p:txBody>
          <a:bodyPr/>
          <a:lstStyle/>
          <a:p>
            <a:pPr eaLnBrk="1" hangingPunct="1"/>
            <a:r>
              <a:rPr lang="en-GB" dirty="0">
                <a:latin typeface="Source Sans Pro" panose="020B0503030403020204" pitchFamily="34" charset="0"/>
                <a:ea typeface="Source Sans Pro" panose="020B0503030403020204" pitchFamily="34" charset="0"/>
              </a:rPr>
              <a:t>FOI concerns all information – in any format – “held”  by the institution even if it was created before 01/01/2005 when the Act came into force</a:t>
            </a:r>
          </a:p>
          <a:p>
            <a:pPr marL="0" indent="0" eaLnBrk="1" hangingPunct="1">
              <a:buNone/>
            </a:pPr>
            <a:endParaRPr lang="en-GB" dirty="0">
              <a:latin typeface="Source Sans Pro" panose="020B0503030403020204" pitchFamily="34" charset="0"/>
              <a:ea typeface="Source Sans Pro" panose="020B0503030403020204" pitchFamily="34" charset="0"/>
            </a:endParaRPr>
          </a:p>
          <a:p>
            <a:pPr eaLnBrk="1" hangingPunct="1"/>
            <a:r>
              <a:rPr lang="en-GB" dirty="0">
                <a:latin typeface="Source Sans Pro" panose="020B0503030403020204" pitchFamily="34" charset="0"/>
                <a:ea typeface="Source Sans Pro" panose="020B0503030403020204" pitchFamily="34" charset="0"/>
              </a:rPr>
              <a:t>Data protection concerns information that relates to identified or identifiable natural persons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8580"/>
            <a:ext cx="8229600" cy="1143000"/>
          </a:xfrm>
        </p:spPr>
        <p:txBody>
          <a:bodyPr/>
          <a:lstStyle/>
          <a:p>
            <a:pPr eaLnBrk="1" hangingPunct="1"/>
            <a:r>
              <a:rPr lang="en-GB" sz="2800" b="1" dirty="0">
                <a:latin typeface="Source Sans Pro" panose="020B0503030403020204" pitchFamily="34" charset="0"/>
                <a:ea typeface="Source Sans Pro" panose="020B0503030403020204" pitchFamily="34" charset="0"/>
              </a:rPr>
              <a:t>Research and Data Protection</a:t>
            </a:r>
          </a:p>
        </p:txBody>
      </p:sp>
      <p:sp>
        <p:nvSpPr>
          <p:cNvPr id="4099" name="Rectangle 3"/>
          <p:cNvSpPr>
            <a:spLocks noGrp="1" noChangeArrowheads="1"/>
          </p:cNvSpPr>
          <p:nvPr>
            <p:ph type="body" idx="1"/>
          </p:nvPr>
        </p:nvSpPr>
        <p:spPr>
          <a:xfrm>
            <a:off x="161925" y="1074420"/>
            <a:ext cx="8820150" cy="5516562"/>
          </a:xfrm>
        </p:spPr>
        <p:txBody>
          <a:bodyPr/>
          <a:lstStyle/>
          <a:p>
            <a:pPr eaLnBrk="1" hangingPunct="1">
              <a:lnSpc>
                <a:spcPct val="90000"/>
              </a:lnSpc>
            </a:pPr>
            <a:r>
              <a:rPr lang="en-GB" sz="2800" dirty="0">
                <a:latin typeface="Source Sans Pro" panose="020B0503030403020204" pitchFamily="34" charset="0"/>
                <a:ea typeface="Source Sans Pro" panose="020B0503030403020204" pitchFamily="34" charset="0"/>
              </a:rPr>
              <a:t>Consult Art.89 of UK GDPR and Section 19 of Data Protection Act 2018 for the use of personal data in research</a:t>
            </a:r>
          </a:p>
          <a:p>
            <a:pPr eaLnBrk="1" hangingPunct="1">
              <a:lnSpc>
                <a:spcPct val="90000"/>
              </a:lnSpc>
            </a:pPr>
            <a:r>
              <a:rPr lang="en-GB" sz="2800" dirty="0">
                <a:latin typeface="Source Sans Pro" panose="020B0503030403020204" pitchFamily="34" charset="0"/>
                <a:ea typeface="Source Sans Pro" panose="020B0503030403020204" pitchFamily="34" charset="0"/>
              </a:rPr>
              <a:t>Before using personal data in research, approval should be sought from Ethics of Research Committee as part of the application process</a:t>
            </a:r>
          </a:p>
          <a:p>
            <a:pPr eaLnBrk="1" hangingPunct="1">
              <a:lnSpc>
                <a:spcPct val="90000"/>
              </a:lnSpc>
            </a:pPr>
            <a:r>
              <a:rPr lang="en-GB" sz="2800" dirty="0">
                <a:latin typeface="Source Sans Pro" panose="020B0503030403020204" pitchFamily="34" charset="0"/>
                <a:ea typeface="Source Sans Pro" panose="020B0503030403020204" pitchFamily="34" charset="0"/>
              </a:rPr>
              <a:t>When collecting data the specific purpose(s) for doing so must be stated</a:t>
            </a:r>
          </a:p>
          <a:p>
            <a:pPr eaLnBrk="1" hangingPunct="1">
              <a:lnSpc>
                <a:spcPct val="90000"/>
              </a:lnSpc>
            </a:pPr>
            <a:r>
              <a:rPr lang="en-GB" sz="2800" dirty="0">
                <a:latin typeface="Source Sans Pro" panose="020B0503030403020204" pitchFamily="34" charset="0"/>
                <a:ea typeface="Source Sans Pro" panose="020B0503030403020204" pitchFamily="34" charset="0"/>
              </a:rPr>
              <a:t>Researchers should adopt a system of anonymous coding (pseudo-anonymisation) as the identity of data subjects must not be revealed without consent</a:t>
            </a:r>
          </a:p>
          <a:p>
            <a:pPr eaLnBrk="1" hangingPunct="1">
              <a:lnSpc>
                <a:spcPct val="90000"/>
              </a:lnSpc>
            </a:pPr>
            <a:r>
              <a:rPr lang="en-GB" sz="2800" dirty="0">
                <a:latin typeface="Source Sans Pro" panose="020B0503030403020204" pitchFamily="34" charset="0"/>
                <a:ea typeface="Source Sans Pro" panose="020B0503030403020204" pitchFamily="34" charset="0"/>
              </a:rPr>
              <a:t>Appropriate security should be in place and note that there may be restrictions on where data can be stored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z="2800" b="1" dirty="0">
                <a:latin typeface="Source Sans Pro" panose="020B0503030403020204" pitchFamily="34" charset="0"/>
                <a:ea typeface="Source Sans Pro" panose="020B0503030403020204" pitchFamily="34" charset="0"/>
              </a:rPr>
              <a:t>Research and Data Protection</a:t>
            </a:r>
          </a:p>
        </p:txBody>
      </p:sp>
      <p:sp>
        <p:nvSpPr>
          <p:cNvPr id="5123" name="Rectangle 3"/>
          <p:cNvSpPr>
            <a:spLocks noGrp="1" noChangeArrowheads="1"/>
          </p:cNvSpPr>
          <p:nvPr>
            <p:ph type="body" idx="1"/>
          </p:nvPr>
        </p:nvSpPr>
        <p:spPr>
          <a:xfrm>
            <a:off x="457200" y="1425670"/>
            <a:ext cx="8435975" cy="5157692"/>
          </a:xfrm>
        </p:spPr>
        <p:txBody>
          <a:bodyPr/>
          <a:lstStyle/>
          <a:p>
            <a:pPr eaLnBrk="1" hangingPunct="1"/>
            <a:r>
              <a:rPr lang="en-GB" dirty="0">
                <a:latin typeface="Source Sans Pro" panose="020B0503030403020204" pitchFamily="34" charset="0"/>
                <a:ea typeface="Source Sans Pro" panose="020B0503030403020204" pitchFamily="34" charset="0"/>
              </a:rPr>
              <a:t>All personal data must be held securely against loss, damage or unauthorised access or processing</a:t>
            </a:r>
          </a:p>
          <a:p>
            <a:pPr marL="0" indent="0" eaLnBrk="1" hangingPunct="1">
              <a:buNone/>
            </a:pPr>
            <a:endParaRPr lang="en-GB" sz="2000" dirty="0">
              <a:latin typeface="Source Sans Pro" panose="020B0503030403020204" pitchFamily="34" charset="0"/>
              <a:ea typeface="Source Sans Pro" panose="020B0503030403020204" pitchFamily="34" charset="0"/>
            </a:endParaRPr>
          </a:p>
          <a:p>
            <a:pPr eaLnBrk="1" hangingPunct="1"/>
            <a:r>
              <a:rPr lang="en-GB" dirty="0">
                <a:latin typeface="Source Sans Pro" panose="020B0503030403020204" pitchFamily="34" charset="0"/>
                <a:ea typeface="Source Sans Pro" panose="020B0503030403020204" pitchFamily="34" charset="0"/>
              </a:rPr>
              <a:t>Personal data must not be transferred out of the UK/EEA unless that country has adequate protection</a:t>
            </a:r>
          </a:p>
          <a:p>
            <a:pPr marL="0" indent="0" eaLnBrk="1" hangingPunct="1">
              <a:buNone/>
            </a:pPr>
            <a:r>
              <a:rPr lang="en-GB" dirty="0">
                <a:latin typeface="Source Sans Pro" panose="020B0503030403020204" pitchFamily="34" charset="0"/>
                <a:ea typeface="Source Sans Pro" panose="020B0503030403020204" pitchFamily="34" charset="0"/>
              </a:rPr>
              <a:t> </a:t>
            </a:r>
          </a:p>
          <a:p>
            <a:pPr eaLnBrk="1" hangingPunct="1"/>
            <a:r>
              <a:rPr lang="en-GB" dirty="0">
                <a:latin typeface="Source Sans Pro" panose="020B0503030403020204" pitchFamily="34" charset="0"/>
                <a:ea typeface="Source Sans Pro" panose="020B0503030403020204" pitchFamily="34" charset="0"/>
              </a:rPr>
              <a:t>This will include storing data on servers (e.g. with third party cloud providers)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sz="2800" b="1" dirty="0">
                <a:latin typeface="Source Sans Pro" panose="020B0503030403020204" pitchFamily="34" charset="0"/>
                <a:ea typeface="Source Sans Pro" panose="020B0503030403020204" pitchFamily="34" charset="0"/>
              </a:rPr>
              <a:t>Research and Data Protection</a:t>
            </a:r>
          </a:p>
        </p:txBody>
      </p:sp>
      <p:sp>
        <p:nvSpPr>
          <p:cNvPr id="6147" name="Rectangle 3"/>
          <p:cNvSpPr>
            <a:spLocks noGrp="1" noChangeArrowheads="1"/>
          </p:cNvSpPr>
          <p:nvPr>
            <p:ph type="body" idx="1"/>
          </p:nvPr>
        </p:nvSpPr>
        <p:spPr>
          <a:xfrm>
            <a:off x="457200" y="1417638"/>
            <a:ext cx="8362950" cy="4997450"/>
          </a:xfrm>
        </p:spPr>
        <p:txBody>
          <a:bodyPr/>
          <a:lstStyle/>
          <a:p>
            <a:pPr marL="0" indent="0" eaLnBrk="1" hangingPunct="1">
              <a:lnSpc>
                <a:spcPct val="90000"/>
              </a:lnSpc>
              <a:buNone/>
            </a:pPr>
            <a:r>
              <a:rPr lang="en-GB" sz="2800" b="1" dirty="0">
                <a:latin typeface="Source Sans Pro" panose="020B0503030403020204" pitchFamily="34" charset="0"/>
                <a:ea typeface="Source Sans Pro" panose="020B0503030403020204" pitchFamily="34" charset="0"/>
              </a:rPr>
              <a:t>Personal data used in research:</a:t>
            </a:r>
          </a:p>
          <a:p>
            <a:pPr eaLnBrk="1" hangingPunct="1">
              <a:lnSpc>
                <a:spcPct val="90000"/>
              </a:lnSpc>
            </a:pPr>
            <a:r>
              <a:rPr lang="en-GB" sz="2800" dirty="0">
                <a:latin typeface="Source Sans Pro" panose="020B0503030403020204" pitchFamily="34" charset="0"/>
                <a:ea typeface="Source Sans Pro" panose="020B0503030403020204" pitchFamily="34" charset="0"/>
              </a:rPr>
              <a:t>may be used for purposes beyond the originally stated purpose (it’s good practice to inform data subjects if this happens)</a:t>
            </a:r>
          </a:p>
          <a:p>
            <a:pPr eaLnBrk="1" hangingPunct="1">
              <a:lnSpc>
                <a:spcPct val="90000"/>
              </a:lnSpc>
            </a:pPr>
            <a:r>
              <a:rPr lang="en-GB" sz="2800" dirty="0">
                <a:latin typeface="Source Sans Pro" panose="020B0503030403020204" pitchFamily="34" charset="0"/>
                <a:ea typeface="Source Sans Pro" panose="020B0503030403020204" pitchFamily="34" charset="0"/>
              </a:rPr>
              <a:t>must not be processed in such a way that substantial damage or substantial distress is, or is likely to be, caused to any data subject</a:t>
            </a:r>
          </a:p>
          <a:p>
            <a:pPr eaLnBrk="1" hangingPunct="1">
              <a:lnSpc>
                <a:spcPct val="90000"/>
              </a:lnSpc>
            </a:pPr>
            <a:r>
              <a:rPr lang="en-GB" sz="2800" dirty="0">
                <a:latin typeface="Source Sans Pro" panose="020B0503030403020204" pitchFamily="34" charset="0"/>
                <a:ea typeface="Source Sans Pro" panose="020B0503030403020204" pitchFamily="34" charset="0"/>
              </a:rPr>
              <a:t>can be retained indefinitely</a:t>
            </a:r>
          </a:p>
          <a:p>
            <a:pPr eaLnBrk="1" hangingPunct="1">
              <a:lnSpc>
                <a:spcPct val="90000"/>
              </a:lnSpc>
            </a:pPr>
            <a:r>
              <a:rPr lang="en-GB" sz="2800" dirty="0">
                <a:latin typeface="Source Sans Pro" panose="020B0503030403020204" pitchFamily="34" charset="0"/>
                <a:ea typeface="Source Sans Pro" panose="020B0503030403020204" pitchFamily="34" charset="0"/>
              </a:rPr>
              <a:t>is exempt from SARs (the right of access) - as long as published research does not identify individuals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23528" y="332656"/>
            <a:ext cx="8229600" cy="1143000"/>
          </a:xfrm>
        </p:spPr>
        <p:txBody>
          <a:bodyPr/>
          <a:lstStyle/>
          <a:p>
            <a:pPr eaLnBrk="1" hangingPunct="1"/>
            <a:r>
              <a:rPr lang="en-GB" sz="2800" b="1" dirty="0">
                <a:latin typeface="Source Sans Pro" panose="020B0503030403020204" pitchFamily="34" charset="0"/>
                <a:ea typeface="Source Sans Pro" panose="020B0503030403020204" pitchFamily="34" charset="0"/>
              </a:rPr>
              <a:t>Research and FOI (and EIR)</a:t>
            </a:r>
          </a:p>
        </p:txBody>
      </p:sp>
      <p:sp>
        <p:nvSpPr>
          <p:cNvPr id="7171" name="Rectangle 3"/>
          <p:cNvSpPr>
            <a:spLocks noGrp="1" noChangeArrowheads="1"/>
          </p:cNvSpPr>
          <p:nvPr>
            <p:ph type="body" idx="1"/>
          </p:nvPr>
        </p:nvSpPr>
        <p:spPr>
          <a:xfrm>
            <a:off x="457200" y="1600200"/>
            <a:ext cx="8435975" cy="5141913"/>
          </a:xfrm>
        </p:spPr>
        <p:txBody>
          <a:bodyPr/>
          <a:lstStyle/>
          <a:p>
            <a:pPr eaLnBrk="1" hangingPunct="1"/>
            <a:r>
              <a:rPr lang="en-GB" sz="3000" dirty="0">
                <a:latin typeface="Source Sans Pro" panose="020B0503030403020204" pitchFamily="34" charset="0"/>
                <a:ea typeface="Source Sans Pro" panose="020B0503030403020204" pitchFamily="34" charset="0"/>
              </a:rPr>
              <a:t>Be aware that research data and final reports may be subject to FOI requests</a:t>
            </a:r>
          </a:p>
          <a:p>
            <a:pPr marL="0" indent="0" eaLnBrk="1" hangingPunct="1">
              <a:buNone/>
            </a:pPr>
            <a:endParaRPr lang="en-GB" sz="3000" dirty="0">
              <a:latin typeface="Source Sans Pro" panose="020B0503030403020204" pitchFamily="34" charset="0"/>
              <a:ea typeface="Source Sans Pro" panose="020B0503030403020204" pitchFamily="34" charset="0"/>
            </a:endParaRPr>
          </a:p>
          <a:p>
            <a:pPr eaLnBrk="1" hangingPunct="1"/>
            <a:r>
              <a:rPr lang="en-GB" sz="3000" dirty="0">
                <a:latin typeface="Source Sans Pro" panose="020B0503030403020204" pitchFamily="34" charset="0"/>
                <a:ea typeface="Source Sans Pro" panose="020B0503030403020204" pitchFamily="34" charset="0"/>
              </a:rPr>
              <a:t>If a request is received it must be notified to the </a:t>
            </a:r>
            <a:r>
              <a:rPr lang="en-GB" sz="3000" dirty="0">
                <a:latin typeface="Source Sans Pro" panose="020B0503030403020204" pitchFamily="34" charset="0"/>
                <a:ea typeface="Source Sans Pro" panose="020B0503030403020204" pitchFamily="34" charset="0"/>
                <a:hlinkClick r:id="rId3"/>
              </a:rPr>
              <a:t>Information Governance Team</a:t>
            </a:r>
            <a:endParaRPr lang="en-GB" sz="3000" dirty="0">
              <a:latin typeface="Source Sans Pro" panose="020B0503030403020204" pitchFamily="34" charset="0"/>
              <a:ea typeface="Source Sans Pro" panose="020B0503030403020204" pitchFamily="34" charset="0"/>
            </a:endParaRPr>
          </a:p>
          <a:p>
            <a:pPr marL="0" indent="0" eaLnBrk="1" hangingPunct="1">
              <a:buNone/>
            </a:pPr>
            <a:endParaRPr lang="en-GB" sz="3000" dirty="0">
              <a:latin typeface="Source Sans Pro" panose="020B0503030403020204" pitchFamily="34" charset="0"/>
              <a:ea typeface="Source Sans Pro" panose="020B0503030403020204" pitchFamily="34" charset="0"/>
            </a:endParaRPr>
          </a:p>
          <a:p>
            <a:pPr eaLnBrk="1" hangingPunct="1"/>
            <a:r>
              <a:rPr lang="en-GB" sz="3000" dirty="0">
                <a:latin typeface="Source Sans Pro" panose="020B0503030403020204" pitchFamily="34" charset="0"/>
                <a:ea typeface="Source Sans Pro" panose="020B0503030403020204" pitchFamily="34" charset="0"/>
              </a:rPr>
              <a:t>Similar regime – Environmental Information Regulations 2004 – applies to any information connected to environment, from soil to emissions*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188640"/>
            <a:ext cx="8229600" cy="1143000"/>
          </a:xfrm>
        </p:spPr>
        <p:txBody>
          <a:bodyPr/>
          <a:lstStyle/>
          <a:p>
            <a:pPr eaLnBrk="1" hangingPunct="1"/>
            <a:r>
              <a:rPr lang="en-GB" sz="2800" b="1" dirty="0">
                <a:latin typeface="Source Sans Pro" panose="020B0503030403020204" pitchFamily="34" charset="0"/>
                <a:ea typeface="Source Sans Pro" panose="020B0503030403020204" pitchFamily="34" charset="0"/>
              </a:rPr>
              <a:t>FOI Exemptions</a:t>
            </a:r>
          </a:p>
        </p:txBody>
      </p:sp>
      <p:sp>
        <p:nvSpPr>
          <p:cNvPr id="8195" name="Rectangle 3"/>
          <p:cNvSpPr>
            <a:spLocks noGrp="1" noChangeArrowheads="1"/>
          </p:cNvSpPr>
          <p:nvPr>
            <p:ph type="body" idx="1"/>
          </p:nvPr>
        </p:nvSpPr>
        <p:spPr>
          <a:xfrm>
            <a:off x="323850" y="1124744"/>
            <a:ext cx="8820150" cy="5733256"/>
          </a:xfrm>
        </p:spPr>
        <p:txBody>
          <a:bodyPr/>
          <a:lstStyle/>
          <a:p>
            <a:pPr eaLnBrk="1" hangingPunct="1">
              <a:lnSpc>
                <a:spcPct val="80000"/>
              </a:lnSpc>
            </a:pPr>
            <a:r>
              <a:rPr lang="en-GB" sz="2800" dirty="0">
                <a:latin typeface="Source Sans Pro" panose="020B0503030403020204" pitchFamily="34" charset="0"/>
                <a:ea typeface="Source Sans Pro" panose="020B0503030403020204" pitchFamily="34" charset="0"/>
              </a:rPr>
              <a:t>Possible exemption under s.22 (information intended for future publication) though must be a genuine intention to publish what has been requested</a:t>
            </a:r>
          </a:p>
          <a:p>
            <a:pPr eaLnBrk="1" hangingPunct="1">
              <a:lnSpc>
                <a:spcPct val="80000"/>
              </a:lnSpc>
            </a:pPr>
            <a:r>
              <a:rPr lang="en-GB" sz="2800" dirty="0">
                <a:latin typeface="Source Sans Pro" panose="020B0503030403020204" pitchFamily="34" charset="0"/>
                <a:ea typeface="Source Sans Pro" panose="020B0503030403020204" pitchFamily="34" charset="0"/>
              </a:rPr>
              <a:t>Possible exemption under s.22A (research)</a:t>
            </a:r>
          </a:p>
          <a:p>
            <a:pPr eaLnBrk="1" hangingPunct="1">
              <a:lnSpc>
                <a:spcPct val="80000"/>
              </a:lnSpc>
            </a:pPr>
            <a:r>
              <a:rPr lang="en-GB" sz="2800" dirty="0">
                <a:latin typeface="Source Sans Pro" panose="020B0503030403020204" pitchFamily="34" charset="0"/>
                <a:ea typeface="Source Sans Pro" panose="020B0503030403020204" pitchFamily="34" charset="0"/>
              </a:rPr>
              <a:t>Possible exemption under s.40 (personal data) – where individuals could be identified and data has only been provided for research purposes</a:t>
            </a:r>
          </a:p>
          <a:p>
            <a:pPr eaLnBrk="1" hangingPunct="1">
              <a:lnSpc>
                <a:spcPct val="80000"/>
              </a:lnSpc>
            </a:pPr>
            <a:r>
              <a:rPr lang="en-GB" sz="2800" dirty="0">
                <a:latin typeface="Source Sans Pro" panose="020B0503030403020204" pitchFamily="34" charset="0"/>
                <a:ea typeface="Source Sans Pro" panose="020B0503030403020204" pitchFamily="34" charset="0"/>
              </a:rPr>
              <a:t>Possible exemption under s.41 (information provided in confidence) only if an agreement specifies that the data is property of a private funder and is being held in confidence</a:t>
            </a:r>
          </a:p>
          <a:p>
            <a:pPr eaLnBrk="1" hangingPunct="1">
              <a:lnSpc>
                <a:spcPct val="80000"/>
              </a:lnSpc>
            </a:pPr>
            <a:r>
              <a:rPr lang="en-GB" sz="2800" dirty="0">
                <a:latin typeface="Source Sans Pro" panose="020B0503030403020204" pitchFamily="34" charset="0"/>
                <a:ea typeface="Source Sans Pro" panose="020B0503030403020204" pitchFamily="34" charset="0"/>
              </a:rPr>
              <a:t>Other relevant sections: s.12 (exceeds appropriate limit), s.14 (vexatious or repeated), s.43 (commercial interests)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2800" b="1" dirty="0">
                <a:latin typeface="Source Sans Pro" panose="020B0503030403020204" pitchFamily="34" charset="0"/>
                <a:ea typeface="Source Sans Pro" panose="020B0503030403020204" pitchFamily="34" charset="0"/>
              </a:rPr>
              <a:t>Research and FOI</a:t>
            </a:r>
          </a:p>
        </p:txBody>
      </p:sp>
      <p:sp>
        <p:nvSpPr>
          <p:cNvPr id="9219" name="Rectangle 3"/>
          <p:cNvSpPr>
            <a:spLocks noGrp="1" noChangeArrowheads="1"/>
          </p:cNvSpPr>
          <p:nvPr>
            <p:ph type="body" idx="1"/>
          </p:nvPr>
        </p:nvSpPr>
        <p:spPr>
          <a:xfrm>
            <a:off x="457200" y="1412874"/>
            <a:ext cx="8686800" cy="5170487"/>
          </a:xfrm>
        </p:spPr>
        <p:txBody>
          <a:bodyPr/>
          <a:lstStyle/>
          <a:p>
            <a:pPr eaLnBrk="1" hangingPunct="1">
              <a:lnSpc>
                <a:spcPct val="90000"/>
              </a:lnSpc>
            </a:pPr>
            <a:r>
              <a:rPr lang="en-GB" sz="3000" dirty="0">
                <a:latin typeface="Source Sans Pro" panose="020B0503030403020204" pitchFamily="34" charset="0"/>
                <a:ea typeface="Source Sans Pro" panose="020B0503030403020204" pitchFamily="34" charset="0"/>
              </a:rPr>
              <a:t>Providing a copy of information for FOI purposes does not mean that an individual or organisation has waived their intellectual property or moral rights* </a:t>
            </a:r>
          </a:p>
          <a:p>
            <a:pPr marL="0" indent="0" eaLnBrk="1" hangingPunct="1">
              <a:lnSpc>
                <a:spcPct val="90000"/>
              </a:lnSpc>
              <a:buNone/>
            </a:pPr>
            <a:endParaRPr lang="en-GB" sz="2000" dirty="0">
              <a:latin typeface="Source Sans Pro" panose="020B0503030403020204" pitchFamily="34" charset="0"/>
              <a:ea typeface="Source Sans Pro" panose="020B0503030403020204" pitchFamily="34" charset="0"/>
            </a:endParaRPr>
          </a:p>
          <a:p>
            <a:pPr eaLnBrk="1" hangingPunct="1">
              <a:lnSpc>
                <a:spcPct val="90000"/>
              </a:lnSpc>
            </a:pPr>
            <a:r>
              <a:rPr lang="en-GB" sz="3000" dirty="0">
                <a:latin typeface="Source Sans Pro" panose="020B0503030403020204" pitchFamily="34" charset="0"/>
                <a:ea typeface="Source Sans Pro" panose="020B0503030403020204" pitchFamily="34" charset="0"/>
              </a:rPr>
              <a:t>Deadline to respond to requests is 20 working days, therefore you should make arrangements to ensure that information can be retrieved in this time even if you are away </a:t>
            </a:r>
          </a:p>
          <a:p>
            <a:pPr marL="0" indent="0" eaLnBrk="1" hangingPunct="1">
              <a:lnSpc>
                <a:spcPct val="90000"/>
              </a:lnSpc>
              <a:buNone/>
            </a:pPr>
            <a:endParaRPr lang="en-GB" sz="1800" dirty="0">
              <a:latin typeface="Source Sans Pro" panose="020B0503030403020204" pitchFamily="34" charset="0"/>
              <a:ea typeface="Source Sans Pro" panose="020B0503030403020204" pitchFamily="34" charset="0"/>
            </a:endParaRPr>
          </a:p>
          <a:p>
            <a:pPr eaLnBrk="1" hangingPunct="1">
              <a:lnSpc>
                <a:spcPct val="90000"/>
              </a:lnSpc>
            </a:pPr>
            <a:r>
              <a:rPr lang="en-GB" sz="3000" dirty="0">
                <a:latin typeface="Source Sans Pro" panose="020B0503030403020204" pitchFamily="34" charset="0"/>
                <a:ea typeface="Source Sans Pro" panose="020B0503030403020204" pitchFamily="34" charset="0"/>
              </a:rPr>
              <a:t>Insert clauses in research contracts about ownership, copyright and FOI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sz="2800" b="1" dirty="0">
                <a:latin typeface="Source Sans Pro" panose="020B0503030403020204" pitchFamily="34" charset="0"/>
                <a:ea typeface="Source Sans Pro" panose="020B0503030403020204" pitchFamily="34" charset="0"/>
              </a:rPr>
              <a:t>Animal testing</a:t>
            </a:r>
          </a:p>
        </p:txBody>
      </p:sp>
      <p:sp>
        <p:nvSpPr>
          <p:cNvPr id="10243" name="Rectangle 3"/>
          <p:cNvSpPr>
            <a:spLocks noGrp="1" noChangeArrowheads="1"/>
          </p:cNvSpPr>
          <p:nvPr>
            <p:ph type="body" idx="1"/>
          </p:nvPr>
        </p:nvSpPr>
        <p:spPr>
          <a:xfrm>
            <a:off x="468313" y="1484312"/>
            <a:ext cx="8229600" cy="5099049"/>
          </a:xfrm>
        </p:spPr>
        <p:txBody>
          <a:bodyPr/>
          <a:lstStyle/>
          <a:p>
            <a:pPr eaLnBrk="1" hangingPunct="1"/>
            <a:r>
              <a:rPr lang="en-GB" sz="3000" dirty="0">
                <a:latin typeface="Source Sans Pro" panose="020B0503030403020204" pitchFamily="34" charset="0"/>
                <a:ea typeface="Source Sans Pro" panose="020B0503030403020204" pitchFamily="34" charset="0"/>
              </a:rPr>
              <a:t>It is likely that exemptions will be able to be applied to prevent the disclosure of at least some information about animal testing under FOI</a:t>
            </a:r>
          </a:p>
          <a:p>
            <a:pPr marL="0" indent="0" eaLnBrk="1" hangingPunct="1">
              <a:buNone/>
            </a:pPr>
            <a:endParaRPr lang="en-GB" sz="2000" dirty="0">
              <a:latin typeface="Source Sans Pro" panose="020B0503030403020204" pitchFamily="34" charset="0"/>
              <a:ea typeface="Source Sans Pro" panose="020B0503030403020204" pitchFamily="34" charset="0"/>
            </a:endParaRPr>
          </a:p>
          <a:p>
            <a:pPr eaLnBrk="1" hangingPunct="1"/>
            <a:r>
              <a:rPr lang="en-GB" sz="3000" dirty="0">
                <a:latin typeface="Source Sans Pro" panose="020B0503030403020204" pitchFamily="34" charset="0"/>
                <a:ea typeface="Source Sans Pro" panose="020B0503030403020204" pitchFamily="34" charset="0"/>
              </a:rPr>
              <a:t>For example, s.40 exempts personal data such as researchers’ names being disclosed</a:t>
            </a:r>
          </a:p>
          <a:p>
            <a:pPr marL="0" indent="0" eaLnBrk="1" hangingPunct="1">
              <a:buNone/>
            </a:pPr>
            <a:endParaRPr lang="en-GB" sz="2000" dirty="0">
              <a:latin typeface="Source Sans Pro" panose="020B0503030403020204" pitchFamily="34" charset="0"/>
              <a:ea typeface="Source Sans Pro" panose="020B0503030403020204" pitchFamily="34" charset="0"/>
            </a:endParaRPr>
          </a:p>
          <a:p>
            <a:pPr eaLnBrk="1" hangingPunct="1"/>
            <a:r>
              <a:rPr lang="en-GB" sz="3000" dirty="0">
                <a:latin typeface="Source Sans Pro" panose="020B0503030403020204" pitchFamily="34" charset="0"/>
                <a:ea typeface="Source Sans Pro" panose="020B0503030403020204" pitchFamily="34" charset="0"/>
              </a:rPr>
              <a:t>S.38 exempts information which may endanger the physical or mental health or safety of any individual</a:t>
            </a:r>
          </a:p>
          <a:p>
            <a:pPr eaLnBrk="1" hangingPunct="1"/>
            <a:endParaRPr lang="en-GB" sz="2800" dirty="0">
              <a:latin typeface="Source Sans Pro" panose="020B0503030403020204" pitchFamily="34" charset="0"/>
              <a:ea typeface="Source Sans Pro" panose="020B050303040302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A2710B3F9EAF4990DE68CD0ED0C17D" ma:contentTypeVersion="18" ma:contentTypeDescription="Create a new document." ma:contentTypeScope="" ma:versionID="704c6e70db4a862738ca6b7afd3d8854">
  <xsd:schema xmlns:xsd="http://www.w3.org/2001/XMLSchema" xmlns:xs="http://www.w3.org/2001/XMLSchema" xmlns:p="http://schemas.microsoft.com/office/2006/metadata/properties" xmlns:ns2="19791a1c-127f-4903-9c1b-70bfcea90a54" xmlns:ns3="ddc2aa69-e24e-4e76-b454-901b7f6c40e1" xmlns:ns4="d5efd484-15aa-41a0-83f6-0646502cb6d6" targetNamespace="http://schemas.microsoft.com/office/2006/metadata/properties" ma:root="true" ma:fieldsID="3915595127e1317c04ee6ba311af9c02" ns2:_="" ns3:_="" ns4:_="">
    <xsd:import namespace="19791a1c-127f-4903-9c1b-70bfcea90a54"/>
    <xsd:import namespace="ddc2aa69-e24e-4e76-b454-901b7f6c40e1"/>
    <xsd:import namespace="d5efd484-15aa-41a0-83f6-0646502cb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4: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91a1c-127f-4903-9c1b-70bfcea90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dc2aa69-e24e-4e76-b454-901b7f6c40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ec6d2e9-6625-4fde-96dc-2b8bee00e697}" ma:internalName="TaxCatchAll" ma:showField="CatchAllData" ma:web="ddc2aa69-e24e-4e76-b454-901b7f6c40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791a1c-127f-4903-9c1b-70bfcea90a54">
      <Terms xmlns="http://schemas.microsoft.com/office/infopath/2007/PartnerControls"/>
    </lcf76f155ced4ddcb4097134ff3c332f>
    <TaxCatchAll xmlns="d5efd484-15aa-41a0-83f6-0646502cb6d6" xsi:nil="true"/>
  </documentManagement>
</p:properties>
</file>

<file path=customXml/itemProps1.xml><?xml version="1.0" encoding="utf-8"?>
<ds:datastoreItem xmlns:ds="http://schemas.openxmlformats.org/officeDocument/2006/customXml" ds:itemID="{1F483A89-D311-42B2-A136-25AE759DC73B}">
  <ds:schemaRefs>
    <ds:schemaRef ds:uri="http://schemas.microsoft.com/sharepoint/v3/contenttype/forms"/>
  </ds:schemaRefs>
</ds:datastoreItem>
</file>

<file path=customXml/itemProps2.xml><?xml version="1.0" encoding="utf-8"?>
<ds:datastoreItem xmlns:ds="http://schemas.openxmlformats.org/officeDocument/2006/customXml" ds:itemID="{3A5FD824-6382-4853-A685-0BC84EABBE9A}"/>
</file>

<file path=customXml/itemProps3.xml><?xml version="1.0" encoding="utf-8"?>
<ds:datastoreItem xmlns:ds="http://schemas.openxmlformats.org/officeDocument/2006/customXml" ds:itemID="{628D4C60-4DC3-4F7C-9AF4-C06F49B89931}">
  <ds:schemaRefs>
    <ds:schemaRef ds:uri="http://schemas.microsoft.com/office/2006/metadata/properties"/>
    <ds:schemaRef ds:uri="http://schemas.microsoft.com/office/infopath/2007/PartnerControls"/>
    <ds:schemaRef ds:uri="19791a1c-127f-4903-9c1b-70bfcea90a54"/>
    <ds:schemaRef ds:uri="d5efd484-15aa-41a0-83f6-0646502cb6d6"/>
  </ds:schemaRefs>
</ds:datastoreItem>
</file>

<file path=docProps/app.xml><?xml version="1.0" encoding="utf-8"?>
<Properties xmlns="http://schemas.openxmlformats.org/officeDocument/2006/extended-properties" xmlns:vt="http://schemas.openxmlformats.org/officeDocument/2006/docPropsVTypes">
  <TotalTime>549</TotalTime>
  <Words>1207</Words>
  <Application>Microsoft Office PowerPoint</Application>
  <PresentationFormat>On-screen Show (4:3)</PresentationFormat>
  <Paragraphs>72</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Source Sans Pro</vt:lpstr>
      <vt:lpstr>Verdana</vt:lpstr>
      <vt:lpstr>Default Design</vt:lpstr>
      <vt:lpstr>Freedom of Information Act, Data Protection Law and Research</vt:lpstr>
      <vt:lpstr>Freedom of Information Act 2000  &amp; Data Protection legislation</vt:lpstr>
      <vt:lpstr>Research and Data Protection</vt:lpstr>
      <vt:lpstr>Research and Data Protection</vt:lpstr>
      <vt:lpstr>Research and Data Protection</vt:lpstr>
      <vt:lpstr>Research and FOI (and EIR)</vt:lpstr>
      <vt:lpstr>FOI Exemptions</vt:lpstr>
      <vt:lpstr>Research and FOI</vt:lpstr>
      <vt:lpstr>Animal testing</vt:lpstr>
      <vt:lpstr>Any questions?</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and the Data Protection and Freedom of Information Acts</dc:title>
  <dc:creator>Sofia Holdokova</dc:creator>
  <cp:lastModifiedBy>Paul Smallcombe</cp:lastModifiedBy>
  <cp:revision>26</cp:revision>
  <dcterms:created xsi:type="dcterms:W3CDTF">2010-05-12T09:31:32Z</dcterms:created>
  <dcterms:modified xsi:type="dcterms:W3CDTF">2025-01-28T11:19:56Z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0x0101003BA2710B3F9EAF4990DE68CD0ED0C17D</vt:lpwstr>
  </property>
  <property fmtid="{D5CDD505-2E9C-101B-9397-08002B2CF9AE}" pid="3" name="Order">
    <vt:r8>118800</vt:r8>
  </property>
</Properties>
</file>