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63" r:id="rId8"/>
    <p:sldId id="259" r:id="rId9"/>
    <p:sldId id="262" r:id="rId10"/>
    <p:sldId id="261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C194F-E83A-4254-8A02-A1AFFEA47A5A}" v="1" dt="2023-09-14T09:40:22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09" autoAdjust="0"/>
  </p:normalViewPr>
  <p:slideViewPr>
    <p:cSldViewPr>
      <p:cViewPr varScale="1">
        <p:scale>
          <a:sx n="75" d="100"/>
          <a:sy n="75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mallcombe" userId="41824eaf-eb88-491f-8dbb-19adb99fe76d" providerId="ADAL" clId="{CDDC194F-E83A-4254-8A02-A1AFFEA47A5A}"/>
    <pc:docChg chg="custSel modSld">
      <pc:chgData name="Paul Smallcombe" userId="41824eaf-eb88-491f-8dbb-19adb99fe76d" providerId="ADAL" clId="{CDDC194F-E83A-4254-8A02-A1AFFEA47A5A}" dt="2023-10-16T13:49:59.323" v="89" actId="20577"/>
      <pc:docMkLst>
        <pc:docMk/>
      </pc:docMkLst>
      <pc:sldChg chg="modSp mod modNotesTx">
        <pc:chgData name="Paul Smallcombe" userId="41824eaf-eb88-491f-8dbb-19adb99fe76d" providerId="ADAL" clId="{CDDC194F-E83A-4254-8A02-A1AFFEA47A5A}" dt="2023-10-16T13:48:29.772" v="88" actId="20577"/>
        <pc:sldMkLst>
          <pc:docMk/>
          <pc:sldMk cId="0" sldId="258"/>
        </pc:sldMkLst>
        <pc:spChg chg="mod">
          <ac:chgData name="Paul Smallcombe" userId="41824eaf-eb88-491f-8dbb-19adb99fe76d" providerId="ADAL" clId="{CDDC194F-E83A-4254-8A02-A1AFFEA47A5A}" dt="2023-10-16T13:47:49.072" v="4" actId="3626"/>
          <ac:spMkLst>
            <pc:docMk/>
            <pc:sldMk cId="0" sldId="258"/>
            <ac:spMk id="5123" creationId="{00000000-0000-0000-0000-000000000000}"/>
          </ac:spMkLst>
        </pc:spChg>
      </pc:sldChg>
      <pc:sldChg chg="modSp mod">
        <pc:chgData name="Paul Smallcombe" userId="41824eaf-eb88-491f-8dbb-19adb99fe76d" providerId="ADAL" clId="{CDDC194F-E83A-4254-8A02-A1AFFEA47A5A}" dt="2023-10-16T13:49:59.323" v="89" actId="20577"/>
        <pc:sldMkLst>
          <pc:docMk/>
          <pc:sldMk cId="0" sldId="261"/>
        </pc:sldMkLst>
        <pc:spChg chg="mod">
          <ac:chgData name="Paul Smallcombe" userId="41824eaf-eb88-491f-8dbb-19adb99fe76d" providerId="ADAL" clId="{CDDC194F-E83A-4254-8A02-A1AFFEA47A5A}" dt="2023-10-16T13:49:59.323" v="89" actId="20577"/>
          <ac:spMkLst>
            <pc:docMk/>
            <pc:sldMk cId="0" sldId="261"/>
            <ac:spMk id="10243" creationId="{00000000-0000-0000-0000-000000000000}"/>
          </ac:spMkLst>
        </pc:spChg>
      </pc:sldChg>
      <pc:sldChg chg="modSp mod">
        <pc:chgData name="Paul Smallcombe" userId="41824eaf-eb88-491f-8dbb-19adb99fe76d" providerId="ADAL" clId="{CDDC194F-E83A-4254-8A02-A1AFFEA47A5A}" dt="2023-06-27T08:08:43.584" v="3" actId="20577"/>
        <pc:sldMkLst>
          <pc:docMk/>
          <pc:sldMk cId="0" sldId="262"/>
        </pc:sldMkLst>
        <pc:spChg chg="mod">
          <ac:chgData name="Paul Smallcombe" userId="41824eaf-eb88-491f-8dbb-19adb99fe76d" providerId="ADAL" clId="{CDDC194F-E83A-4254-8A02-A1AFFEA47A5A}" dt="2023-06-27T08:08:43.584" v="3" actId="20577"/>
          <ac:spMkLst>
            <pc:docMk/>
            <pc:sldMk cId="0" sldId="262"/>
            <ac:spMk id="92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5027403-1D58-4CF3-9DC7-F699C4D77D69}" type="datetimeFigureOut">
              <a:rPr lang="en-GB"/>
              <a:pPr>
                <a:defRPr/>
              </a:pPr>
              <a:t>16/10/2023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8E1DFE0-0485-419A-9484-2B341A658B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/>
              <a:t>Link to QMUL Data Protection Policy: https://www.qmul.ac.uk/governance-and-legal-services/media/arcs/policyzone/Data-Protection-Policy-v03.2.pdf 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FD8BEC-7A65-4170-A475-65920152B2C6}" type="slidenum">
              <a:rPr lang="en-GB" altLang="en-US"/>
              <a:pPr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E1DFE0-0485-419A-9484-2B341A658B2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5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35968-AAED-4957-831D-D0778FE337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9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E347C-6027-47B9-A340-6A6E0ED2C7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20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74923-A2BB-4007-B710-D4070CDD0B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7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3D83D-0108-4C55-B4AC-75A0704EE5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41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A372C-1CCA-476F-ABBB-9EAF795C76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46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8FBB4-8A76-4074-BEE3-F0004AE1C9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78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43977-E204-42FB-A990-123D5FB3A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3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6F12-5947-4AE3-AC6D-601C96C03E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21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A948-BCC6-4168-A282-29A6985D8D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7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91E4C-95C4-4BC2-9BA1-8A18BC1593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09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B6E7-1DC5-4C07-846D-8812E93625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51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9950D1-D219-4343-86CB-5ED606FEEC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ata-protection@qmul.ac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.smallcombe@qmul.ac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989888" cy="1470025"/>
          </a:xfrm>
        </p:spPr>
        <p:txBody>
          <a:bodyPr anchor="ctr"/>
          <a:lstStyle/>
          <a:p>
            <a:pPr eaLnBrk="1" hangingPunct="1"/>
            <a:r>
              <a:rPr lang="en-GB" altLang="en-US" sz="4800">
                <a:solidFill>
                  <a:schemeClr val="accent2"/>
                </a:solidFill>
              </a:rPr>
              <a:t>MySIS and Data Protection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584950" cy="1752600"/>
          </a:xfrm>
        </p:spPr>
        <p:txBody>
          <a:bodyPr/>
          <a:lstStyle/>
          <a:p>
            <a:pPr eaLnBrk="1" hangingPunct="1"/>
            <a:r>
              <a:rPr lang="en-GB" altLang="en-US" sz="3200"/>
              <a:t>Mandatory Training: Responsibilities of all MySIS Users</a:t>
            </a:r>
          </a:p>
        </p:txBody>
      </p:sp>
      <p:pic>
        <p:nvPicPr>
          <p:cNvPr id="3076" name="Picture 4" descr="qmul_black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33375"/>
            <a:ext cx="54737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Personal 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997152"/>
          </a:xfrm>
        </p:spPr>
        <p:txBody>
          <a:bodyPr/>
          <a:lstStyle/>
          <a:p>
            <a:pPr eaLnBrk="1" hangingPunct="1"/>
            <a:r>
              <a:rPr lang="en-GB" altLang="en-US" dirty="0"/>
              <a:t>When you log in to MySIS/SITS you will have access to a great deal of personal information/data relating to QM students past and present:</a:t>
            </a:r>
          </a:p>
          <a:p>
            <a:pPr lvl="1" eaLnBrk="1" hangingPunct="1"/>
            <a:r>
              <a:rPr lang="en-GB" altLang="en-US" dirty="0"/>
              <a:t>Names, dates of birth, photos</a:t>
            </a:r>
          </a:p>
          <a:p>
            <a:pPr lvl="1" eaLnBrk="1" hangingPunct="1"/>
            <a:r>
              <a:rPr lang="en-GB" altLang="en-US" dirty="0"/>
              <a:t>Addresses, telephone numbers and other contact details</a:t>
            </a:r>
          </a:p>
          <a:p>
            <a:pPr lvl="1" eaLnBrk="1" hangingPunct="1"/>
            <a:r>
              <a:rPr lang="en-GB" altLang="en-US" dirty="0"/>
              <a:t>Assessment marks</a:t>
            </a:r>
          </a:p>
          <a:p>
            <a:pPr lvl="1" eaLnBrk="1" hangingPunct="1"/>
            <a:r>
              <a:rPr lang="en-GB" altLang="en-US" dirty="0"/>
              <a:t>Possibly ethnicity or disability data</a:t>
            </a:r>
          </a:p>
          <a:p>
            <a:pPr lvl="1"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Data Protection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91513" cy="5400675"/>
          </a:xfrm>
        </p:spPr>
        <p:txBody>
          <a:bodyPr/>
          <a:lstStyle/>
          <a:p>
            <a:pPr eaLnBrk="1" hangingPunct="1"/>
            <a:r>
              <a:rPr lang="en-GB" altLang="en-US" dirty="0"/>
              <a:t>As per Queen Mary’s Data Protection Policy you are obliged to take certain measures in your handling and viewing of this personal information</a:t>
            </a:r>
          </a:p>
          <a:p>
            <a:pPr eaLnBrk="1" hangingPunct="1"/>
            <a:r>
              <a:rPr lang="en-GB" altLang="en-US" dirty="0"/>
              <a:t>You MUST:</a:t>
            </a:r>
          </a:p>
          <a:p>
            <a:pPr lvl="1" eaLnBrk="1" hangingPunct="1"/>
            <a:r>
              <a:rPr lang="en-GB" altLang="en-US" dirty="0"/>
              <a:t>Keep information for which you are responsible up-to-date and accurate</a:t>
            </a:r>
          </a:p>
          <a:p>
            <a:pPr lvl="1" eaLnBrk="1" hangingPunct="1"/>
            <a:r>
              <a:rPr lang="en-GB" altLang="en-US" dirty="0"/>
              <a:t>Never disclose personal information to any party who does not have authority to have or know it</a:t>
            </a:r>
          </a:p>
          <a:p>
            <a:pPr lvl="1" eaLnBrk="1" hangingPunct="1"/>
            <a:endParaRPr lang="en-GB" altLang="en-US" dirty="0"/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/>
              <a:t>Disclosure of personal information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435975" cy="53292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It can be a serious offence to disclose a student’s personal information to a non-authorised person, including orally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These third parties might include family, friends, sponsors, the police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Treat enquiries with caution – must be certain who the person is and if in doubt refuse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Refer to the Data Protection Policy and the </a:t>
            </a:r>
            <a:r>
              <a:rPr lang="en-GB" altLang="en-US" dirty="0">
                <a:hlinkClick r:id="rId2"/>
              </a:rPr>
              <a:t>Records &amp; Information Compliance Manager</a:t>
            </a:r>
            <a:endParaRPr lang="en-GB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Information Security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You MUST never tell anyone your MySIS password or log in with someone else’s credentials</a:t>
            </a:r>
          </a:p>
          <a:p>
            <a:pPr eaLnBrk="1" hangingPunct="1"/>
            <a:r>
              <a:rPr lang="en-GB" altLang="en-US"/>
              <a:t>You MUST lock your screen when your desk is unattended and log out of MySIS when you are not using it</a:t>
            </a:r>
          </a:p>
          <a:p>
            <a:pPr eaLnBrk="1" hangingPunct="1"/>
            <a:r>
              <a:rPr lang="en-GB" altLang="en-US"/>
              <a:t>You MUST only access the data you need to do your job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Compliance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2950" cy="5256212"/>
          </a:xfrm>
        </p:spPr>
        <p:txBody>
          <a:bodyPr/>
          <a:lstStyle/>
          <a:p>
            <a:pPr eaLnBrk="1" hangingPunct="1"/>
            <a:r>
              <a:rPr lang="en-GB" altLang="en-US" dirty="0"/>
              <a:t>Compliance with QMUL’s Data Protection Policy is mandatory for all staff and disciplinary action may be taken against anyone who does not comply</a:t>
            </a:r>
          </a:p>
          <a:p>
            <a:pPr eaLnBrk="1" hangingPunct="1"/>
            <a:r>
              <a:rPr lang="en-GB" altLang="en-US" dirty="0"/>
              <a:t>Be aware that liability for breaches of data protection legislation can be held against the individual responsible</a:t>
            </a:r>
          </a:p>
          <a:p>
            <a:pPr eaLnBrk="1" hangingPunct="1"/>
            <a:r>
              <a:rPr lang="en-GB" altLang="en-US" dirty="0"/>
              <a:t>The Information Commissioner’s Office can issue large fines for breaches of data protection legislation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Contact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/>
          </a:p>
          <a:p>
            <a:pPr algn="ctr" eaLnBrk="1" hangingPunct="1"/>
            <a:r>
              <a:rPr lang="en-GB" altLang="en-US" dirty="0"/>
              <a:t>If you have any questions, please contact the Records &amp; Information Compliance Manager</a:t>
            </a:r>
          </a:p>
          <a:p>
            <a:pPr algn="ctr" eaLnBrk="1" hangingPunct="1">
              <a:buFontTx/>
              <a:buNone/>
            </a:pPr>
            <a:r>
              <a:rPr lang="en-GB" altLang="en-US" dirty="0"/>
              <a:t>Email: </a:t>
            </a:r>
            <a:r>
              <a:rPr lang="en-GB" altLang="en-US" dirty="0">
                <a:hlinkClick r:id="rId3"/>
              </a:rPr>
              <a:t>p.smallcombe@qmul.ac.uk</a:t>
            </a:r>
            <a:endParaRPr lang="en-GB" altLang="en-US" dirty="0"/>
          </a:p>
          <a:p>
            <a:pPr algn="ctr" eaLnBrk="1" hangingPunct="1">
              <a:buFontTx/>
              <a:buNone/>
            </a:pPr>
            <a:r>
              <a:rPr lang="en-GB" altLang="en-US" dirty="0"/>
              <a:t>Tel: x.7596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A2710B3F9EAF4990DE68CD0ED0C17D" ma:contentTypeVersion="17" ma:contentTypeDescription="Create a new document." ma:contentTypeScope="" ma:versionID="825b033c3d4390b130ddb97169127351">
  <xsd:schema xmlns:xsd="http://www.w3.org/2001/XMLSchema" xmlns:xs="http://www.w3.org/2001/XMLSchema" xmlns:p="http://schemas.microsoft.com/office/2006/metadata/properties" xmlns:ns2="19791a1c-127f-4903-9c1b-70bfcea90a54" xmlns:ns3="ddc2aa69-e24e-4e76-b454-901b7f6c40e1" xmlns:ns4="d5efd484-15aa-41a0-83f6-0646502cb6d6" targetNamespace="http://schemas.microsoft.com/office/2006/metadata/properties" ma:root="true" ma:fieldsID="b1c39dd586e9b8f5b54313ee73c78670" ns2:_="" ns3:_="" ns4:_="">
    <xsd:import namespace="19791a1c-127f-4903-9c1b-70bfcea90a54"/>
    <xsd:import namespace="ddc2aa69-e24e-4e76-b454-901b7f6c40e1"/>
    <xsd:import namespace="d5efd484-15aa-41a0-83f6-0646502cb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791a1c-127f-4903-9c1b-70bfcea90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2aa69-e24e-4e76-b454-901b7f6c40e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ec6d2e9-6625-4fde-96dc-2b8bee00e697}" ma:internalName="TaxCatchAll" ma:showField="CatchAllData" ma:web="ddc2aa69-e24e-4e76-b454-901b7f6c40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791a1c-127f-4903-9c1b-70bfcea90a54">
      <Terms xmlns="http://schemas.microsoft.com/office/infopath/2007/PartnerControls"/>
    </lcf76f155ced4ddcb4097134ff3c332f>
    <TaxCatchAll xmlns="d5efd484-15aa-41a0-83f6-0646502cb6d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884A6B-F8AC-4035-82F1-204EB9F3F6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791a1c-127f-4903-9c1b-70bfcea90a54"/>
    <ds:schemaRef ds:uri="ddc2aa69-e24e-4e76-b454-901b7f6c40e1"/>
    <ds:schemaRef ds:uri="d5efd484-15aa-41a0-83f6-0646502cb6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4AF276-2D4B-4F23-BCF8-11587D87B807}">
  <ds:schemaRefs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ddc2aa69-e24e-4e76-b454-901b7f6c40e1"/>
    <ds:schemaRef ds:uri="http://schemas.openxmlformats.org/package/2006/metadata/core-properties"/>
    <ds:schemaRef ds:uri="19791a1c-127f-4903-9c1b-70bfcea90a54"/>
    <ds:schemaRef ds:uri="http://purl.org/dc/elements/1.1/"/>
    <ds:schemaRef ds:uri="http://schemas.microsoft.com/office/infopath/2007/PartnerControls"/>
    <ds:schemaRef ds:uri="d5efd484-15aa-41a0-83f6-0646502cb6d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7BB0060-A625-4DF8-A7AA-1BADAABF8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352</Words>
  <Application>Microsoft Office PowerPoint</Application>
  <PresentationFormat>On-screen Show (4:3)</PresentationFormat>
  <Paragraphs>34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MySIS and Data Protection</vt:lpstr>
      <vt:lpstr>Personal Information</vt:lpstr>
      <vt:lpstr>Data Protection</vt:lpstr>
      <vt:lpstr>Disclosure of personal information</vt:lpstr>
      <vt:lpstr>Information Security</vt:lpstr>
      <vt:lpstr>Compliance</vt:lpstr>
      <vt:lpstr>Contact</vt:lpstr>
    </vt:vector>
  </TitlesOfParts>
  <Company>QMUL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MySIS and Data Protection</dc:title>
  <dc:creator/>
  <cp:lastModifiedBy>Paul Smallcombe</cp:lastModifiedBy>
  <cp:revision>13</cp:revision>
  <dcterms:created xsi:type="dcterms:W3CDTF">2011-08-22T10:57:04Z</dcterms:created>
  <dcterms:modified xsi:type="dcterms:W3CDTF">2023-10-16T13:50:10Z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0x0101003BA2710B3F9EAF4990DE68CD0ED0C17D</vt:lpwstr>
  </property>
  <property fmtid="{D5CDD505-2E9C-101B-9397-08002B2CF9AE}" pid="3" name="Order">
    <vt:r8>120600</vt:r8>
  </property>
  <property fmtid="{D5CDD505-2E9C-101B-9397-08002B2CF9AE}" pid="4" name="MediaServiceImageTags">
    <vt:lpwstr/>
  </property>
</Properties>
</file>