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65" autoAdjust="0"/>
  </p:normalViewPr>
  <p:slideViewPr>
    <p:cSldViewPr>
      <p:cViewPr varScale="1">
        <p:scale>
          <a:sx n="100" d="100"/>
          <a:sy n="100" d="100"/>
        </p:scale>
        <p:origin x="18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03973-A322-44E5-9B9A-89DCC0676ABF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AC63C-1494-4C1A-AB15-4B2A37943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93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Link to Data Protection Policy: http://www.arcs.qmul.ac.uk/media/arcs/policyzone/Data-Protection-Policy-v03.0.pdf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AC63C-1494-4C1A-AB15-4B2A37943DC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99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1F399-DA41-4B00-9A66-2210CC4B29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4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CFCF1-7C32-4E0F-ABCF-C66E60DF40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6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6F79-D31E-4B41-986D-A9A1ED1B17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6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FAB10-AD1B-4453-99CA-84875B9136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1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6F5D7-0359-4124-A3FA-36C9758E12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62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E6796-78F6-45A6-A9B8-3FD3279922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3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EBCC-D2E3-49C5-920A-1E96340375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47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9CC62-AF3F-49A6-95C2-EBD82F4D53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6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92B8E-5B1B-4D6A-8F1F-73D080276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96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248BF-AD75-4DC0-8926-E9B6BA124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75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9EC19-D704-45C8-84E0-A6E30E2C0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8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C01EE21-2CDA-4299-B0F5-548B52A287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s.qmul.ac.uk/media/arcs/policyzone/Data-Protection-Policy-v03.0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ata-protection@qmul.ac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.smallcombe@qmul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989888" cy="1470025"/>
          </a:xfrm>
        </p:spPr>
        <p:txBody>
          <a:bodyPr anchor="ctr"/>
          <a:lstStyle/>
          <a:p>
            <a:pPr eaLnBrk="1" hangingPunct="1"/>
            <a:r>
              <a:rPr lang="en-GB" altLang="en-US" sz="4800" smtClean="0">
                <a:solidFill>
                  <a:schemeClr val="accent2"/>
                </a:solidFill>
              </a:rPr>
              <a:t>MyHR and Data Protection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84950" cy="1752600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Responsibilities of MyHR Users</a:t>
            </a:r>
          </a:p>
        </p:txBody>
      </p:sp>
      <p:pic>
        <p:nvPicPr>
          <p:cNvPr id="2052" name="Picture 4" descr="qmul_black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33375"/>
            <a:ext cx="54737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Personal Information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Personal information means data which relate to a living individual who can be identified from that data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As a manager, when you log in to MyHR you will have access to personal information relating to other QM staff: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Names, telephone numbers and other contact details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Salaries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Reasons for sickness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Data Protection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91513" cy="5545138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As per </a:t>
            </a:r>
            <a:r>
              <a:rPr lang="en-GB" altLang="en-US" sz="2800" dirty="0" smtClean="0"/>
              <a:t>QMUL’s </a:t>
            </a:r>
            <a:r>
              <a:rPr lang="en-GB" altLang="en-US" sz="2800" dirty="0" smtClean="0">
                <a:hlinkClick r:id="rId3"/>
              </a:rPr>
              <a:t>Data Protection Policy</a:t>
            </a:r>
            <a:r>
              <a:rPr lang="en-GB" altLang="en-US" sz="2800" dirty="0" smtClean="0"/>
              <a:t> you are obliged to take certain measures in your handling and viewing of this personal information</a:t>
            </a:r>
          </a:p>
          <a:p>
            <a:pPr eaLnBrk="1" hangingPunct="1"/>
            <a:r>
              <a:rPr lang="en-GB" altLang="en-US" sz="2800" dirty="0" smtClean="0"/>
              <a:t>You MUST:</a:t>
            </a:r>
          </a:p>
          <a:p>
            <a:pPr lvl="1" eaLnBrk="1" hangingPunct="1"/>
            <a:r>
              <a:rPr lang="en-GB" altLang="en-US" sz="2600" dirty="0" smtClean="0"/>
              <a:t>Keep information for which you are responsible up-to-date and accurate</a:t>
            </a:r>
          </a:p>
          <a:p>
            <a:pPr lvl="1" eaLnBrk="1" hangingPunct="1"/>
            <a:r>
              <a:rPr lang="en-GB" altLang="en-US" sz="2600" dirty="0" smtClean="0"/>
              <a:t>Keep information secure</a:t>
            </a:r>
          </a:p>
          <a:p>
            <a:pPr lvl="1" eaLnBrk="1" hangingPunct="1"/>
            <a:r>
              <a:rPr lang="en-GB" altLang="en-US" sz="2600" dirty="0" smtClean="0"/>
              <a:t>Not use it for any purpose(s) other than those which are part of your managerial role</a:t>
            </a:r>
          </a:p>
          <a:p>
            <a:pPr lvl="1" eaLnBrk="1" hangingPunct="1"/>
            <a:r>
              <a:rPr lang="en-GB" altLang="en-US" sz="2600" dirty="0" smtClean="0"/>
              <a:t>Never disclose personal information to any party who does not have authority to have or know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Disclosure of personal information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435975" cy="53292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It can be a serious offence to disclose someone’s personal information to a non-authorised person, including orally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These might include third parties like family, friends, the police but also other colleagues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Treat enquiries with caution – must be certain who the person is and if in doubt refuse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Refer to the Data Protection Policy and the </a:t>
            </a:r>
            <a:r>
              <a:rPr lang="en-GB" altLang="en-US" dirty="0" smtClean="0">
                <a:hlinkClick r:id="rId2"/>
              </a:rPr>
              <a:t>Records &amp; Information Compliance Manager</a:t>
            </a:r>
            <a:endParaRPr lang="en-GB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Information Security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 MUST never tell anyone your MyHR password or log in with someone else’s credentials</a:t>
            </a:r>
          </a:p>
          <a:p>
            <a:pPr eaLnBrk="1" hangingPunct="1"/>
            <a:r>
              <a:rPr lang="en-GB" altLang="en-US" smtClean="0"/>
              <a:t>You MUST lock your screen when your desk is unattended and log out of MyHR when you are not using it</a:t>
            </a:r>
          </a:p>
          <a:p>
            <a:pPr eaLnBrk="1" hangingPunct="1"/>
            <a:r>
              <a:rPr lang="en-GB" altLang="en-US" smtClean="0"/>
              <a:t>You MUST only access the data you need to do your 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Compliance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2950" cy="5256212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Compliance with the </a:t>
            </a:r>
            <a:r>
              <a:rPr lang="en-GB" altLang="en-US" dirty="0" smtClean="0"/>
              <a:t>QMUL’s </a:t>
            </a:r>
            <a:r>
              <a:rPr lang="en-GB" altLang="en-US" dirty="0" smtClean="0"/>
              <a:t>Data Protection Policy is mandatory for all staff and disciplinary action may be taken against anyone who does not comply</a:t>
            </a:r>
          </a:p>
          <a:p>
            <a:pPr eaLnBrk="1" hangingPunct="1"/>
            <a:r>
              <a:rPr lang="en-GB" altLang="en-US" dirty="0" smtClean="0"/>
              <a:t>Be aware that liability for breaches of </a:t>
            </a:r>
            <a:r>
              <a:rPr lang="en-GB" altLang="en-US" dirty="0" smtClean="0"/>
              <a:t>data protection legislation </a:t>
            </a:r>
            <a:r>
              <a:rPr lang="en-GB" altLang="en-US" dirty="0" smtClean="0"/>
              <a:t>can be held against the individual responsible</a:t>
            </a:r>
          </a:p>
          <a:p>
            <a:pPr eaLnBrk="1" hangingPunct="1"/>
            <a:r>
              <a:rPr lang="en-GB" altLang="en-US" dirty="0" smtClean="0"/>
              <a:t>The Information Commissioner’s Office can issue large fines for breaches of </a:t>
            </a:r>
            <a:r>
              <a:rPr lang="en-GB" altLang="en-US" dirty="0" smtClean="0"/>
              <a:t>data protection legislation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Contact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algn="ctr" eaLnBrk="1" hangingPunct="1"/>
            <a:r>
              <a:rPr lang="en-GB" altLang="en-US" dirty="0" smtClean="0"/>
              <a:t>If you have any questions please contact the Records &amp; Information Compliance Manager</a:t>
            </a:r>
          </a:p>
          <a:p>
            <a:pPr algn="ctr" eaLnBrk="1" hangingPunct="1">
              <a:buFontTx/>
              <a:buNone/>
            </a:pPr>
            <a:r>
              <a:rPr lang="en-GB" altLang="en-US" dirty="0" smtClean="0"/>
              <a:t>Email: </a:t>
            </a:r>
            <a:r>
              <a:rPr lang="en-GB" altLang="en-US" dirty="0" smtClean="0">
                <a:hlinkClick r:id="rId2"/>
              </a:rPr>
              <a:t>p.smallcombe@qmul.ac.uk</a:t>
            </a:r>
            <a:endParaRPr lang="en-GB" altLang="en-US" dirty="0" smtClean="0"/>
          </a:p>
          <a:p>
            <a:pPr algn="ctr" eaLnBrk="1" hangingPunct="1">
              <a:buFontTx/>
              <a:buNone/>
            </a:pPr>
            <a:r>
              <a:rPr lang="en-GB" altLang="en-US" dirty="0" smtClean="0"/>
              <a:t>Tel: </a:t>
            </a:r>
            <a:r>
              <a:rPr lang="en-GB" altLang="en-US" dirty="0" smtClean="0"/>
              <a:t>x. 7596</a:t>
            </a:r>
            <a:endParaRPr lang="en-GB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342</Words>
  <Application>Microsoft Office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MyHR and Data Protection</vt:lpstr>
      <vt:lpstr>Personal Information</vt:lpstr>
      <vt:lpstr>Data Protection</vt:lpstr>
      <vt:lpstr>Disclosure of personal information</vt:lpstr>
      <vt:lpstr>Information Security</vt:lpstr>
      <vt:lpstr>Compliance</vt:lpstr>
      <vt:lpstr>Contact</vt:lpstr>
    </vt:vector>
  </TitlesOfParts>
  <Company>QMUL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MySIS and Data Protection</dc:title>
  <dc:creator>Paul Smallcombe</dc:creator>
  <cp:lastModifiedBy>Paul Smallcombe</cp:lastModifiedBy>
  <cp:revision>14</cp:revision>
  <dcterms:created xsi:type="dcterms:W3CDTF">2011-08-22T10:57:04Z</dcterms:created>
  <dcterms:modified xsi:type="dcterms:W3CDTF">2018-05-24T13:17:16Z</dcterms:modified>
</cp:coreProperties>
</file>