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66241D2" w14:textId="77777777" w:rsidR="00297FDD" w:rsidRPr="003F239F" w:rsidRDefault="00297FDD" w:rsidP="00297FDD">
      <w:pPr>
        <w:pStyle w:val="Header"/>
        <w:rPr>
          <w:rFonts w:ascii="Arial" w:hAnsi="Arial" w:cs="Arial"/>
        </w:rPr>
      </w:pPr>
    </w:p>
    <w:tbl>
      <w:tblPr>
        <w:tblW w:w="0" w:type="auto"/>
        <w:jc w:val="center"/>
        <w:tblLayout w:type="fixed"/>
        <w:tblCellMar>
          <w:left w:w="0" w:type="dxa"/>
          <w:right w:w="0" w:type="dxa"/>
        </w:tblCellMar>
        <w:tblLook w:val="0000" w:firstRow="0" w:lastRow="0" w:firstColumn="0" w:lastColumn="0" w:noHBand="0" w:noVBand="0"/>
      </w:tblPr>
      <w:tblGrid>
        <w:gridCol w:w="7"/>
        <w:gridCol w:w="6140"/>
        <w:gridCol w:w="7"/>
      </w:tblGrid>
      <w:tr w:rsidR="00297FDD" w:rsidRPr="003F239F" w14:paraId="0EC96514" w14:textId="77777777">
        <w:trPr>
          <w:gridBefore w:val="1"/>
          <w:wBefore w:w="7" w:type="dxa"/>
          <w:cantSplit/>
          <w:trHeight w:val="300"/>
          <w:jc w:val="center"/>
        </w:trPr>
        <w:tc>
          <w:tcPr>
            <w:tcW w:w="6147" w:type="dxa"/>
            <w:gridSpan w:val="2"/>
            <w:tcBorders>
              <w:top w:val="nil"/>
              <w:left w:val="nil"/>
              <w:bottom w:val="single" w:sz="8" w:space="0" w:color="auto"/>
              <w:right w:val="nil"/>
            </w:tcBorders>
            <w:shd w:val="clear" w:color="auto" w:fill="auto"/>
            <w:vAlign w:val="center"/>
          </w:tcPr>
          <w:p w14:paraId="32840BE7" w14:textId="20B155BA" w:rsidR="00297FDD" w:rsidRPr="003F239F" w:rsidRDefault="00297FDD">
            <w:pPr>
              <w:tabs>
                <w:tab w:val="right" w:pos="6120"/>
              </w:tabs>
              <w:rPr>
                <w:rFonts w:ascii="Arial" w:hAnsi="Arial" w:cs="Arial"/>
                <w:b/>
                <w:sz w:val="20"/>
              </w:rPr>
            </w:pPr>
            <w:r w:rsidRPr="003F239F">
              <w:rPr>
                <w:rFonts w:ascii="Arial" w:hAnsi="Arial" w:cs="Arial"/>
                <w:b/>
                <w:sz w:val="20"/>
              </w:rPr>
              <w:t>DATED</w:t>
            </w:r>
            <w:r w:rsidRPr="003F239F">
              <w:rPr>
                <w:rFonts w:ascii="Arial" w:hAnsi="Arial" w:cs="Arial"/>
                <w:b/>
                <w:sz w:val="20"/>
              </w:rPr>
              <w:tab/>
            </w:r>
            <w:r w:rsidRPr="005D37B8">
              <w:rPr>
                <w:rFonts w:ascii="Arial" w:hAnsi="Arial" w:cs="Arial"/>
                <w:b/>
                <w:sz w:val="20"/>
                <w:highlight w:val="yellow"/>
              </w:rPr>
              <w:t>20</w:t>
            </w:r>
            <w:r w:rsidR="005D37B8" w:rsidRPr="005D37B8">
              <w:rPr>
                <w:rFonts w:ascii="Arial" w:hAnsi="Arial" w:cs="Arial"/>
                <w:b/>
                <w:sz w:val="20"/>
                <w:highlight w:val="yellow"/>
              </w:rPr>
              <w:t>2</w:t>
            </w:r>
            <w:r w:rsidR="009C1BF3" w:rsidRPr="005D37B8">
              <w:rPr>
                <w:rFonts w:ascii="Arial" w:hAnsi="Arial" w:cs="Arial"/>
                <w:b/>
                <w:sz w:val="20"/>
                <w:highlight w:val="yellow"/>
              </w:rPr>
              <w:t>4</w:t>
            </w:r>
          </w:p>
        </w:tc>
      </w:tr>
      <w:tr w:rsidR="00297FDD" w:rsidRPr="003F239F" w14:paraId="7F3F5BDC" w14:textId="77777777">
        <w:trPr>
          <w:gridAfter w:val="1"/>
          <w:wAfter w:w="7" w:type="dxa"/>
          <w:cantSplit/>
          <w:trHeight w:val="5680"/>
          <w:jc w:val="center"/>
        </w:trPr>
        <w:tc>
          <w:tcPr>
            <w:tcW w:w="6147" w:type="dxa"/>
            <w:gridSpan w:val="2"/>
            <w:shd w:val="clear" w:color="auto" w:fill="auto"/>
            <w:tcMar>
              <w:top w:w="0" w:type="dxa"/>
              <w:left w:w="7" w:type="dxa"/>
              <w:bottom w:w="0" w:type="dxa"/>
              <w:right w:w="7" w:type="dxa"/>
            </w:tcMar>
            <w:vAlign w:val="center"/>
          </w:tcPr>
          <w:p w14:paraId="5F3760AB" w14:textId="77777777" w:rsidR="00297FDD" w:rsidRPr="003F239F" w:rsidRDefault="003D60F6">
            <w:pPr>
              <w:spacing w:line="360" w:lineRule="auto"/>
              <w:jc w:val="center"/>
              <w:rPr>
                <w:rFonts w:ascii="Arial" w:hAnsi="Arial" w:cs="Arial"/>
                <w:b/>
                <w:sz w:val="20"/>
              </w:rPr>
            </w:pPr>
            <w:r w:rsidRPr="003F239F">
              <w:rPr>
                <w:rFonts w:ascii="Arial" w:hAnsi="Arial" w:cs="Arial"/>
                <w:b/>
                <w:sz w:val="20"/>
              </w:rPr>
              <w:t>QUEEN MARY UNIVERSITY OF LONDON</w:t>
            </w:r>
          </w:p>
          <w:p w14:paraId="6A8466FF" w14:textId="77777777" w:rsidR="00297FDD" w:rsidRPr="003F239F" w:rsidRDefault="00297FDD">
            <w:pPr>
              <w:tabs>
                <w:tab w:val="left" w:pos="-1440"/>
                <w:tab w:val="left" w:pos="-720"/>
              </w:tabs>
              <w:spacing w:line="360" w:lineRule="auto"/>
              <w:jc w:val="center"/>
              <w:rPr>
                <w:rFonts w:ascii="Arial" w:hAnsi="Arial" w:cs="Arial"/>
                <w:sz w:val="20"/>
              </w:rPr>
            </w:pPr>
          </w:p>
          <w:p w14:paraId="74702D89" w14:textId="77777777" w:rsidR="00297FDD" w:rsidRPr="003F239F" w:rsidRDefault="00297FDD">
            <w:pPr>
              <w:spacing w:line="360" w:lineRule="auto"/>
              <w:jc w:val="center"/>
              <w:rPr>
                <w:rFonts w:ascii="Arial" w:hAnsi="Arial" w:cs="Arial"/>
                <w:b/>
                <w:sz w:val="20"/>
              </w:rPr>
            </w:pPr>
            <w:r w:rsidRPr="003F239F">
              <w:rPr>
                <w:rFonts w:ascii="Arial" w:hAnsi="Arial" w:cs="Arial"/>
                <w:b/>
                <w:sz w:val="20"/>
              </w:rPr>
              <w:t>- and -</w:t>
            </w:r>
          </w:p>
          <w:p w14:paraId="0E8FC600" w14:textId="77777777" w:rsidR="00297FDD" w:rsidRPr="003F239F" w:rsidRDefault="00297FDD">
            <w:pPr>
              <w:tabs>
                <w:tab w:val="left" w:pos="-1440"/>
                <w:tab w:val="left" w:pos="-720"/>
              </w:tabs>
              <w:spacing w:line="360" w:lineRule="auto"/>
              <w:jc w:val="center"/>
              <w:rPr>
                <w:rFonts w:ascii="Arial" w:hAnsi="Arial" w:cs="Arial"/>
                <w:sz w:val="20"/>
              </w:rPr>
            </w:pPr>
          </w:p>
          <w:p w14:paraId="3CABB0C3" w14:textId="3D42EF24" w:rsidR="00297FDD" w:rsidRPr="003F239F" w:rsidRDefault="003D60F6">
            <w:pPr>
              <w:spacing w:line="360" w:lineRule="auto"/>
              <w:jc w:val="center"/>
              <w:rPr>
                <w:rFonts w:ascii="Arial" w:hAnsi="Arial" w:cs="Arial"/>
                <w:b/>
                <w:sz w:val="20"/>
              </w:rPr>
            </w:pPr>
            <w:r w:rsidRPr="003F239F">
              <w:rPr>
                <w:rFonts w:ascii="Arial" w:hAnsi="Arial" w:cs="Arial"/>
                <w:b/>
                <w:sz w:val="20"/>
              </w:rPr>
              <w:t>[</w:t>
            </w:r>
            <w:r w:rsidRPr="005D37B8">
              <w:rPr>
                <w:rFonts w:ascii="Arial" w:hAnsi="Arial" w:cs="Arial"/>
                <w:b/>
                <w:sz w:val="20"/>
                <w:highlight w:val="yellow"/>
              </w:rPr>
              <w:t xml:space="preserve">NAME OF </w:t>
            </w:r>
            <w:r w:rsidR="00F65CE3" w:rsidRPr="005D37B8">
              <w:rPr>
                <w:rFonts w:ascii="Arial" w:hAnsi="Arial" w:cs="Arial"/>
                <w:b/>
                <w:sz w:val="20"/>
                <w:highlight w:val="yellow"/>
              </w:rPr>
              <w:t>HOME INSTITUTION</w:t>
            </w:r>
            <w:r w:rsidRPr="003F239F">
              <w:rPr>
                <w:rFonts w:ascii="Arial" w:hAnsi="Arial" w:cs="Arial"/>
                <w:b/>
                <w:sz w:val="20"/>
              </w:rPr>
              <w:t>]</w:t>
            </w:r>
          </w:p>
          <w:p w14:paraId="21A8FC9D" w14:textId="77777777" w:rsidR="00297FDD" w:rsidRPr="003F239F" w:rsidRDefault="00297FDD">
            <w:pPr>
              <w:tabs>
                <w:tab w:val="left" w:pos="-1440"/>
                <w:tab w:val="left" w:pos="-720"/>
              </w:tabs>
              <w:spacing w:line="360" w:lineRule="auto"/>
              <w:jc w:val="center"/>
              <w:rPr>
                <w:rFonts w:ascii="Arial" w:hAnsi="Arial" w:cs="Arial"/>
                <w:sz w:val="20"/>
              </w:rPr>
            </w:pPr>
          </w:p>
          <w:p w14:paraId="6AEFC95B" w14:textId="77777777" w:rsidR="00297FDD" w:rsidRPr="003F239F" w:rsidRDefault="00297FDD">
            <w:pPr>
              <w:tabs>
                <w:tab w:val="left" w:pos="-1440"/>
                <w:tab w:val="left" w:pos="-720"/>
              </w:tabs>
              <w:spacing w:line="360" w:lineRule="auto"/>
              <w:jc w:val="center"/>
              <w:rPr>
                <w:rFonts w:ascii="Arial" w:hAnsi="Arial" w:cs="Arial"/>
                <w:sz w:val="20"/>
              </w:rPr>
            </w:pPr>
          </w:p>
          <w:p w14:paraId="0C0C9C5A" w14:textId="77777777" w:rsidR="00297FDD" w:rsidRPr="003F239F" w:rsidRDefault="00297FDD">
            <w:pPr>
              <w:tabs>
                <w:tab w:val="left" w:pos="-1440"/>
                <w:tab w:val="left" w:pos="-720"/>
              </w:tabs>
              <w:spacing w:line="360" w:lineRule="auto"/>
              <w:jc w:val="center"/>
              <w:rPr>
                <w:rFonts w:ascii="Arial" w:hAnsi="Arial" w:cs="Arial"/>
                <w:sz w:val="20"/>
              </w:rPr>
            </w:pPr>
          </w:p>
          <w:p w14:paraId="5AD6D893" w14:textId="77777777" w:rsidR="00297FDD" w:rsidRPr="003F239F" w:rsidRDefault="00297FDD">
            <w:pPr>
              <w:tabs>
                <w:tab w:val="left" w:pos="851"/>
              </w:tabs>
              <w:spacing w:after="240"/>
              <w:rPr>
                <w:rFonts w:ascii="Arial" w:hAnsi="Arial" w:cs="Arial"/>
                <w:sz w:val="20"/>
              </w:rPr>
            </w:pPr>
          </w:p>
        </w:tc>
      </w:tr>
      <w:tr w:rsidR="00297FDD" w:rsidRPr="003F239F" w14:paraId="6256DECD" w14:textId="77777777">
        <w:trPr>
          <w:gridBefore w:val="1"/>
          <w:wBefore w:w="7" w:type="dxa"/>
          <w:cantSplit/>
          <w:trHeight w:val="1200"/>
          <w:jc w:val="center"/>
        </w:trPr>
        <w:tc>
          <w:tcPr>
            <w:tcW w:w="6147" w:type="dxa"/>
            <w:gridSpan w:val="2"/>
            <w:tcBorders>
              <w:top w:val="single" w:sz="8" w:space="0" w:color="auto"/>
              <w:left w:val="nil"/>
              <w:bottom w:val="single" w:sz="8" w:space="0" w:color="auto"/>
              <w:right w:val="nil"/>
            </w:tcBorders>
            <w:shd w:val="clear" w:color="auto" w:fill="auto"/>
            <w:vAlign w:val="center"/>
          </w:tcPr>
          <w:p w14:paraId="3CB40CAB" w14:textId="77777777" w:rsidR="00297FDD" w:rsidRPr="003F239F" w:rsidRDefault="00297FDD">
            <w:pPr>
              <w:jc w:val="center"/>
              <w:rPr>
                <w:rFonts w:ascii="Arial" w:hAnsi="Arial" w:cs="Arial"/>
                <w:b/>
                <w:sz w:val="20"/>
              </w:rPr>
            </w:pPr>
            <w:r w:rsidRPr="003F239F">
              <w:rPr>
                <w:rFonts w:ascii="Arial" w:hAnsi="Arial" w:cs="Arial"/>
                <w:b/>
                <w:sz w:val="20"/>
              </w:rPr>
              <w:t>SECONDMENT AGREEMENT</w:t>
            </w:r>
          </w:p>
        </w:tc>
      </w:tr>
      <w:tr w:rsidR="00297FDD" w:rsidRPr="003F239F" w14:paraId="6CF7F81E" w14:textId="77777777">
        <w:trPr>
          <w:gridBefore w:val="1"/>
          <w:wBefore w:w="7" w:type="dxa"/>
          <w:cantSplit/>
          <w:trHeight w:val="311"/>
          <w:jc w:val="center"/>
        </w:trPr>
        <w:tc>
          <w:tcPr>
            <w:tcW w:w="6147" w:type="dxa"/>
            <w:gridSpan w:val="2"/>
            <w:shd w:val="clear" w:color="auto" w:fill="auto"/>
            <w:vAlign w:val="center"/>
          </w:tcPr>
          <w:p w14:paraId="39AE40C7" w14:textId="77777777" w:rsidR="00297FDD" w:rsidRPr="003F239F" w:rsidRDefault="00297FDD">
            <w:pPr>
              <w:pStyle w:val="Body"/>
              <w:jc w:val="center"/>
              <w:rPr>
                <w:rFonts w:ascii="Arial" w:hAnsi="Arial" w:cs="Arial"/>
                <w:sz w:val="20"/>
              </w:rPr>
            </w:pPr>
          </w:p>
        </w:tc>
      </w:tr>
      <w:tr w:rsidR="00297FDD" w:rsidRPr="003F239F" w14:paraId="31323C3A" w14:textId="77777777">
        <w:trPr>
          <w:gridBefore w:val="1"/>
          <w:wBefore w:w="7" w:type="dxa"/>
          <w:cantSplit/>
          <w:trHeight w:val="2273"/>
          <w:jc w:val="center"/>
        </w:trPr>
        <w:tc>
          <w:tcPr>
            <w:tcW w:w="6147" w:type="dxa"/>
            <w:gridSpan w:val="2"/>
            <w:shd w:val="clear" w:color="auto" w:fill="auto"/>
          </w:tcPr>
          <w:p w14:paraId="7FF69154" w14:textId="77777777" w:rsidR="00297FDD" w:rsidRPr="003F239F" w:rsidRDefault="00297FDD">
            <w:pPr>
              <w:tabs>
                <w:tab w:val="left" w:pos="0"/>
                <w:tab w:val="left" w:pos="720"/>
                <w:tab w:val="left" w:pos="1526"/>
                <w:tab w:val="left" w:pos="2707"/>
                <w:tab w:val="left" w:pos="4060"/>
                <w:tab w:val="left" w:pos="4536"/>
                <w:tab w:val="left" w:pos="5040"/>
                <w:tab w:val="left" w:pos="5760"/>
                <w:tab w:val="left" w:pos="6480"/>
                <w:tab w:val="left" w:pos="7200"/>
                <w:tab w:val="left" w:pos="7920"/>
                <w:tab w:val="left" w:pos="8640"/>
              </w:tabs>
              <w:jc w:val="center"/>
              <w:rPr>
                <w:rFonts w:ascii="Arial" w:hAnsi="Arial" w:cs="Arial"/>
                <w:sz w:val="20"/>
              </w:rPr>
            </w:pPr>
          </w:p>
        </w:tc>
      </w:tr>
      <w:tr w:rsidR="00297FDD" w:rsidRPr="003F239F" w14:paraId="262F63F6" w14:textId="77777777">
        <w:trPr>
          <w:gridBefore w:val="1"/>
          <w:wBefore w:w="7" w:type="dxa"/>
          <w:cantSplit/>
          <w:trHeight w:val="1322"/>
          <w:jc w:val="center"/>
        </w:trPr>
        <w:tc>
          <w:tcPr>
            <w:tcW w:w="6147" w:type="dxa"/>
            <w:gridSpan w:val="2"/>
            <w:shd w:val="clear" w:color="auto" w:fill="auto"/>
          </w:tcPr>
          <w:p w14:paraId="6F3D4885" w14:textId="77777777" w:rsidR="00297FDD" w:rsidRPr="003F239F" w:rsidRDefault="00297FDD">
            <w:pPr>
              <w:tabs>
                <w:tab w:val="left" w:pos="0"/>
                <w:tab w:val="left" w:pos="720"/>
                <w:tab w:val="left" w:pos="1526"/>
                <w:tab w:val="left" w:pos="2707"/>
                <w:tab w:val="left" w:pos="4060"/>
                <w:tab w:val="left" w:pos="4536"/>
                <w:tab w:val="left" w:pos="5040"/>
                <w:tab w:val="left" w:pos="5760"/>
                <w:tab w:val="left" w:pos="6480"/>
                <w:tab w:val="left" w:pos="7200"/>
                <w:tab w:val="left" w:pos="7920"/>
                <w:tab w:val="left" w:pos="8640"/>
              </w:tabs>
              <w:jc w:val="center"/>
              <w:rPr>
                <w:rFonts w:ascii="Arial" w:hAnsi="Arial" w:cs="Arial"/>
                <w:sz w:val="20"/>
              </w:rPr>
            </w:pPr>
          </w:p>
          <w:p w14:paraId="1D141326" w14:textId="77777777" w:rsidR="00297FDD" w:rsidRPr="003F239F" w:rsidRDefault="00297FDD">
            <w:pPr>
              <w:tabs>
                <w:tab w:val="left" w:pos="0"/>
                <w:tab w:val="left" w:pos="720"/>
                <w:tab w:val="left" w:pos="1526"/>
                <w:tab w:val="left" w:pos="2707"/>
                <w:tab w:val="left" w:pos="4060"/>
                <w:tab w:val="left" w:pos="4536"/>
                <w:tab w:val="left" w:pos="5040"/>
                <w:tab w:val="left" w:pos="5760"/>
                <w:tab w:val="left" w:pos="6480"/>
                <w:tab w:val="left" w:pos="7200"/>
                <w:tab w:val="left" w:pos="7920"/>
                <w:tab w:val="left" w:pos="8640"/>
              </w:tabs>
              <w:jc w:val="center"/>
              <w:rPr>
                <w:rFonts w:ascii="Arial" w:hAnsi="Arial" w:cs="Arial"/>
                <w:sz w:val="20"/>
              </w:rPr>
            </w:pPr>
          </w:p>
        </w:tc>
      </w:tr>
    </w:tbl>
    <w:p w14:paraId="031A8EF7" w14:textId="77777777" w:rsidR="00297FDD" w:rsidRPr="003F239F" w:rsidRDefault="00297FDD" w:rsidP="00297FDD">
      <w:pPr>
        <w:pStyle w:val="Body"/>
        <w:rPr>
          <w:rFonts w:ascii="Arial" w:hAnsi="Arial" w:cs="Arial"/>
          <w:b/>
          <w:sz w:val="20"/>
        </w:rPr>
      </w:pPr>
      <w:r w:rsidRPr="003F239F">
        <w:rPr>
          <w:rFonts w:ascii="Arial" w:hAnsi="Arial" w:cs="Arial"/>
          <w:b/>
          <w:sz w:val="20"/>
        </w:rPr>
        <w:br w:type="page"/>
      </w:r>
      <w:r w:rsidRPr="003F239F">
        <w:rPr>
          <w:rFonts w:ascii="Arial" w:hAnsi="Arial" w:cs="Arial"/>
          <w:b/>
          <w:sz w:val="20"/>
        </w:rPr>
        <w:lastRenderedPageBreak/>
        <w:t>THIS AGREEMENT</w:t>
      </w:r>
      <w:r w:rsidRPr="003F239F">
        <w:rPr>
          <w:rFonts w:ascii="Arial" w:hAnsi="Arial" w:cs="Arial"/>
          <w:sz w:val="20"/>
        </w:rPr>
        <w:t xml:space="preserve"> is made on                                                                            </w:t>
      </w:r>
      <w:r w:rsidRPr="003C6A58">
        <w:rPr>
          <w:rFonts w:ascii="Arial" w:hAnsi="Arial" w:cs="Arial"/>
          <w:sz w:val="20"/>
          <w:highlight w:val="yellow"/>
        </w:rPr>
        <w:t>20</w:t>
      </w:r>
      <w:r w:rsidR="003C6A58" w:rsidRPr="003C6A58">
        <w:rPr>
          <w:rFonts w:ascii="Arial" w:hAnsi="Arial" w:cs="Arial"/>
          <w:sz w:val="20"/>
          <w:highlight w:val="yellow"/>
        </w:rPr>
        <w:t>24</w:t>
      </w:r>
    </w:p>
    <w:p w14:paraId="2CEB4EDB" w14:textId="77777777" w:rsidR="00297FDD" w:rsidRPr="003F239F" w:rsidRDefault="00297FDD" w:rsidP="00297FDD">
      <w:pPr>
        <w:pStyle w:val="Body"/>
        <w:rPr>
          <w:rFonts w:ascii="Arial" w:hAnsi="Arial" w:cs="Arial"/>
          <w:b/>
          <w:sz w:val="20"/>
        </w:rPr>
      </w:pPr>
      <w:r w:rsidRPr="003F239F">
        <w:rPr>
          <w:rFonts w:ascii="Arial" w:hAnsi="Arial" w:cs="Arial"/>
          <w:b/>
          <w:sz w:val="20"/>
        </w:rPr>
        <w:t>BETWEEN:</w:t>
      </w:r>
    </w:p>
    <w:p w14:paraId="5A3CF915" w14:textId="3C01F538" w:rsidR="00297FDD" w:rsidRPr="003F239F" w:rsidRDefault="003D60F6" w:rsidP="00297FDD">
      <w:pPr>
        <w:pStyle w:val="Body"/>
        <w:spacing w:line="360" w:lineRule="auto"/>
        <w:rPr>
          <w:rFonts w:ascii="Arial" w:hAnsi="Arial" w:cs="Arial"/>
          <w:sz w:val="20"/>
        </w:rPr>
      </w:pPr>
      <w:r w:rsidRPr="003F239F">
        <w:rPr>
          <w:rFonts w:ascii="Arial" w:hAnsi="Arial" w:cs="Arial"/>
          <w:b/>
          <w:sz w:val="20"/>
        </w:rPr>
        <w:t>QUEEN MARY UNIVERSITY OF LONDON</w:t>
      </w:r>
      <w:r w:rsidR="00297FDD" w:rsidRPr="003F239F">
        <w:rPr>
          <w:rFonts w:ascii="Arial" w:hAnsi="Arial" w:cs="Arial"/>
          <w:sz w:val="20"/>
        </w:rPr>
        <w:t xml:space="preserve"> of </w:t>
      </w:r>
      <w:r w:rsidRPr="003F239F">
        <w:rPr>
          <w:rFonts w:ascii="Arial" w:hAnsi="Arial" w:cs="Arial"/>
          <w:sz w:val="20"/>
        </w:rPr>
        <w:t>Mile End Road, London, E1 4NS</w:t>
      </w:r>
      <w:r w:rsidR="00297FDD" w:rsidRPr="003F239F">
        <w:rPr>
          <w:rFonts w:ascii="Arial" w:hAnsi="Arial" w:cs="Arial"/>
          <w:sz w:val="20"/>
        </w:rPr>
        <w:t xml:space="preserve"> (“</w:t>
      </w:r>
      <w:r w:rsidR="00553593">
        <w:rPr>
          <w:rFonts w:ascii="Arial" w:hAnsi="Arial" w:cs="Arial"/>
          <w:sz w:val="20"/>
        </w:rPr>
        <w:t xml:space="preserve">the </w:t>
      </w:r>
      <w:r w:rsidR="00553593" w:rsidRPr="00553593">
        <w:rPr>
          <w:rFonts w:ascii="Arial" w:hAnsi="Arial" w:cs="Arial"/>
          <w:b/>
          <w:bCs/>
          <w:sz w:val="20"/>
        </w:rPr>
        <w:t>University</w:t>
      </w:r>
      <w:r w:rsidR="00297FDD" w:rsidRPr="003F239F">
        <w:rPr>
          <w:rFonts w:ascii="Arial" w:hAnsi="Arial" w:cs="Arial"/>
          <w:sz w:val="20"/>
        </w:rPr>
        <w:t>”); and</w:t>
      </w:r>
    </w:p>
    <w:p w14:paraId="702C7D15" w14:textId="009891D0" w:rsidR="00297FDD" w:rsidRPr="003F239F" w:rsidRDefault="003D60F6" w:rsidP="00297FDD">
      <w:pPr>
        <w:autoSpaceDE w:val="0"/>
        <w:autoSpaceDN w:val="0"/>
        <w:adjustRightInd w:val="0"/>
        <w:spacing w:line="360" w:lineRule="auto"/>
        <w:rPr>
          <w:rFonts w:ascii="Arial" w:hAnsi="Arial" w:cs="Arial"/>
          <w:sz w:val="20"/>
        </w:rPr>
      </w:pPr>
      <w:r w:rsidRPr="003F239F">
        <w:rPr>
          <w:rFonts w:ascii="Arial" w:hAnsi="Arial" w:cs="Arial"/>
          <w:b/>
          <w:sz w:val="20"/>
        </w:rPr>
        <w:t xml:space="preserve">[NAME OF </w:t>
      </w:r>
      <w:r w:rsidR="00F65CE3" w:rsidRPr="00553593">
        <w:rPr>
          <w:rFonts w:ascii="Arial" w:hAnsi="Arial" w:cs="Arial"/>
          <w:b/>
          <w:bCs/>
          <w:sz w:val="20"/>
        </w:rPr>
        <w:t>HOME INSTITUTION</w:t>
      </w:r>
      <w:r w:rsidRPr="003F239F">
        <w:rPr>
          <w:rFonts w:ascii="Arial" w:hAnsi="Arial" w:cs="Arial"/>
          <w:b/>
          <w:sz w:val="20"/>
        </w:rPr>
        <w:t xml:space="preserve">] </w:t>
      </w:r>
      <w:r w:rsidRPr="003F239F">
        <w:rPr>
          <w:rFonts w:ascii="Arial" w:hAnsi="Arial" w:cs="Arial"/>
          <w:sz w:val="20"/>
        </w:rPr>
        <w:t>of [</w:t>
      </w:r>
      <w:r w:rsidRPr="003F239F">
        <w:rPr>
          <w:rFonts w:ascii="Arial" w:hAnsi="Arial" w:cs="Arial"/>
          <w:sz w:val="20"/>
          <w:highlight w:val="yellow"/>
        </w:rPr>
        <w:t>ADDRESS</w:t>
      </w:r>
      <w:r w:rsidRPr="003F239F">
        <w:rPr>
          <w:rFonts w:ascii="Arial" w:hAnsi="Arial" w:cs="Arial"/>
          <w:sz w:val="20"/>
        </w:rPr>
        <w:t>]</w:t>
      </w:r>
      <w:r w:rsidR="00297FDD" w:rsidRPr="003F239F">
        <w:rPr>
          <w:rFonts w:ascii="Arial" w:hAnsi="Arial" w:cs="Arial"/>
          <w:sz w:val="20"/>
        </w:rPr>
        <w:t xml:space="preserve"> (“the </w:t>
      </w:r>
      <w:r w:rsidR="00553593" w:rsidRPr="00553593">
        <w:rPr>
          <w:rFonts w:ascii="Arial" w:hAnsi="Arial" w:cs="Arial"/>
          <w:b/>
          <w:bCs/>
          <w:sz w:val="20"/>
        </w:rPr>
        <w:t>Home Institution</w:t>
      </w:r>
      <w:r w:rsidR="00297FDD" w:rsidRPr="003F239F">
        <w:rPr>
          <w:rFonts w:ascii="Arial" w:hAnsi="Arial" w:cs="Arial"/>
          <w:sz w:val="20"/>
        </w:rPr>
        <w:t>”).</w:t>
      </w:r>
    </w:p>
    <w:p w14:paraId="75C78264" w14:textId="77777777" w:rsidR="00297FDD" w:rsidRPr="003F239F" w:rsidRDefault="00297FDD" w:rsidP="00297FDD">
      <w:pPr>
        <w:pStyle w:val="Body"/>
        <w:rPr>
          <w:rFonts w:ascii="Arial" w:hAnsi="Arial" w:cs="Arial"/>
          <w:b/>
          <w:sz w:val="20"/>
        </w:rPr>
      </w:pPr>
    </w:p>
    <w:p w14:paraId="01E22899" w14:textId="77777777" w:rsidR="00297FDD" w:rsidRPr="003F239F" w:rsidRDefault="00297FDD" w:rsidP="00297FDD">
      <w:pPr>
        <w:pStyle w:val="Body"/>
        <w:rPr>
          <w:rFonts w:ascii="Arial" w:hAnsi="Arial" w:cs="Arial"/>
          <w:sz w:val="20"/>
        </w:rPr>
      </w:pPr>
      <w:r w:rsidRPr="003F239F">
        <w:rPr>
          <w:rFonts w:ascii="Arial" w:hAnsi="Arial" w:cs="Arial"/>
          <w:b/>
          <w:sz w:val="20"/>
        </w:rPr>
        <w:t xml:space="preserve">NOW IT IS AGREED </w:t>
      </w:r>
      <w:r w:rsidRPr="003F239F">
        <w:rPr>
          <w:rFonts w:ascii="Arial" w:hAnsi="Arial" w:cs="Arial"/>
          <w:sz w:val="20"/>
        </w:rPr>
        <w:t>as follows:</w:t>
      </w:r>
    </w:p>
    <w:p w14:paraId="5C3C2935" w14:textId="77777777" w:rsidR="00297FDD" w:rsidRPr="003F239F" w:rsidRDefault="00297FDD" w:rsidP="00A1186B">
      <w:pPr>
        <w:pStyle w:val="Level1"/>
        <w:numPr>
          <w:ilvl w:val="0"/>
          <w:numId w:val="20"/>
        </w:numPr>
        <w:rPr>
          <w:rStyle w:val="Level1asHeadingtext"/>
          <w:rFonts w:ascii="Arial" w:hAnsi="Arial" w:cs="Arial"/>
          <w:sz w:val="20"/>
        </w:rPr>
      </w:pPr>
      <w:r w:rsidRPr="003F239F">
        <w:rPr>
          <w:rStyle w:val="Level1asHeadingtext"/>
          <w:rFonts w:ascii="Arial" w:hAnsi="Arial" w:cs="Arial"/>
          <w:sz w:val="20"/>
        </w:rPr>
        <w:t>Interpretation</w:t>
      </w:r>
    </w:p>
    <w:p w14:paraId="0B05B5DE" w14:textId="77777777" w:rsidR="00297FDD" w:rsidRPr="003F239F" w:rsidRDefault="00297FDD" w:rsidP="00A1186B">
      <w:pPr>
        <w:pStyle w:val="Level2"/>
        <w:numPr>
          <w:ilvl w:val="1"/>
          <w:numId w:val="20"/>
        </w:numPr>
        <w:rPr>
          <w:rFonts w:ascii="Arial" w:hAnsi="Arial" w:cs="Arial"/>
          <w:sz w:val="20"/>
        </w:rPr>
      </w:pPr>
      <w:r w:rsidRPr="003F239F">
        <w:rPr>
          <w:rFonts w:ascii="Arial" w:hAnsi="Arial" w:cs="Arial"/>
          <w:sz w:val="20"/>
        </w:rPr>
        <w:t>In this Agreement and its Schedule</w:t>
      </w:r>
      <w:r w:rsidR="00FB036A">
        <w:rPr>
          <w:rFonts w:ascii="Arial" w:hAnsi="Arial" w:cs="Arial"/>
          <w:sz w:val="20"/>
        </w:rPr>
        <w:t>s</w:t>
      </w:r>
      <w:r w:rsidRPr="003F239F">
        <w:rPr>
          <w:rFonts w:ascii="Arial" w:hAnsi="Arial" w:cs="Arial"/>
          <w:sz w:val="20"/>
        </w:rPr>
        <w:t xml:space="preserve"> the following words and expressions have the following meanings:</w:t>
      </w:r>
    </w:p>
    <w:tbl>
      <w:tblPr>
        <w:tblW w:w="0" w:type="auto"/>
        <w:tblInd w:w="959" w:type="dxa"/>
        <w:tblLayout w:type="fixed"/>
        <w:tblLook w:val="0000" w:firstRow="0" w:lastRow="0" w:firstColumn="0" w:lastColumn="0" w:noHBand="0" w:noVBand="0"/>
      </w:tblPr>
      <w:tblGrid>
        <w:gridCol w:w="3260"/>
        <w:gridCol w:w="5025"/>
      </w:tblGrid>
      <w:tr w:rsidR="00297FDD" w:rsidRPr="003F239F" w14:paraId="7F098830" w14:textId="77777777">
        <w:tc>
          <w:tcPr>
            <w:tcW w:w="3260" w:type="dxa"/>
            <w:shd w:val="clear" w:color="auto" w:fill="auto"/>
          </w:tcPr>
          <w:p w14:paraId="751EC76F" w14:textId="77777777" w:rsidR="00297FDD" w:rsidRPr="003F239F" w:rsidRDefault="00297FDD">
            <w:pPr>
              <w:pStyle w:val="Level2"/>
              <w:numPr>
                <w:ilvl w:val="0"/>
                <w:numId w:val="0"/>
              </w:numPr>
              <w:tabs>
                <w:tab w:val="left" w:pos="720"/>
              </w:tabs>
              <w:rPr>
                <w:rFonts w:ascii="Arial" w:hAnsi="Arial" w:cs="Arial"/>
                <w:sz w:val="20"/>
              </w:rPr>
            </w:pPr>
            <w:r w:rsidRPr="003F239F">
              <w:rPr>
                <w:rFonts w:ascii="Arial" w:hAnsi="Arial" w:cs="Arial"/>
                <w:sz w:val="20"/>
              </w:rPr>
              <w:t>“Employee”</w:t>
            </w:r>
          </w:p>
        </w:tc>
        <w:tc>
          <w:tcPr>
            <w:tcW w:w="5025" w:type="dxa"/>
            <w:shd w:val="clear" w:color="auto" w:fill="auto"/>
          </w:tcPr>
          <w:p w14:paraId="38D5D999" w14:textId="77777777" w:rsidR="00297FDD" w:rsidRPr="003F239F" w:rsidRDefault="00297FDD">
            <w:pPr>
              <w:pStyle w:val="Level2"/>
              <w:numPr>
                <w:ilvl w:val="0"/>
                <w:numId w:val="0"/>
              </w:numPr>
              <w:tabs>
                <w:tab w:val="left" w:pos="720"/>
              </w:tabs>
              <w:rPr>
                <w:rFonts w:ascii="Arial" w:hAnsi="Arial" w:cs="Arial"/>
                <w:sz w:val="20"/>
              </w:rPr>
            </w:pPr>
            <w:r w:rsidRPr="003F239F">
              <w:rPr>
                <w:rFonts w:ascii="Arial" w:hAnsi="Arial" w:cs="Arial"/>
                <w:sz w:val="20"/>
              </w:rPr>
              <w:t xml:space="preserve">means </w:t>
            </w:r>
            <w:r w:rsidRPr="003F239F">
              <w:rPr>
                <w:rFonts w:ascii="Arial" w:hAnsi="Arial" w:cs="Arial"/>
                <w:sz w:val="20"/>
                <w:highlight w:val="yellow"/>
              </w:rPr>
              <w:t>[name]</w:t>
            </w:r>
            <w:r w:rsidRPr="003F239F">
              <w:rPr>
                <w:rFonts w:ascii="Arial" w:hAnsi="Arial" w:cs="Arial"/>
                <w:sz w:val="20"/>
              </w:rPr>
              <w:t>;</w:t>
            </w:r>
          </w:p>
        </w:tc>
      </w:tr>
      <w:tr w:rsidR="00297FDD" w:rsidRPr="003F239F" w14:paraId="561912F6" w14:textId="77777777">
        <w:tc>
          <w:tcPr>
            <w:tcW w:w="3260" w:type="dxa"/>
            <w:shd w:val="clear" w:color="auto" w:fill="auto"/>
          </w:tcPr>
          <w:p w14:paraId="2BBA8FD3" w14:textId="77777777" w:rsidR="00297FDD" w:rsidRPr="003F239F" w:rsidRDefault="00297FDD">
            <w:pPr>
              <w:pStyle w:val="Level2"/>
              <w:numPr>
                <w:ilvl w:val="0"/>
                <w:numId w:val="0"/>
              </w:numPr>
              <w:tabs>
                <w:tab w:val="left" w:pos="720"/>
              </w:tabs>
              <w:rPr>
                <w:rFonts w:ascii="Arial" w:hAnsi="Arial" w:cs="Arial"/>
                <w:sz w:val="20"/>
              </w:rPr>
            </w:pPr>
            <w:r w:rsidRPr="003F239F">
              <w:rPr>
                <w:rFonts w:ascii="Arial" w:hAnsi="Arial" w:cs="Arial"/>
                <w:sz w:val="20"/>
              </w:rPr>
              <w:t>“Secondment Period”</w:t>
            </w:r>
          </w:p>
        </w:tc>
        <w:tc>
          <w:tcPr>
            <w:tcW w:w="5025" w:type="dxa"/>
            <w:shd w:val="clear" w:color="auto" w:fill="auto"/>
          </w:tcPr>
          <w:p w14:paraId="2F2C6B31" w14:textId="35F4BC27" w:rsidR="00297FDD" w:rsidRPr="003F239F" w:rsidRDefault="00297FDD">
            <w:pPr>
              <w:pStyle w:val="Level2"/>
              <w:numPr>
                <w:ilvl w:val="0"/>
                <w:numId w:val="0"/>
              </w:numPr>
              <w:tabs>
                <w:tab w:val="left" w:pos="720"/>
              </w:tabs>
              <w:rPr>
                <w:rFonts w:ascii="Arial" w:hAnsi="Arial" w:cs="Arial"/>
                <w:sz w:val="20"/>
              </w:rPr>
            </w:pPr>
            <w:r w:rsidRPr="003F239F">
              <w:rPr>
                <w:rFonts w:ascii="Arial" w:hAnsi="Arial" w:cs="Arial"/>
                <w:sz w:val="20"/>
              </w:rPr>
              <w:t>means the period of the secondment specified in clause</w:t>
            </w:r>
            <w:r w:rsidR="00120534">
              <w:rPr>
                <w:rFonts w:ascii="Arial" w:hAnsi="Arial" w:cs="Arial"/>
                <w:sz w:val="20"/>
              </w:rPr>
              <w:t xml:space="preserve"> </w:t>
            </w:r>
            <w:r w:rsidR="00120534">
              <w:rPr>
                <w:rFonts w:ascii="Arial" w:hAnsi="Arial" w:cs="Arial"/>
                <w:sz w:val="20"/>
              </w:rPr>
              <w:fldChar w:fldCharType="begin"/>
            </w:r>
            <w:r w:rsidR="00120534">
              <w:rPr>
                <w:rFonts w:ascii="Arial" w:hAnsi="Arial" w:cs="Arial"/>
                <w:sz w:val="20"/>
              </w:rPr>
              <w:instrText xml:space="preserve"> REF _Ref175209919 \r \h </w:instrText>
            </w:r>
            <w:r w:rsidR="00120534">
              <w:rPr>
                <w:rFonts w:ascii="Arial" w:hAnsi="Arial" w:cs="Arial"/>
                <w:sz w:val="20"/>
              </w:rPr>
            </w:r>
            <w:r w:rsidR="00120534">
              <w:rPr>
                <w:rFonts w:ascii="Arial" w:hAnsi="Arial" w:cs="Arial"/>
                <w:sz w:val="20"/>
              </w:rPr>
              <w:fldChar w:fldCharType="separate"/>
            </w:r>
            <w:r w:rsidR="00AE49D0">
              <w:rPr>
                <w:rFonts w:ascii="Arial" w:hAnsi="Arial" w:cs="Arial"/>
                <w:sz w:val="20"/>
              </w:rPr>
              <w:t>2</w:t>
            </w:r>
            <w:r w:rsidR="00120534">
              <w:rPr>
                <w:rFonts w:ascii="Arial" w:hAnsi="Arial" w:cs="Arial"/>
                <w:sz w:val="20"/>
              </w:rPr>
              <w:fldChar w:fldCharType="end"/>
            </w:r>
            <w:r w:rsidRPr="003F239F">
              <w:rPr>
                <w:rFonts w:ascii="Arial" w:hAnsi="Arial" w:cs="Arial"/>
                <w:sz w:val="20"/>
              </w:rPr>
              <w:t>;</w:t>
            </w:r>
          </w:p>
        </w:tc>
      </w:tr>
      <w:tr w:rsidR="00297FDD" w:rsidRPr="003F239F" w14:paraId="67146516" w14:textId="77777777">
        <w:tc>
          <w:tcPr>
            <w:tcW w:w="3260" w:type="dxa"/>
            <w:shd w:val="clear" w:color="auto" w:fill="auto"/>
          </w:tcPr>
          <w:p w14:paraId="1AF9513E" w14:textId="77777777" w:rsidR="00297FDD" w:rsidRPr="003F239F" w:rsidRDefault="00297FDD">
            <w:pPr>
              <w:pStyle w:val="Level2"/>
              <w:numPr>
                <w:ilvl w:val="0"/>
                <w:numId w:val="0"/>
              </w:numPr>
              <w:tabs>
                <w:tab w:val="left" w:pos="720"/>
              </w:tabs>
              <w:rPr>
                <w:rFonts w:ascii="Arial" w:hAnsi="Arial" w:cs="Arial"/>
                <w:sz w:val="20"/>
              </w:rPr>
            </w:pPr>
            <w:r w:rsidRPr="003F239F">
              <w:rPr>
                <w:rFonts w:ascii="Arial" w:hAnsi="Arial" w:cs="Arial"/>
                <w:sz w:val="20"/>
              </w:rPr>
              <w:t>“Secondment Letter”</w:t>
            </w:r>
          </w:p>
        </w:tc>
        <w:tc>
          <w:tcPr>
            <w:tcW w:w="5025" w:type="dxa"/>
            <w:shd w:val="clear" w:color="auto" w:fill="auto"/>
          </w:tcPr>
          <w:p w14:paraId="69AE843F" w14:textId="06B2AD2D" w:rsidR="00297FDD" w:rsidRPr="003F239F" w:rsidRDefault="00297FDD">
            <w:pPr>
              <w:pStyle w:val="Level2"/>
              <w:numPr>
                <w:ilvl w:val="0"/>
                <w:numId w:val="0"/>
              </w:numPr>
              <w:tabs>
                <w:tab w:val="left" w:pos="720"/>
              </w:tabs>
              <w:rPr>
                <w:rFonts w:ascii="Arial" w:hAnsi="Arial" w:cs="Arial"/>
                <w:sz w:val="20"/>
              </w:rPr>
            </w:pPr>
            <w:r w:rsidRPr="003F239F">
              <w:rPr>
                <w:rFonts w:ascii="Arial" w:hAnsi="Arial" w:cs="Arial"/>
                <w:sz w:val="20"/>
              </w:rPr>
              <w:t xml:space="preserve">means the letter from </w:t>
            </w:r>
            <w:r w:rsidR="00553593">
              <w:rPr>
                <w:rFonts w:ascii="Arial" w:hAnsi="Arial" w:cs="Arial"/>
                <w:sz w:val="20"/>
              </w:rPr>
              <w:t>the Home Institution</w:t>
            </w:r>
            <w:r w:rsidRPr="003F239F">
              <w:rPr>
                <w:rFonts w:ascii="Arial" w:hAnsi="Arial" w:cs="Arial"/>
                <w:sz w:val="20"/>
              </w:rPr>
              <w:t xml:space="preserve"> and </w:t>
            </w:r>
            <w:r w:rsidR="00553593">
              <w:rPr>
                <w:rFonts w:ascii="Arial" w:hAnsi="Arial" w:cs="Arial"/>
                <w:sz w:val="20"/>
              </w:rPr>
              <w:t>the University</w:t>
            </w:r>
            <w:r w:rsidRPr="003F239F">
              <w:rPr>
                <w:rFonts w:ascii="Arial" w:hAnsi="Arial" w:cs="Arial"/>
                <w:sz w:val="20"/>
              </w:rPr>
              <w:t xml:space="preserve"> to the Employee in the form set out in Schedule </w:t>
            </w:r>
            <w:r w:rsidR="00FB036A">
              <w:rPr>
                <w:rFonts w:ascii="Arial" w:hAnsi="Arial" w:cs="Arial"/>
                <w:sz w:val="20"/>
              </w:rPr>
              <w:t>1</w:t>
            </w:r>
            <w:r w:rsidRPr="003F239F">
              <w:rPr>
                <w:rFonts w:ascii="Arial" w:hAnsi="Arial" w:cs="Arial"/>
                <w:sz w:val="20"/>
              </w:rPr>
              <w:t>;</w:t>
            </w:r>
          </w:p>
        </w:tc>
      </w:tr>
      <w:tr w:rsidR="00297FDD" w:rsidRPr="003F239F" w14:paraId="2E822D0D" w14:textId="77777777">
        <w:tc>
          <w:tcPr>
            <w:tcW w:w="3260" w:type="dxa"/>
            <w:shd w:val="clear" w:color="auto" w:fill="auto"/>
          </w:tcPr>
          <w:p w14:paraId="1476F508" w14:textId="77777777" w:rsidR="00297FDD" w:rsidRPr="003F239F" w:rsidRDefault="00297FDD">
            <w:pPr>
              <w:pStyle w:val="Level2"/>
              <w:numPr>
                <w:ilvl w:val="0"/>
                <w:numId w:val="0"/>
              </w:numPr>
              <w:tabs>
                <w:tab w:val="left" w:pos="720"/>
              </w:tabs>
              <w:rPr>
                <w:rFonts w:ascii="Arial" w:hAnsi="Arial" w:cs="Arial"/>
                <w:sz w:val="20"/>
              </w:rPr>
            </w:pPr>
            <w:r w:rsidRPr="003F239F">
              <w:rPr>
                <w:rFonts w:ascii="Arial" w:hAnsi="Arial" w:cs="Arial"/>
                <w:sz w:val="20"/>
              </w:rPr>
              <w:t>“Services”</w:t>
            </w:r>
          </w:p>
        </w:tc>
        <w:tc>
          <w:tcPr>
            <w:tcW w:w="5025" w:type="dxa"/>
            <w:shd w:val="clear" w:color="auto" w:fill="auto"/>
          </w:tcPr>
          <w:p w14:paraId="32A2E6EF" w14:textId="77777777" w:rsidR="00297FDD" w:rsidRPr="003F239F" w:rsidRDefault="00297FDD">
            <w:pPr>
              <w:pStyle w:val="Level2"/>
              <w:numPr>
                <w:ilvl w:val="0"/>
                <w:numId w:val="0"/>
              </w:numPr>
              <w:tabs>
                <w:tab w:val="left" w:pos="720"/>
              </w:tabs>
              <w:rPr>
                <w:rFonts w:ascii="Arial" w:hAnsi="Arial" w:cs="Arial"/>
                <w:sz w:val="20"/>
              </w:rPr>
            </w:pPr>
            <w:r w:rsidRPr="003F239F">
              <w:rPr>
                <w:rFonts w:ascii="Arial" w:hAnsi="Arial" w:cs="Arial"/>
                <w:sz w:val="20"/>
              </w:rPr>
              <w:t>means the duties to be performed by the Employee as</w:t>
            </w:r>
            <w:r w:rsidR="000B4793" w:rsidRPr="003F239F">
              <w:rPr>
                <w:rFonts w:ascii="Arial" w:hAnsi="Arial" w:cs="Arial"/>
                <w:sz w:val="20"/>
              </w:rPr>
              <w:t xml:space="preserve"> set out in </w:t>
            </w:r>
            <w:r w:rsidR="00946AF8" w:rsidRPr="003F239F">
              <w:rPr>
                <w:rFonts w:ascii="Arial" w:hAnsi="Arial" w:cs="Arial"/>
                <w:sz w:val="20"/>
              </w:rPr>
              <w:t>Schedule 2</w:t>
            </w:r>
            <w:r w:rsidR="000B4793" w:rsidRPr="003F239F">
              <w:rPr>
                <w:rFonts w:ascii="Arial" w:hAnsi="Arial" w:cs="Arial"/>
                <w:sz w:val="20"/>
              </w:rPr>
              <w:t>, or as otherwise agreed between the parties</w:t>
            </w:r>
            <w:r w:rsidR="00120534">
              <w:rPr>
                <w:rFonts w:ascii="Arial" w:hAnsi="Arial" w:cs="Arial"/>
                <w:sz w:val="20"/>
              </w:rPr>
              <w:t xml:space="preserve"> and the Employee</w:t>
            </w:r>
            <w:r w:rsidR="000B4793" w:rsidRPr="003F239F">
              <w:rPr>
                <w:rFonts w:ascii="Arial" w:hAnsi="Arial" w:cs="Arial"/>
                <w:sz w:val="20"/>
              </w:rPr>
              <w:t xml:space="preserve"> in writing</w:t>
            </w:r>
            <w:r w:rsidRPr="003F239F">
              <w:rPr>
                <w:rFonts w:ascii="Arial" w:hAnsi="Arial" w:cs="Arial"/>
                <w:sz w:val="20"/>
              </w:rPr>
              <w:t>;</w:t>
            </w:r>
          </w:p>
        </w:tc>
      </w:tr>
      <w:tr w:rsidR="00297FDD" w:rsidRPr="003F239F" w14:paraId="27E6977E" w14:textId="77777777">
        <w:tc>
          <w:tcPr>
            <w:tcW w:w="3260" w:type="dxa"/>
            <w:shd w:val="clear" w:color="auto" w:fill="auto"/>
          </w:tcPr>
          <w:p w14:paraId="53071779" w14:textId="77777777" w:rsidR="00297FDD" w:rsidRPr="003F239F" w:rsidRDefault="00297FDD">
            <w:pPr>
              <w:pStyle w:val="Level2"/>
              <w:numPr>
                <w:ilvl w:val="0"/>
                <w:numId w:val="0"/>
              </w:numPr>
              <w:tabs>
                <w:tab w:val="left" w:pos="720"/>
              </w:tabs>
              <w:rPr>
                <w:rFonts w:ascii="Arial" w:hAnsi="Arial" w:cs="Arial"/>
                <w:sz w:val="20"/>
              </w:rPr>
            </w:pPr>
            <w:r w:rsidRPr="003F239F">
              <w:rPr>
                <w:rFonts w:ascii="Arial" w:hAnsi="Arial" w:cs="Arial"/>
                <w:sz w:val="20"/>
              </w:rPr>
              <w:t>“Employment Costs”</w:t>
            </w:r>
          </w:p>
        </w:tc>
        <w:tc>
          <w:tcPr>
            <w:tcW w:w="5025" w:type="dxa"/>
            <w:shd w:val="clear" w:color="auto" w:fill="auto"/>
          </w:tcPr>
          <w:p w14:paraId="521C6F4C" w14:textId="77777777" w:rsidR="00297FDD" w:rsidRPr="003F239F" w:rsidRDefault="00297FDD">
            <w:pPr>
              <w:pStyle w:val="Level2"/>
              <w:numPr>
                <w:ilvl w:val="0"/>
                <w:numId w:val="0"/>
              </w:numPr>
              <w:tabs>
                <w:tab w:val="left" w:pos="720"/>
              </w:tabs>
              <w:rPr>
                <w:rFonts w:ascii="Arial" w:hAnsi="Arial" w:cs="Arial"/>
                <w:sz w:val="20"/>
              </w:rPr>
            </w:pPr>
            <w:r w:rsidRPr="003F239F">
              <w:rPr>
                <w:rFonts w:ascii="Arial" w:hAnsi="Arial" w:cs="Arial"/>
                <w:sz w:val="20"/>
              </w:rPr>
              <w:t xml:space="preserve">means salary and all other costs including pension contributions, holiday and sickness pay, tax and both employees’ and employer’s National Insurance contributions connected with the </w:t>
            </w:r>
            <w:r w:rsidR="00120534">
              <w:rPr>
                <w:rFonts w:ascii="Arial" w:hAnsi="Arial" w:cs="Arial"/>
                <w:sz w:val="20"/>
              </w:rPr>
              <w:t>e</w:t>
            </w:r>
            <w:r w:rsidRPr="003F239F">
              <w:rPr>
                <w:rFonts w:ascii="Arial" w:hAnsi="Arial" w:cs="Arial"/>
                <w:sz w:val="20"/>
              </w:rPr>
              <w:t xml:space="preserve">mployment of the Employee during the Secondment Period including the Employee’s expenses incurred in relation to the secondment but expressly excluding any insurances such as employer’s liability insurance.  </w:t>
            </w:r>
          </w:p>
        </w:tc>
      </w:tr>
    </w:tbl>
    <w:p w14:paraId="544E914B" w14:textId="77777777" w:rsidR="00297FDD" w:rsidRPr="003F239F" w:rsidRDefault="00297FDD" w:rsidP="00A1186B">
      <w:pPr>
        <w:pStyle w:val="Level2"/>
        <w:numPr>
          <w:ilvl w:val="1"/>
          <w:numId w:val="20"/>
        </w:numPr>
        <w:rPr>
          <w:rFonts w:ascii="Arial" w:hAnsi="Arial" w:cs="Arial"/>
          <w:sz w:val="20"/>
        </w:rPr>
      </w:pPr>
      <w:bookmarkStart w:id="0" w:name="QuickMark"/>
      <w:bookmarkEnd w:id="0"/>
      <w:r w:rsidRPr="003F239F">
        <w:rPr>
          <w:rFonts w:ascii="Arial" w:hAnsi="Arial" w:cs="Arial"/>
          <w:sz w:val="20"/>
        </w:rPr>
        <w:t xml:space="preserve">Any reference to a clause or a schedule is to a clause or a schedule to this Agreement. </w:t>
      </w:r>
    </w:p>
    <w:p w14:paraId="6528BFE3" w14:textId="77777777" w:rsidR="00297FDD" w:rsidRPr="003F239F" w:rsidRDefault="00297FDD" w:rsidP="00A1186B">
      <w:pPr>
        <w:pStyle w:val="Level2"/>
        <w:numPr>
          <w:ilvl w:val="1"/>
          <w:numId w:val="20"/>
        </w:numPr>
        <w:rPr>
          <w:rFonts w:ascii="Arial" w:hAnsi="Arial" w:cs="Arial"/>
          <w:sz w:val="20"/>
        </w:rPr>
      </w:pPr>
      <w:r w:rsidRPr="003F239F">
        <w:rPr>
          <w:rFonts w:ascii="Arial" w:hAnsi="Arial" w:cs="Arial"/>
          <w:sz w:val="20"/>
        </w:rPr>
        <w:t>The headings are for ease of reference and will not affect the interpretation of this Agreement.</w:t>
      </w:r>
    </w:p>
    <w:p w14:paraId="675658E7" w14:textId="77777777" w:rsidR="00297FDD" w:rsidRPr="003F239F" w:rsidRDefault="000B4793" w:rsidP="00A1186B">
      <w:pPr>
        <w:pStyle w:val="Level1"/>
        <w:numPr>
          <w:ilvl w:val="0"/>
          <w:numId w:val="20"/>
        </w:numPr>
        <w:rPr>
          <w:rStyle w:val="Level1asHeadingtext"/>
          <w:rFonts w:ascii="Arial" w:hAnsi="Arial" w:cs="Arial"/>
          <w:sz w:val="20"/>
        </w:rPr>
      </w:pPr>
      <w:bookmarkStart w:id="1" w:name="_Ref175209919"/>
      <w:r w:rsidRPr="003F239F">
        <w:rPr>
          <w:rStyle w:val="Level1asHeadingtext"/>
          <w:rFonts w:ascii="Arial" w:hAnsi="Arial" w:cs="Arial"/>
          <w:sz w:val="20"/>
        </w:rPr>
        <w:t>Secondment Period</w:t>
      </w:r>
      <w:bookmarkEnd w:id="1"/>
    </w:p>
    <w:p w14:paraId="769D9644" w14:textId="77777777" w:rsidR="000B4793" w:rsidRPr="003F239F" w:rsidRDefault="00297FDD" w:rsidP="00A1186B">
      <w:pPr>
        <w:pStyle w:val="Level2"/>
        <w:numPr>
          <w:ilvl w:val="1"/>
          <w:numId w:val="20"/>
        </w:numPr>
        <w:rPr>
          <w:rFonts w:ascii="Arial" w:hAnsi="Arial" w:cs="Arial"/>
          <w:sz w:val="20"/>
        </w:rPr>
      </w:pPr>
      <w:r w:rsidRPr="003F239F">
        <w:rPr>
          <w:rFonts w:ascii="Arial" w:hAnsi="Arial" w:cs="Arial"/>
          <w:sz w:val="20"/>
        </w:rPr>
        <w:t xml:space="preserve">The secondment will commence on </w:t>
      </w:r>
      <w:r w:rsidR="008700CD" w:rsidRPr="003F239F">
        <w:rPr>
          <w:rFonts w:ascii="Arial" w:hAnsi="Arial" w:cs="Arial"/>
          <w:sz w:val="20"/>
        </w:rPr>
        <w:t>[</w:t>
      </w:r>
      <w:r w:rsidR="008700CD" w:rsidRPr="003F239F">
        <w:rPr>
          <w:rFonts w:ascii="Arial" w:hAnsi="Arial" w:cs="Arial"/>
          <w:sz w:val="20"/>
          <w:highlight w:val="yellow"/>
        </w:rPr>
        <w:t>date</w:t>
      </w:r>
      <w:r w:rsidR="008700CD" w:rsidRPr="003F239F">
        <w:rPr>
          <w:rFonts w:ascii="Arial" w:hAnsi="Arial" w:cs="Arial"/>
          <w:sz w:val="20"/>
        </w:rPr>
        <w:t xml:space="preserve">] </w:t>
      </w:r>
      <w:r w:rsidR="000B4793" w:rsidRPr="003F239F">
        <w:rPr>
          <w:rFonts w:ascii="Arial" w:hAnsi="Arial" w:cs="Arial"/>
          <w:sz w:val="20"/>
        </w:rPr>
        <w:t>and will automatically conclude</w:t>
      </w:r>
      <w:r w:rsidR="00120534">
        <w:rPr>
          <w:rFonts w:ascii="Arial" w:hAnsi="Arial" w:cs="Arial"/>
          <w:sz w:val="20"/>
        </w:rPr>
        <w:t xml:space="preserve"> on [</w:t>
      </w:r>
      <w:r w:rsidR="00120534" w:rsidRPr="00120534">
        <w:rPr>
          <w:rFonts w:ascii="Arial" w:hAnsi="Arial" w:cs="Arial"/>
          <w:sz w:val="20"/>
          <w:highlight w:val="yellow"/>
        </w:rPr>
        <w:t>XX</w:t>
      </w:r>
      <w:r w:rsidR="00120534">
        <w:rPr>
          <w:rFonts w:ascii="Arial" w:hAnsi="Arial" w:cs="Arial"/>
          <w:sz w:val="20"/>
        </w:rPr>
        <w:t>] unless t</w:t>
      </w:r>
      <w:r w:rsidR="00D11347" w:rsidRPr="003F239F">
        <w:rPr>
          <w:rFonts w:ascii="Arial" w:hAnsi="Arial" w:cs="Arial"/>
          <w:sz w:val="20"/>
        </w:rPr>
        <w:t xml:space="preserve">he parties and the Employee agree in writing to </w:t>
      </w:r>
      <w:r w:rsidR="00120534">
        <w:rPr>
          <w:rFonts w:ascii="Arial" w:hAnsi="Arial" w:cs="Arial"/>
          <w:sz w:val="20"/>
        </w:rPr>
        <w:t>change that end date</w:t>
      </w:r>
      <w:r w:rsidR="000B4793" w:rsidRPr="003F239F">
        <w:rPr>
          <w:rFonts w:ascii="Arial" w:hAnsi="Arial" w:cs="Arial"/>
          <w:sz w:val="20"/>
        </w:rPr>
        <w:t xml:space="preserve">.  </w:t>
      </w:r>
    </w:p>
    <w:p w14:paraId="169AB4AE" w14:textId="77777777" w:rsidR="00297FDD" w:rsidRPr="003F239F" w:rsidRDefault="000B4793" w:rsidP="00A1186B">
      <w:pPr>
        <w:pStyle w:val="Level2"/>
        <w:numPr>
          <w:ilvl w:val="1"/>
          <w:numId w:val="20"/>
        </w:numPr>
        <w:rPr>
          <w:rFonts w:ascii="Arial" w:hAnsi="Arial" w:cs="Arial"/>
          <w:sz w:val="20"/>
        </w:rPr>
      </w:pPr>
      <w:r w:rsidRPr="003F239F">
        <w:rPr>
          <w:rFonts w:ascii="Arial" w:hAnsi="Arial" w:cs="Arial"/>
          <w:sz w:val="20"/>
        </w:rPr>
        <w:t xml:space="preserve">The period of secondment may be terminated earlier: </w:t>
      </w:r>
    </w:p>
    <w:p w14:paraId="481221FF" w14:textId="77777777" w:rsidR="00297FDD" w:rsidRPr="003F239F" w:rsidRDefault="00297FDD" w:rsidP="00A1186B">
      <w:pPr>
        <w:pStyle w:val="Level3"/>
        <w:numPr>
          <w:ilvl w:val="2"/>
          <w:numId w:val="20"/>
        </w:numPr>
        <w:rPr>
          <w:rFonts w:ascii="Arial" w:hAnsi="Arial" w:cs="Arial"/>
          <w:sz w:val="20"/>
        </w:rPr>
      </w:pPr>
      <w:r w:rsidRPr="003F239F">
        <w:rPr>
          <w:rFonts w:ascii="Arial" w:hAnsi="Arial" w:cs="Arial"/>
          <w:sz w:val="20"/>
        </w:rPr>
        <w:lastRenderedPageBreak/>
        <w:t xml:space="preserve">on the grounds set out in the Secondment Letter; </w:t>
      </w:r>
    </w:p>
    <w:p w14:paraId="7AAF029C" w14:textId="77777777" w:rsidR="00297FDD" w:rsidRPr="003F239F" w:rsidRDefault="000B4793" w:rsidP="00A1186B">
      <w:pPr>
        <w:pStyle w:val="Level3"/>
        <w:numPr>
          <w:ilvl w:val="2"/>
          <w:numId w:val="20"/>
        </w:numPr>
        <w:rPr>
          <w:rFonts w:ascii="Arial" w:hAnsi="Arial" w:cs="Arial"/>
          <w:sz w:val="20"/>
        </w:rPr>
      </w:pPr>
      <w:r w:rsidRPr="003F239F">
        <w:rPr>
          <w:rFonts w:ascii="Arial" w:hAnsi="Arial" w:cs="Arial"/>
          <w:sz w:val="20"/>
        </w:rPr>
        <w:t xml:space="preserve">upon a party providing </w:t>
      </w:r>
      <w:r w:rsidR="00120534">
        <w:rPr>
          <w:rFonts w:ascii="Arial" w:hAnsi="Arial" w:cs="Arial"/>
          <w:sz w:val="20"/>
        </w:rPr>
        <w:t>28</w:t>
      </w:r>
      <w:r w:rsidRPr="003F239F">
        <w:rPr>
          <w:rFonts w:ascii="Arial" w:hAnsi="Arial" w:cs="Arial"/>
          <w:sz w:val="20"/>
        </w:rPr>
        <w:t xml:space="preserve"> days’ written notice</w:t>
      </w:r>
      <w:r w:rsidR="00297FDD" w:rsidRPr="003F239F">
        <w:rPr>
          <w:rFonts w:ascii="Arial" w:hAnsi="Arial" w:cs="Arial"/>
          <w:sz w:val="20"/>
        </w:rPr>
        <w:t xml:space="preserve">; </w:t>
      </w:r>
    </w:p>
    <w:p w14:paraId="270405BF" w14:textId="13EE27DA" w:rsidR="00297FDD" w:rsidRPr="003F239F" w:rsidRDefault="000B4793" w:rsidP="00A1186B">
      <w:pPr>
        <w:pStyle w:val="Level3"/>
        <w:numPr>
          <w:ilvl w:val="2"/>
          <w:numId w:val="20"/>
        </w:numPr>
        <w:rPr>
          <w:rFonts w:ascii="Arial" w:hAnsi="Arial" w:cs="Arial"/>
          <w:sz w:val="20"/>
        </w:rPr>
      </w:pPr>
      <w:r w:rsidRPr="003F239F">
        <w:rPr>
          <w:rFonts w:ascii="Arial" w:hAnsi="Arial" w:cs="Arial"/>
          <w:sz w:val="20"/>
        </w:rPr>
        <w:t xml:space="preserve">immediately upon </w:t>
      </w:r>
      <w:r w:rsidR="00297FDD" w:rsidRPr="003F239F">
        <w:rPr>
          <w:rFonts w:ascii="Arial" w:hAnsi="Arial" w:cs="Arial"/>
          <w:sz w:val="20"/>
        </w:rPr>
        <w:t>the Employee ceas</w:t>
      </w:r>
      <w:r w:rsidRPr="003F239F">
        <w:rPr>
          <w:rFonts w:ascii="Arial" w:hAnsi="Arial" w:cs="Arial"/>
          <w:sz w:val="20"/>
        </w:rPr>
        <w:t>ing</w:t>
      </w:r>
      <w:r w:rsidR="00297FDD" w:rsidRPr="003F239F">
        <w:rPr>
          <w:rFonts w:ascii="Arial" w:hAnsi="Arial" w:cs="Arial"/>
          <w:sz w:val="20"/>
        </w:rPr>
        <w:t xml:space="preserve"> to be employed by </w:t>
      </w:r>
      <w:r w:rsidR="00553593">
        <w:rPr>
          <w:rFonts w:ascii="Arial" w:hAnsi="Arial" w:cs="Arial"/>
          <w:sz w:val="20"/>
        </w:rPr>
        <w:t>the Home Institution</w:t>
      </w:r>
      <w:r w:rsidRPr="003F239F">
        <w:rPr>
          <w:rFonts w:ascii="Arial" w:hAnsi="Arial" w:cs="Arial"/>
          <w:sz w:val="20"/>
        </w:rPr>
        <w:t xml:space="preserve">, in which instance </w:t>
      </w:r>
      <w:r w:rsidR="00553593">
        <w:rPr>
          <w:rFonts w:ascii="Arial" w:hAnsi="Arial" w:cs="Arial"/>
          <w:sz w:val="20"/>
        </w:rPr>
        <w:t>the Home Institution</w:t>
      </w:r>
      <w:r w:rsidRPr="003F239F">
        <w:rPr>
          <w:rFonts w:ascii="Arial" w:hAnsi="Arial" w:cs="Arial"/>
          <w:sz w:val="20"/>
        </w:rPr>
        <w:t xml:space="preserve"> shall promptly notify </w:t>
      </w:r>
      <w:r w:rsidR="00553593">
        <w:rPr>
          <w:rFonts w:ascii="Arial" w:hAnsi="Arial" w:cs="Arial"/>
          <w:sz w:val="20"/>
        </w:rPr>
        <w:t>the University</w:t>
      </w:r>
      <w:r w:rsidRPr="003F239F">
        <w:rPr>
          <w:rFonts w:ascii="Arial" w:hAnsi="Arial" w:cs="Arial"/>
          <w:sz w:val="20"/>
        </w:rPr>
        <w:t xml:space="preserve"> in writing</w:t>
      </w:r>
      <w:r w:rsidR="00297FDD" w:rsidRPr="003F239F">
        <w:rPr>
          <w:rFonts w:ascii="Arial" w:hAnsi="Arial" w:cs="Arial"/>
          <w:sz w:val="20"/>
        </w:rPr>
        <w:t>; or</w:t>
      </w:r>
    </w:p>
    <w:p w14:paraId="605D3997" w14:textId="03EA4A6D" w:rsidR="00297FDD" w:rsidRPr="003F239F" w:rsidRDefault="00297FDD" w:rsidP="00A1186B">
      <w:pPr>
        <w:pStyle w:val="Level3"/>
        <w:numPr>
          <w:ilvl w:val="2"/>
          <w:numId w:val="20"/>
        </w:numPr>
        <w:rPr>
          <w:rStyle w:val="Level1asHeadingtext"/>
          <w:rFonts w:ascii="Arial" w:hAnsi="Arial" w:cs="Arial"/>
          <w:b w:val="0"/>
          <w:sz w:val="20"/>
        </w:rPr>
      </w:pPr>
      <w:r w:rsidRPr="003F239F">
        <w:rPr>
          <w:rFonts w:ascii="Arial" w:hAnsi="Arial" w:cs="Arial"/>
          <w:sz w:val="20"/>
        </w:rPr>
        <w:t xml:space="preserve">in accordance with </w:t>
      </w:r>
      <w:r w:rsidR="003F239F">
        <w:rPr>
          <w:rFonts w:ascii="Arial" w:hAnsi="Arial" w:cs="Arial"/>
          <w:sz w:val="20"/>
        </w:rPr>
        <w:t>cl</w:t>
      </w:r>
      <w:r w:rsidRPr="003F239F">
        <w:rPr>
          <w:rFonts w:ascii="Arial" w:hAnsi="Arial" w:cs="Arial"/>
          <w:sz w:val="20"/>
        </w:rPr>
        <w:t xml:space="preserve"> </w:t>
      </w:r>
      <w:r w:rsidR="003F239F">
        <w:rPr>
          <w:rFonts w:ascii="Arial" w:hAnsi="Arial" w:cs="Arial"/>
          <w:sz w:val="20"/>
          <w:highlight w:val="yellow"/>
        </w:rPr>
        <w:fldChar w:fldCharType="begin"/>
      </w:r>
      <w:r w:rsidR="003F239F">
        <w:rPr>
          <w:rFonts w:ascii="Arial" w:hAnsi="Arial" w:cs="Arial"/>
          <w:sz w:val="20"/>
        </w:rPr>
        <w:instrText xml:space="preserve"> REF _Ref175137923 \r \h </w:instrText>
      </w:r>
      <w:r w:rsidR="003F239F">
        <w:rPr>
          <w:rFonts w:ascii="Arial" w:hAnsi="Arial" w:cs="Arial"/>
          <w:sz w:val="20"/>
          <w:highlight w:val="yellow"/>
        </w:rPr>
      </w:r>
      <w:r w:rsidR="003F239F">
        <w:rPr>
          <w:rFonts w:ascii="Arial" w:hAnsi="Arial" w:cs="Arial"/>
          <w:sz w:val="20"/>
          <w:highlight w:val="yellow"/>
        </w:rPr>
        <w:fldChar w:fldCharType="separate"/>
      </w:r>
      <w:r w:rsidR="00AE49D0">
        <w:rPr>
          <w:rFonts w:ascii="Arial" w:hAnsi="Arial" w:cs="Arial"/>
          <w:sz w:val="20"/>
        </w:rPr>
        <w:t>7</w:t>
      </w:r>
      <w:r w:rsidR="003F239F">
        <w:rPr>
          <w:rFonts w:ascii="Arial" w:hAnsi="Arial" w:cs="Arial"/>
          <w:sz w:val="20"/>
          <w:highlight w:val="yellow"/>
        </w:rPr>
        <w:fldChar w:fldCharType="end"/>
      </w:r>
      <w:r w:rsidRPr="003F239F">
        <w:rPr>
          <w:rFonts w:ascii="Arial" w:hAnsi="Arial" w:cs="Arial"/>
          <w:sz w:val="20"/>
        </w:rPr>
        <w:t xml:space="preserve"> of this Agreement.</w:t>
      </w:r>
    </w:p>
    <w:p w14:paraId="73774173" w14:textId="77777777" w:rsidR="00297FDD" w:rsidRPr="003F239F" w:rsidRDefault="00297FDD" w:rsidP="00A1186B">
      <w:pPr>
        <w:pStyle w:val="Level1"/>
        <w:numPr>
          <w:ilvl w:val="0"/>
          <w:numId w:val="20"/>
        </w:numPr>
        <w:rPr>
          <w:rStyle w:val="Level1asHeadingtext"/>
          <w:rFonts w:ascii="Arial" w:hAnsi="Arial" w:cs="Arial"/>
          <w:b w:val="0"/>
          <w:sz w:val="20"/>
        </w:rPr>
      </w:pPr>
      <w:r w:rsidRPr="003F239F">
        <w:rPr>
          <w:rStyle w:val="Level1asHeadingtext"/>
          <w:rFonts w:ascii="Arial" w:hAnsi="Arial" w:cs="Arial"/>
          <w:sz w:val="20"/>
        </w:rPr>
        <w:t>Services</w:t>
      </w:r>
    </w:p>
    <w:p w14:paraId="4116D2B0" w14:textId="5A409ED6" w:rsidR="000B4793" w:rsidRPr="003F239F" w:rsidRDefault="000B4793" w:rsidP="00A1186B">
      <w:pPr>
        <w:pStyle w:val="Level2"/>
        <w:numPr>
          <w:ilvl w:val="1"/>
          <w:numId w:val="20"/>
        </w:numPr>
        <w:rPr>
          <w:rFonts w:ascii="Arial" w:hAnsi="Arial" w:cs="Arial"/>
          <w:sz w:val="20"/>
        </w:rPr>
      </w:pPr>
      <w:r w:rsidRPr="003F239F">
        <w:rPr>
          <w:rFonts w:ascii="Arial" w:hAnsi="Arial" w:cs="Arial"/>
          <w:sz w:val="20"/>
        </w:rPr>
        <w:t>The Employee shall be seconded to the position of [</w:t>
      </w:r>
      <w:r w:rsidRPr="003F239F">
        <w:rPr>
          <w:rFonts w:ascii="Arial" w:hAnsi="Arial" w:cs="Arial"/>
          <w:sz w:val="20"/>
          <w:highlight w:val="yellow"/>
        </w:rPr>
        <w:t>insert title</w:t>
      </w:r>
      <w:r w:rsidRPr="003F239F">
        <w:rPr>
          <w:rFonts w:ascii="Arial" w:hAnsi="Arial" w:cs="Arial"/>
          <w:sz w:val="20"/>
        </w:rPr>
        <w:t xml:space="preserve">], reporting to </w:t>
      </w:r>
      <w:r w:rsidR="00176807" w:rsidRPr="003F239F">
        <w:rPr>
          <w:rFonts w:ascii="Arial" w:hAnsi="Arial" w:cs="Arial"/>
          <w:sz w:val="20"/>
        </w:rPr>
        <w:t>a</w:t>
      </w:r>
      <w:r w:rsidRPr="003F239F">
        <w:rPr>
          <w:rFonts w:ascii="Arial" w:hAnsi="Arial" w:cs="Arial"/>
          <w:sz w:val="20"/>
        </w:rPr>
        <w:t xml:space="preserve"> more senior </w:t>
      </w:r>
      <w:r w:rsidR="00182CE9">
        <w:rPr>
          <w:rFonts w:ascii="Arial" w:hAnsi="Arial" w:cs="Arial"/>
          <w:sz w:val="20"/>
        </w:rPr>
        <w:t>University</w:t>
      </w:r>
      <w:r w:rsidR="00182CE9" w:rsidRPr="003F239F">
        <w:rPr>
          <w:rFonts w:ascii="Arial" w:hAnsi="Arial" w:cs="Arial"/>
          <w:sz w:val="20"/>
        </w:rPr>
        <w:t xml:space="preserve"> </w:t>
      </w:r>
      <w:r w:rsidRPr="003F239F">
        <w:rPr>
          <w:rFonts w:ascii="Arial" w:hAnsi="Arial" w:cs="Arial"/>
          <w:sz w:val="20"/>
        </w:rPr>
        <w:t xml:space="preserve">employee as notified to the Employee by </w:t>
      </w:r>
      <w:r w:rsidR="00553593">
        <w:rPr>
          <w:rFonts w:ascii="Arial" w:hAnsi="Arial" w:cs="Arial"/>
          <w:sz w:val="20"/>
        </w:rPr>
        <w:t>the University</w:t>
      </w:r>
      <w:r w:rsidRPr="003F239F">
        <w:rPr>
          <w:rFonts w:ascii="Arial" w:hAnsi="Arial" w:cs="Arial"/>
          <w:sz w:val="20"/>
        </w:rPr>
        <w:t xml:space="preserve"> in writing from time to time.  </w:t>
      </w:r>
    </w:p>
    <w:p w14:paraId="61880C9A" w14:textId="2475247D" w:rsidR="00297FDD" w:rsidRPr="003F239F" w:rsidRDefault="00553593" w:rsidP="00A1186B">
      <w:pPr>
        <w:pStyle w:val="Level2"/>
        <w:numPr>
          <w:ilvl w:val="1"/>
          <w:numId w:val="20"/>
        </w:numPr>
        <w:rPr>
          <w:rFonts w:ascii="Arial" w:hAnsi="Arial" w:cs="Arial"/>
          <w:sz w:val="20"/>
        </w:rPr>
      </w:pPr>
      <w:r>
        <w:rPr>
          <w:rFonts w:ascii="Arial" w:hAnsi="Arial" w:cs="Arial"/>
          <w:sz w:val="20"/>
        </w:rPr>
        <w:t>The Home Institution</w:t>
      </w:r>
      <w:r w:rsidR="00297FDD" w:rsidRPr="003F239F">
        <w:rPr>
          <w:rFonts w:ascii="Arial" w:hAnsi="Arial" w:cs="Arial"/>
          <w:sz w:val="20"/>
        </w:rPr>
        <w:t xml:space="preserve"> will second the Employee to perform the Services at </w:t>
      </w:r>
      <w:r>
        <w:rPr>
          <w:rFonts w:ascii="Arial" w:hAnsi="Arial" w:cs="Arial"/>
          <w:sz w:val="20"/>
        </w:rPr>
        <w:t>the University</w:t>
      </w:r>
      <w:r w:rsidR="00297FDD" w:rsidRPr="003F239F">
        <w:rPr>
          <w:rFonts w:ascii="Arial" w:hAnsi="Arial" w:cs="Arial"/>
          <w:sz w:val="20"/>
        </w:rPr>
        <w:t>’s premises</w:t>
      </w:r>
      <w:r w:rsidR="000B4793" w:rsidRPr="003F239F">
        <w:rPr>
          <w:rFonts w:ascii="Arial" w:hAnsi="Arial" w:cs="Arial"/>
          <w:sz w:val="20"/>
        </w:rPr>
        <w:t xml:space="preserve">.  The Employee may also work remotely or hybrid, as determined between the Employee and </w:t>
      </w:r>
      <w:r>
        <w:rPr>
          <w:rFonts w:ascii="Arial" w:hAnsi="Arial" w:cs="Arial"/>
          <w:sz w:val="20"/>
        </w:rPr>
        <w:t>the University</w:t>
      </w:r>
      <w:r w:rsidR="000B4793" w:rsidRPr="003F239F">
        <w:rPr>
          <w:rFonts w:ascii="Arial" w:hAnsi="Arial" w:cs="Arial"/>
          <w:sz w:val="20"/>
        </w:rPr>
        <w:t xml:space="preserve"> from time to time</w:t>
      </w:r>
      <w:r w:rsidR="00297FDD" w:rsidRPr="003F239F">
        <w:rPr>
          <w:rFonts w:ascii="Arial" w:hAnsi="Arial" w:cs="Arial"/>
          <w:sz w:val="20"/>
        </w:rPr>
        <w:t xml:space="preserve">.  The </w:t>
      </w:r>
      <w:r w:rsidR="000F21B2">
        <w:rPr>
          <w:rFonts w:ascii="Arial" w:hAnsi="Arial" w:cs="Arial"/>
          <w:sz w:val="20"/>
        </w:rPr>
        <w:t>Employee’s</w:t>
      </w:r>
      <w:r w:rsidR="00297FDD" w:rsidRPr="003F239F">
        <w:rPr>
          <w:rFonts w:ascii="Arial" w:hAnsi="Arial" w:cs="Arial"/>
          <w:sz w:val="20"/>
        </w:rPr>
        <w:t xml:space="preserve"> normal working week shall be </w:t>
      </w:r>
      <w:r w:rsidR="00297FDD" w:rsidRPr="003F239F">
        <w:rPr>
          <w:rFonts w:ascii="Arial" w:hAnsi="Arial" w:cs="Arial"/>
          <w:sz w:val="20"/>
          <w:highlight w:val="yellow"/>
        </w:rPr>
        <w:t>[number]</w:t>
      </w:r>
      <w:r w:rsidR="00297FDD" w:rsidRPr="003F239F">
        <w:rPr>
          <w:rFonts w:ascii="Arial" w:hAnsi="Arial" w:cs="Arial"/>
          <w:sz w:val="20"/>
        </w:rPr>
        <w:t xml:space="preserve"> hours and such additional hours as are reasonably necessary for the proper performance of the Services.  </w:t>
      </w:r>
    </w:p>
    <w:p w14:paraId="3B585EC4" w14:textId="198ED837" w:rsidR="00297FDD" w:rsidRPr="003F239F" w:rsidRDefault="00297FDD" w:rsidP="00A1186B">
      <w:pPr>
        <w:pStyle w:val="Level2"/>
        <w:numPr>
          <w:ilvl w:val="1"/>
          <w:numId w:val="20"/>
        </w:numPr>
        <w:rPr>
          <w:rFonts w:ascii="Arial" w:hAnsi="Arial" w:cs="Arial"/>
          <w:sz w:val="20"/>
        </w:rPr>
      </w:pPr>
      <w:r w:rsidRPr="003F239F">
        <w:rPr>
          <w:rFonts w:ascii="Arial" w:hAnsi="Arial" w:cs="Arial"/>
          <w:sz w:val="20"/>
        </w:rPr>
        <w:t xml:space="preserve">The </w:t>
      </w:r>
      <w:r w:rsidR="000B4793" w:rsidRPr="003F239F">
        <w:rPr>
          <w:rFonts w:ascii="Arial" w:hAnsi="Arial" w:cs="Arial"/>
          <w:sz w:val="20"/>
        </w:rPr>
        <w:t xml:space="preserve">parties agree the terms of the Secondment Letter, which </w:t>
      </w:r>
      <w:r w:rsidR="00553593">
        <w:rPr>
          <w:rFonts w:ascii="Arial" w:hAnsi="Arial" w:cs="Arial"/>
          <w:sz w:val="20"/>
        </w:rPr>
        <w:t>the Home Institution</w:t>
      </w:r>
      <w:r w:rsidR="000B4793" w:rsidRPr="003F239F">
        <w:rPr>
          <w:rFonts w:ascii="Arial" w:hAnsi="Arial" w:cs="Arial"/>
          <w:sz w:val="20"/>
        </w:rPr>
        <w:t xml:space="preserve"> shall sen</w:t>
      </w:r>
      <w:r w:rsidR="00120534">
        <w:rPr>
          <w:rFonts w:ascii="Arial" w:hAnsi="Arial" w:cs="Arial"/>
          <w:sz w:val="20"/>
        </w:rPr>
        <w:t>d</w:t>
      </w:r>
      <w:r w:rsidR="000B4793" w:rsidRPr="003F239F">
        <w:rPr>
          <w:rFonts w:ascii="Arial" w:hAnsi="Arial" w:cs="Arial"/>
          <w:sz w:val="20"/>
        </w:rPr>
        <w:t xml:space="preserve"> to the </w:t>
      </w:r>
      <w:r w:rsidR="000F21B2">
        <w:rPr>
          <w:rFonts w:ascii="Arial" w:hAnsi="Arial" w:cs="Arial"/>
          <w:sz w:val="20"/>
        </w:rPr>
        <w:t>Employee</w:t>
      </w:r>
      <w:r w:rsidR="000B4793" w:rsidRPr="003F239F">
        <w:rPr>
          <w:rFonts w:ascii="Arial" w:hAnsi="Arial" w:cs="Arial"/>
          <w:sz w:val="20"/>
        </w:rPr>
        <w:t xml:space="preserve"> on behalf of itself and </w:t>
      </w:r>
      <w:r w:rsidR="00553593">
        <w:rPr>
          <w:rFonts w:ascii="Arial" w:hAnsi="Arial" w:cs="Arial"/>
          <w:sz w:val="20"/>
        </w:rPr>
        <w:t>the University</w:t>
      </w:r>
      <w:r w:rsidR="000B4793" w:rsidRPr="003F239F">
        <w:rPr>
          <w:rFonts w:ascii="Arial" w:hAnsi="Arial" w:cs="Arial"/>
          <w:sz w:val="20"/>
        </w:rPr>
        <w:t xml:space="preserve">.  </w:t>
      </w:r>
    </w:p>
    <w:p w14:paraId="4838517B" w14:textId="3CC9178C" w:rsidR="00297FDD" w:rsidRPr="003F239F" w:rsidRDefault="00297FDD" w:rsidP="00A1186B">
      <w:pPr>
        <w:pStyle w:val="Level1"/>
        <w:numPr>
          <w:ilvl w:val="0"/>
          <w:numId w:val="20"/>
        </w:numPr>
        <w:rPr>
          <w:rStyle w:val="Level1asHeadingtext"/>
          <w:rFonts w:ascii="Arial" w:hAnsi="Arial" w:cs="Arial"/>
          <w:sz w:val="20"/>
        </w:rPr>
      </w:pPr>
      <w:r w:rsidRPr="003F239F">
        <w:rPr>
          <w:rStyle w:val="Level1asHeadingtext"/>
          <w:rFonts w:ascii="Arial" w:hAnsi="Arial" w:cs="Arial"/>
          <w:sz w:val="20"/>
        </w:rPr>
        <w:t xml:space="preserve">Duties of </w:t>
      </w:r>
      <w:r w:rsidR="00553593">
        <w:rPr>
          <w:rStyle w:val="Level1asHeadingtext"/>
          <w:rFonts w:ascii="Arial" w:hAnsi="Arial" w:cs="Arial"/>
          <w:sz w:val="20"/>
        </w:rPr>
        <w:t>the University</w:t>
      </w:r>
    </w:p>
    <w:p w14:paraId="339AB214" w14:textId="030FA608" w:rsidR="00297FDD" w:rsidRPr="003F239F" w:rsidRDefault="00297FDD" w:rsidP="00A1186B">
      <w:pPr>
        <w:pStyle w:val="Level2"/>
        <w:numPr>
          <w:ilvl w:val="1"/>
          <w:numId w:val="20"/>
        </w:numPr>
        <w:rPr>
          <w:rFonts w:ascii="Arial" w:hAnsi="Arial" w:cs="Arial"/>
          <w:sz w:val="20"/>
        </w:rPr>
      </w:pPr>
      <w:r w:rsidRPr="003F239F">
        <w:rPr>
          <w:rFonts w:ascii="Arial" w:hAnsi="Arial" w:cs="Arial"/>
          <w:sz w:val="20"/>
        </w:rPr>
        <w:t xml:space="preserve">Subject to the provisions contained in clause </w:t>
      </w:r>
      <w:r w:rsidR="00A14AEE" w:rsidRPr="003F239F">
        <w:rPr>
          <w:rFonts w:ascii="Arial" w:hAnsi="Arial" w:cs="Arial"/>
          <w:sz w:val="20"/>
        </w:rPr>
        <w:fldChar w:fldCharType="begin"/>
      </w:r>
      <w:r w:rsidR="00A14AEE" w:rsidRPr="003F239F">
        <w:rPr>
          <w:rFonts w:ascii="Arial" w:hAnsi="Arial" w:cs="Arial"/>
          <w:sz w:val="20"/>
        </w:rPr>
        <w:instrText xml:space="preserve"> REF _Ref175133107 \r \h </w:instrText>
      </w:r>
      <w:r w:rsidR="003F239F" w:rsidRPr="003F239F">
        <w:rPr>
          <w:rFonts w:ascii="Arial" w:hAnsi="Arial" w:cs="Arial"/>
          <w:sz w:val="20"/>
        </w:rPr>
        <w:instrText xml:space="preserve"> \* MERGEFORMAT </w:instrText>
      </w:r>
      <w:r w:rsidR="00A14AEE" w:rsidRPr="003F239F">
        <w:rPr>
          <w:rFonts w:ascii="Arial" w:hAnsi="Arial" w:cs="Arial"/>
          <w:sz w:val="20"/>
        </w:rPr>
      </w:r>
      <w:r w:rsidR="00A14AEE" w:rsidRPr="003F239F">
        <w:rPr>
          <w:rFonts w:ascii="Arial" w:hAnsi="Arial" w:cs="Arial"/>
          <w:sz w:val="20"/>
        </w:rPr>
        <w:fldChar w:fldCharType="separate"/>
      </w:r>
      <w:r w:rsidR="00AE49D0">
        <w:rPr>
          <w:rFonts w:ascii="Arial" w:hAnsi="Arial" w:cs="Arial"/>
          <w:sz w:val="20"/>
        </w:rPr>
        <w:t>9</w:t>
      </w:r>
      <w:r w:rsidR="00A14AEE" w:rsidRPr="003F239F">
        <w:rPr>
          <w:rFonts w:ascii="Arial" w:hAnsi="Arial" w:cs="Arial"/>
          <w:sz w:val="20"/>
        </w:rPr>
        <w:fldChar w:fldCharType="end"/>
      </w:r>
      <w:r w:rsidRPr="003F239F">
        <w:rPr>
          <w:rFonts w:ascii="Arial" w:hAnsi="Arial" w:cs="Arial"/>
          <w:sz w:val="20"/>
        </w:rPr>
        <w:t xml:space="preserve"> below, </w:t>
      </w:r>
      <w:r w:rsidR="00553593">
        <w:rPr>
          <w:rFonts w:ascii="Arial" w:hAnsi="Arial" w:cs="Arial"/>
          <w:sz w:val="20"/>
        </w:rPr>
        <w:t>the University</w:t>
      </w:r>
      <w:r w:rsidR="00946AF8" w:rsidRPr="003F239F">
        <w:rPr>
          <w:rFonts w:ascii="Arial" w:hAnsi="Arial" w:cs="Arial"/>
          <w:sz w:val="20"/>
        </w:rPr>
        <w:t xml:space="preserve"> </w:t>
      </w:r>
      <w:r w:rsidRPr="003F239F">
        <w:rPr>
          <w:rFonts w:ascii="Arial" w:hAnsi="Arial" w:cs="Arial"/>
          <w:sz w:val="20"/>
        </w:rPr>
        <w:t xml:space="preserve">agrees that it will observe the terms under which the Employee is employed by </w:t>
      </w:r>
      <w:r w:rsidR="00553593">
        <w:rPr>
          <w:rFonts w:ascii="Arial" w:hAnsi="Arial" w:cs="Arial"/>
          <w:sz w:val="20"/>
        </w:rPr>
        <w:t>the Home Institution</w:t>
      </w:r>
      <w:r w:rsidRPr="003F239F">
        <w:rPr>
          <w:rFonts w:ascii="Arial" w:hAnsi="Arial" w:cs="Arial"/>
          <w:sz w:val="20"/>
        </w:rPr>
        <w:t xml:space="preserve"> </w:t>
      </w:r>
      <w:r w:rsidR="00176807" w:rsidRPr="003F239F">
        <w:rPr>
          <w:rFonts w:ascii="Arial" w:hAnsi="Arial" w:cs="Arial"/>
          <w:sz w:val="20"/>
        </w:rPr>
        <w:t xml:space="preserve">that are made known to </w:t>
      </w:r>
      <w:r w:rsidR="00553593">
        <w:rPr>
          <w:rFonts w:ascii="Arial" w:hAnsi="Arial" w:cs="Arial"/>
          <w:sz w:val="20"/>
        </w:rPr>
        <w:t>the University</w:t>
      </w:r>
      <w:r w:rsidR="00176807" w:rsidRPr="003F239F">
        <w:rPr>
          <w:rFonts w:ascii="Arial" w:hAnsi="Arial" w:cs="Arial"/>
          <w:sz w:val="20"/>
        </w:rPr>
        <w:t xml:space="preserve"> </w:t>
      </w:r>
      <w:r w:rsidRPr="003F239F">
        <w:rPr>
          <w:rFonts w:ascii="Arial" w:hAnsi="Arial" w:cs="Arial"/>
          <w:sz w:val="20"/>
        </w:rPr>
        <w:t xml:space="preserve">(save in respect of pay and benefits) as if it were the employer of the Employee and that it will not do or omit to do anything which </w:t>
      </w:r>
      <w:r w:rsidR="00946AF8" w:rsidRPr="003F239F">
        <w:rPr>
          <w:rFonts w:ascii="Arial" w:hAnsi="Arial" w:cs="Arial"/>
          <w:sz w:val="20"/>
        </w:rPr>
        <w:t xml:space="preserve">it ought reasonably to know </w:t>
      </w:r>
      <w:r w:rsidRPr="003F239F">
        <w:rPr>
          <w:rFonts w:ascii="Arial" w:hAnsi="Arial" w:cs="Arial"/>
          <w:sz w:val="20"/>
        </w:rPr>
        <w:t>would cause</w:t>
      </w:r>
      <w:r w:rsidR="00946AF8" w:rsidRPr="003F239F">
        <w:rPr>
          <w:rFonts w:ascii="Arial" w:hAnsi="Arial" w:cs="Arial"/>
          <w:sz w:val="20"/>
        </w:rPr>
        <w:t>,</w:t>
      </w:r>
      <w:r w:rsidRPr="003F239F">
        <w:rPr>
          <w:rFonts w:ascii="Arial" w:hAnsi="Arial" w:cs="Arial"/>
          <w:sz w:val="20"/>
        </w:rPr>
        <w:t xml:space="preserve"> </w:t>
      </w:r>
      <w:r w:rsidR="00946AF8" w:rsidRPr="003F239F">
        <w:rPr>
          <w:rFonts w:ascii="Arial" w:hAnsi="Arial" w:cs="Arial"/>
          <w:sz w:val="20"/>
        </w:rPr>
        <w:t xml:space="preserve">or have a material risk of causing, </w:t>
      </w:r>
      <w:r w:rsidR="00553593">
        <w:rPr>
          <w:rFonts w:ascii="Arial" w:hAnsi="Arial" w:cs="Arial"/>
          <w:sz w:val="20"/>
        </w:rPr>
        <w:t>the Home Institution</w:t>
      </w:r>
      <w:r w:rsidRPr="003F239F">
        <w:rPr>
          <w:rFonts w:ascii="Arial" w:hAnsi="Arial" w:cs="Arial"/>
          <w:sz w:val="20"/>
        </w:rPr>
        <w:t xml:space="preserve"> to breach any of its obligations to the Employee.  </w:t>
      </w:r>
    </w:p>
    <w:p w14:paraId="50AE6D4D" w14:textId="77777777" w:rsidR="00297FDD" w:rsidRPr="003F239F" w:rsidRDefault="00297FDD" w:rsidP="00A1186B">
      <w:pPr>
        <w:pStyle w:val="Level1"/>
        <w:numPr>
          <w:ilvl w:val="0"/>
          <w:numId w:val="20"/>
        </w:numPr>
        <w:rPr>
          <w:rStyle w:val="Level1asHeadingtext"/>
          <w:rFonts w:ascii="Arial" w:hAnsi="Arial" w:cs="Arial"/>
          <w:sz w:val="20"/>
        </w:rPr>
      </w:pPr>
      <w:bookmarkStart w:id="2" w:name="_Ref175055683"/>
      <w:r w:rsidRPr="003F239F">
        <w:rPr>
          <w:rStyle w:val="Level1asHeadingtext"/>
          <w:rFonts w:ascii="Arial" w:hAnsi="Arial" w:cs="Arial"/>
          <w:sz w:val="20"/>
        </w:rPr>
        <w:t>Basis of charges</w:t>
      </w:r>
      <w:bookmarkEnd w:id="2"/>
    </w:p>
    <w:p w14:paraId="4EA3FA1D" w14:textId="640EADA2" w:rsidR="00297FDD" w:rsidRPr="003F239F" w:rsidRDefault="00553593" w:rsidP="00A1186B">
      <w:pPr>
        <w:pStyle w:val="Level2"/>
        <w:numPr>
          <w:ilvl w:val="1"/>
          <w:numId w:val="20"/>
        </w:numPr>
        <w:rPr>
          <w:rFonts w:ascii="Arial" w:hAnsi="Arial" w:cs="Arial"/>
          <w:sz w:val="20"/>
        </w:rPr>
      </w:pPr>
      <w:r>
        <w:rPr>
          <w:rFonts w:ascii="Arial" w:hAnsi="Arial" w:cs="Arial"/>
          <w:sz w:val="20"/>
        </w:rPr>
        <w:t>The Home Institution</w:t>
      </w:r>
      <w:r w:rsidR="00297FDD" w:rsidRPr="003F239F">
        <w:rPr>
          <w:rFonts w:ascii="Arial" w:hAnsi="Arial" w:cs="Arial"/>
          <w:sz w:val="20"/>
        </w:rPr>
        <w:t xml:space="preserve"> will pay the Employment Costs to the Employee in accordance with the Employee’s contract of employment with </w:t>
      </w:r>
      <w:r>
        <w:rPr>
          <w:rFonts w:ascii="Arial" w:hAnsi="Arial" w:cs="Arial"/>
          <w:sz w:val="20"/>
        </w:rPr>
        <w:t>the Home Institution</w:t>
      </w:r>
      <w:r w:rsidR="00297FDD" w:rsidRPr="003F239F">
        <w:rPr>
          <w:rFonts w:ascii="Arial" w:hAnsi="Arial" w:cs="Arial"/>
          <w:sz w:val="20"/>
        </w:rPr>
        <w:t xml:space="preserve">.  </w:t>
      </w:r>
    </w:p>
    <w:p w14:paraId="03BF0DE5" w14:textId="7E60A955" w:rsidR="00297FDD" w:rsidRPr="003F239F" w:rsidRDefault="00553593" w:rsidP="00A1186B">
      <w:pPr>
        <w:pStyle w:val="Level2"/>
        <w:numPr>
          <w:ilvl w:val="1"/>
          <w:numId w:val="20"/>
        </w:numPr>
        <w:rPr>
          <w:rFonts w:ascii="Arial" w:hAnsi="Arial" w:cs="Arial"/>
          <w:b/>
          <w:sz w:val="20"/>
        </w:rPr>
      </w:pPr>
      <w:r>
        <w:rPr>
          <w:rFonts w:ascii="Arial" w:hAnsi="Arial" w:cs="Arial"/>
          <w:sz w:val="20"/>
        </w:rPr>
        <w:t>The Home Institution</w:t>
      </w:r>
      <w:r w:rsidR="00297FDD" w:rsidRPr="003F239F">
        <w:rPr>
          <w:rFonts w:ascii="Arial" w:hAnsi="Arial" w:cs="Arial"/>
          <w:sz w:val="20"/>
        </w:rPr>
        <w:t xml:space="preserve"> will recharge any Employment Costs to </w:t>
      </w:r>
      <w:r>
        <w:rPr>
          <w:rFonts w:ascii="Arial" w:hAnsi="Arial" w:cs="Arial"/>
          <w:sz w:val="20"/>
        </w:rPr>
        <w:t>the University</w:t>
      </w:r>
      <w:r w:rsidR="00297FDD" w:rsidRPr="003F239F">
        <w:rPr>
          <w:rFonts w:ascii="Arial" w:hAnsi="Arial" w:cs="Arial"/>
          <w:sz w:val="20"/>
        </w:rPr>
        <w:t xml:space="preserve"> on a monthly basis</w:t>
      </w:r>
      <w:r w:rsidR="00F177D9" w:rsidRPr="003F239F">
        <w:rPr>
          <w:rFonts w:ascii="Arial" w:hAnsi="Arial" w:cs="Arial"/>
          <w:sz w:val="20"/>
        </w:rPr>
        <w:t xml:space="preserve"> (</w:t>
      </w:r>
      <w:r w:rsidR="00F177D9" w:rsidRPr="003F239F">
        <w:rPr>
          <w:rFonts w:ascii="Arial" w:hAnsi="Arial" w:cs="Arial"/>
          <w:b/>
          <w:bCs/>
          <w:sz w:val="20"/>
        </w:rPr>
        <w:t>Charges</w:t>
      </w:r>
      <w:r w:rsidR="00F177D9" w:rsidRPr="003F239F">
        <w:rPr>
          <w:rFonts w:ascii="Arial" w:hAnsi="Arial" w:cs="Arial"/>
          <w:sz w:val="20"/>
        </w:rPr>
        <w:t>)</w:t>
      </w:r>
      <w:r w:rsidR="00297FDD" w:rsidRPr="003F239F">
        <w:rPr>
          <w:rFonts w:ascii="Arial" w:hAnsi="Arial" w:cs="Arial"/>
          <w:sz w:val="20"/>
        </w:rPr>
        <w:t xml:space="preserve">.  </w:t>
      </w:r>
      <w:r>
        <w:rPr>
          <w:rFonts w:ascii="Arial" w:hAnsi="Arial" w:cs="Arial"/>
          <w:sz w:val="20"/>
        </w:rPr>
        <w:t>The Home Institution</w:t>
      </w:r>
      <w:r w:rsidR="00946AF8" w:rsidRPr="003F239F">
        <w:rPr>
          <w:rFonts w:ascii="Arial" w:hAnsi="Arial" w:cs="Arial"/>
          <w:sz w:val="20"/>
        </w:rPr>
        <w:t xml:space="preserve"> shall follow such reasonable standard invoicing processes </w:t>
      </w:r>
      <w:r w:rsidR="00F177D9" w:rsidRPr="003F239F">
        <w:rPr>
          <w:rFonts w:ascii="Arial" w:hAnsi="Arial" w:cs="Arial"/>
          <w:sz w:val="20"/>
        </w:rPr>
        <w:t xml:space="preserve">as </w:t>
      </w:r>
      <w:r w:rsidR="00A14AEE" w:rsidRPr="003F239F">
        <w:rPr>
          <w:rFonts w:ascii="Arial" w:hAnsi="Arial" w:cs="Arial"/>
          <w:sz w:val="20"/>
        </w:rPr>
        <w:t>communicated to it</w:t>
      </w:r>
      <w:r w:rsidR="00F177D9" w:rsidRPr="003F239F">
        <w:rPr>
          <w:rFonts w:ascii="Arial" w:hAnsi="Arial" w:cs="Arial"/>
          <w:sz w:val="20"/>
        </w:rPr>
        <w:t xml:space="preserve"> in writing.</w:t>
      </w:r>
    </w:p>
    <w:p w14:paraId="5384B81F" w14:textId="750FBB21" w:rsidR="00297FDD" w:rsidRPr="003F239F" w:rsidRDefault="00297FDD" w:rsidP="00A1186B">
      <w:pPr>
        <w:pStyle w:val="Level2"/>
        <w:numPr>
          <w:ilvl w:val="1"/>
          <w:numId w:val="20"/>
        </w:numPr>
        <w:rPr>
          <w:rFonts w:ascii="Arial" w:hAnsi="Arial" w:cs="Arial"/>
          <w:color w:val="000000"/>
          <w:sz w:val="20"/>
        </w:rPr>
      </w:pPr>
      <w:r w:rsidRPr="003F239F">
        <w:rPr>
          <w:rFonts w:ascii="Arial" w:hAnsi="Arial" w:cs="Arial"/>
          <w:sz w:val="20"/>
        </w:rPr>
        <w:t xml:space="preserve">All sums payable by </w:t>
      </w:r>
      <w:r w:rsidR="00553593">
        <w:rPr>
          <w:rFonts w:ascii="Arial" w:hAnsi="Arial" w:cs="Arial"/>
          <w:sz w:val="20"/>
        </w:rPr>
        <w:t>the University</w:t>
      </w:r>
      <w:r w:rsidRPr="003F239F">
        <w:rPr>
          <w:rFonts w:ascii="Arial" w:hAnsi="Arial" w:cs="Arial"/>
          <w:sz w:val="20"/>
        </w:rPr>
        <w:t xml:space="preserve"> to </w:t>
      </w:r>
      <w:r w:rsidR="00553593">
        <w:rPr>
          <w:rFonts w:ascii="Arial" w:hAnsi="Arial" w:cs="Arial"/>
          <w:sz w:val="20"/>
        </w:rPr>
        <w:t>the Home Institution</w:t>
      </w:r>
      <w:r w:rsidRPr="003F239F">
        <w:rPr>
          <w:rFonts w:ascii="Arial" w:hAnsi="Arial" w:cs="Arial"/>
          <w:sz w:val="20"/>
        </w:rPr>
        <w:t xml:space="preserve"> under this Agreement are exclusive of any Value Added Tax properly chargeable.</w:t>
      </w:r>
    </w:p>
    <w:p w14:paraId="2598645D" w14:textId="77777777" w:rsidR="00297FDD" w:rsidRPr="003F239F" w:rsidRDefault="00297FDD" w:rsidP="00A1186B">
      <w:pPr>
        <w:pStyle w:val="Level2"/>
        <w:numPr>
          <w:ilvl w:val="1"/>
          <w:numId w:val="20"/>
        </w:numPr>
        <w:rPr>
          <w:rFonts w:ascii="Arial" w:hAnsi="Arial" w:cs="Arial"/>
          <w:color w:val="000000"/>
          <w:sz w:val="20"/>
        </w:rPr>
      </w:pPr>
      <w:r w:rsidRPr="003F239F">
        <w:rPr>
          <w:rFonts w:ascii="Arial" w:hAnsi="Arial" w:cs="Arial"/>
          <w:sz w:val="20"/>
        </w:rPr>
        <w:t>Where a supply for Value Added Tax purposes is made under this Agreement then the party making that supply shall issue to the recipient of the supply a valid tax invoice.</w:t>
      </w:r>
    </w:p>
    <w:p w14:paraId="624F1B3A" w14:textId="77777777" w:rsidR="00297FDD" w:rsidRPr="003F239F" w:rsidRDefault="00297FDD" w:rsidP="00A1186B">
      <w:pPr>
        <w:pStyle w:val="Level2"/>
        <w:numPr>
          <w:ilvl w:val="1"/>
          <w:numId w:val="20"/>
        </w:numPr>
        <w:rPr>
          <w:rFonts w:ascii="Arial" w:hAnsi="Arial" w:cs="Arial"/>
          <w:sz w:val="20"/>
        </w:rPr>
      </w:pPr>
      <w:r w:rsidRPr="003F239F">
        <w:rPr>
          <w:rFonts w:ascii="Arial" w:hAnsi="Arial" w:cs="Arial"/>
          <w:sz w:val="20"/>
        </w:rPr>
        <w:lastRenderedPageBreak/>
        <w:t>On receipt of a valid tax invoice referred to in clause 5.4</w:t>
      </w:r>
      <w:r w:rsidR="00120534">
        <w:rPr>
          <w:rFonts w:ascii="Arial" w:hAnsi="Arial" w:cs="Arial"/>
          <w:sz w:val="20"/>
        </w:rPr>
        <w:t>,</w:t>
      </w:r>
      <w:r w:rsidRPr="003F239F">
        <w:rPr>
          <w:rFonts w:ascii="Arial" w:hAnsi="Arial" w:cs="Arial"/>
          <w:sz w:val="20"/>
        </w:rPr>
        <w:t xml:space="preserve"> the recipient shall pay to the supplier the amount of Value Added Tax properly due at the same time as paying the net amount due to which any such Value Added Tax relates.</w:t>
      </w:r>
    </w:p>
    <w:p w14:paraId="6064B2FF" w14:textId="77777777" w:rsidR="00297FDD" w:rsidRPr="003F239F" w:rsidRDefault="00297FDD" w:rsidP="00A1186B">
      <w:pPr>
        <w:pStyle w:val="Level1"/>
        <w:keepNext/>
        <w:numPr>
          <w:ilvl w:val="0"/>
          <w:numId w:val="20"/>
        </w:numPr>
        <w:rPr>
          <w:rStyle w:val="Level1asHeadingtext"/>
          <w:rFonts w:ascii="Arial" w:hAnsi="Arial" w:cs="Arial"/>
          <w:sz w:val="20"/>
        </w:rPr>
      </w:pPr>
      <w:r w:rsidRPr="003F239F">
        <w:rPr>
          <w:rStyle w:val="Level1asHeadingtext"/>
          <w:rFonts w:ascii="Arial" w:hAnsi="Arial" w:cs="Arial"/>
          <w:sz w:val="20"/>
        </w:rPr>
        <w:t>Employee’s expenses</w:t>
      </w:r>
    </w:p>
    <w:p w14:paraId="1233C93D" w14:textId="69F76D5F" w:rsidR="006523F4" w:rsidRPr="003F239F" w:rsidRDefault="00553593" w:rsidP="00A1186B">
      <w:pPr>
        <w:pStyle w:val="Level2"/>
        <w:numPr>
          <w:ilvl w:val="1"/>
          <w:numId w:val="20"/>
        </w:numPr>
        <w:rPr>
          <w:rFonts w:ascii="Arial" w:hAnsi="Arial" w:cs="Arial"/>
          <w:sz w:val="20"/>
        </w:rPr>
      </w:pPr>
      <w:r>
        <w:rPr>
          <w:rFonts w:ascii="Arial" w:hAnsi="Arial" w:cs="Arial"/>
          <w:sz w:val="20"/>
        </w:rPr>
        <w:t>The Home Institution</w:t>
      </w:r>
      <w:r w:rsidR="006523F4" w:rsidRPr="003F239F">
        <w:rPr>
          <w:rFonts w:ascii="Arial" w:hAnsi="Arial" w:cs="Arial"/>
          <w:sz w:val="20"/>
        </w:rPr>
        <w:t xml:space="preserve"> will reimburse directly to the Employee any out-of-pocket expenses properly and reasonably incurred by the Employee in the performance of </w:t>
      </w:r>
      <w:r w:rsidR="00120534">
        <w:rPr>
          <w:rFonts w:ascii="Arial" w:hAnsi="Arial" w:cs="Arial"/>
          <w:sz w:val="20"/>
        </w:rPr>
        <w:t>the S</w:t>
      </w:r>
      <w:r w:rsidR="006523F4" w:rsidRPr="003F239F">
        <w:rPr>
          <w:rFonts w:ascii="Arial" w:hAnsi="Arial" w:cs="Arial"/>
          <w:sz w:val="20"/>
        </w:rPr>
        <w:t>ervices.</w:t>
      </w:r>
      <w:r w:rsidR="00F177D9" w:rsidRPr="003F239F">
        <w:rPr>
          <w:rFonts w:ascii="Arial" w:hAnsi="Arial" w:cs="Arial"/>
          <w:sz w:val="20"/>
        </w:rPr>
        <w:t xml:space="preserve">  Without limitation, any out-of-pocket expense which </w:t>
      </w:r>
      <w:r>
        <w:rPr>
          <w:rFonts w:ascii="Arial" w:hAnsi="Arial" w:cs="Arial"/>
          <w:sz w:val="20"/>
        </w:rPr>
        <w:t>the University</w:t>
      </w:r>
      <w:r w:rsidR="00F177D9" w:rsidRPr="003F239F">
        <w:rPr>
          <w:rFonts w:ascii="Arial" w:hAnsi="Arial" w:cs="Arial"/>
          <w:sz w:val="20"/>
        </w:rPr>
        <w:t xml:space="preserve"> has, in writing, agreed for the Employee to incur, or asked the Employee to incur, shall be deemed to be properly and reasonably incurred. </w:t>
      </w:r>
      <w:r w:rsidR="006523F4" w:rsidRPr="003F239F">
        <w:rPr>
          <w:rFonts w:ascii="Arial" w:hAnsi="Arial" w:cs="Arial"/>
          <w:sz w:val="20"/>
        </w:rPr>
        <w:t xml:space="preserve">Such expenses will be reimbursed by </w:t>
      </w:r>
      <w:r>
        <w:rPr>
          <w:rFonts w:ascii="Arial" w:hAnsi="Arial" w:cs="Arial"/>
          <w:sz w:val="20"/>
        </w:rPr>
        <w:t>the University</w:t>
      </w:r>
      <w:r w:rsidR="00F177D9" w:rsidRPr="003F239F">
        <w:rPr>
          <w:rFonts w:ascii="Arial" w:hAnsi="Arial" w:cs="Arial"/>
          <w:sz w:val="20"/>
        </w:rPr>
        <w:t xml:space="preserve"> </w:t>
      </w:r>
      <w:r w:rsidR="006523F4" w:rsidRPr="003F239F">
        <w:rPr>
          <w:rFonts w:ascii="Arial" w:hAnsi="Arial" w:cs="Arial"/>
          <w:sz w:val="20"/>
        </w:rPr>
        <w:t xml:space="preserve">to </w:t>
      </w:r>
      <w:r>
        <w:rPr>
          <w:rFonts w:ascii="Arial" w:hAnsi="Arial" w:cs="Arial"/>
          <w:sz w:val="20"/>
        </w:rPr>
        <w:t>the Home Institution</w:t>
      </w:r>
      <w:r w:rsidR="006523F4" w:rsidRPr="003F239F">
        <w:rPr>
          <w:rFonts w:ascii="Arial" w:hAnsi="Arial" w:cs="Arial"/>
          <w:sz w:val="20"/>
        </w:rPr>
        <w:t xml:space="preserve"> </w:t>
      </w:r>
      <w:r w:rsidR="00F177D9" w:rsidRPr="003F239F">
        <w:rPr>
          <w:rFonts w:ascii="Arial" w:hAnsi="Arial" w:cs="Arial"/>
          <w:sz w:val="20"/>
        </w:rPr>
        <w:t>as part of the Employee Costs</w:t>
      </w:r>
      <w:r w:rsidR="006523F4" w:rsidRPr="003F239F">
        <w:rPr>
          <w:rFonts w:ascii="Arial" w:hAnsi="Arial" w:cs="Arial"/>
          <w:sz w:val="20"/>
        </w:rPr>
        <w:t xml:space="preserve">.  </w:t>
      </w:r>
    </w:p>
    <w:p w14:paraId="67BBF283" w14:textId="4BF5BE5D" w:rsidR="00F177D9" w:rsidRPr="003F239F" w:rsidRDefault="00F177D9" w:rsidP="00A1186B">
      <w:pPr>
        <w:pStyle w:val="Level2"/>
        <w:numPr>
          <w:ilvl w:val="1"/>
          <w:numId w:val="20"/>
        </w:numPr>
        <w:rPr>
          <w:rFonts w:ascii="Arial" w:hAnsi="Arial" w:cs="Arial"/>
          <w:sz w:val="20"/>
        </w:rPr>
      </w:pPr>
      <w:r w:rsidRPr="003F239F">
        <w:rPr>
          <w:rFonts w:ascii="Arial" w:hAnsi="Arial" w:cs="Arial"/>
          <w:sz w:val="20"/>
        </w:rPr>
        <w:t xml:space="preserve">The parties </w:t>
      </w:r>
      <w:r w:rsidR="00A14AEE" w:rsidRPr="003F239F">
        <w:rPr>
          <w:rFonts w:ascii="Arial" w:hAnsi="Arial" w:cs="Arial"/>
          <w:sz w:val="20"/>
        </w:rPr>
        <w:t>acknowledge</w:t>
      </w:r>
      <w:r w:rsidRPr="003F239F">
        <w:rPr>
          <w:rFonts w:ascii="Arial" w:hAnsi="Arial" w:cs="Arial"/>
          <w:sz w:val="20"/>
        </w:rPr>
        <w:t xml:space="preserve"> that the Employee </w:t>
      </w:r>
      <w:r w:rsidR="00A14AEE" w:rsidRPr="003F239F">
        <w:rPr>
          <w:rFonts w:ascii="Arial" w:hAnsi="Arial" w:cs="Arial"/>
          <w:sz w:val="20"/>
        </w:rPr>
        <w:t>might</w:t>
      </w:r>
      <w:r w:rsidRPr="003F239F">
        <w:rPr>
          <w:rFonts w:ascii="Arial" w:hAnsi="Arial" w:cs="Arial"/>
          <w:sz w:val="20"/>
        </w:rPr>
        <w:t xml:space="preserve"> not immediately seek reimbursement for out-of-pocket expenses.  </w:t>
      </w:r>
      <w:r w:rsidR="00553593">
        <w:rPr>
          <w:rFonts w:ascii="Arial" w:hAnsi="Arial" w:cs="Arial"/>
          <w:sz w:val="20"/>
        </w:rPr>
        <w:t>The Home Institution</w:t>
      </w:r>
      <w:r w:rsidRPr="003F239F">
        <w:rPr>
          <w:rFonts w:ascii="Arial" w:hAnsi="Arial" w:cs="Arial"/>
          <w:sz w:val="20"/>
        </w:rPr>
        <w:t xml:space="preserve"> shall recharge any such expense to </w:t>
      </w:r>
      <w:r w:rsidR="00553593">
        <w:rPr>
          <w:rFonts w:ascii="Arial" w:hAnsi="Arial" w:cs="Arial"/>
          <w:sz w:val="20"/>
        </w:rPr>
        <w:t>the University</w:t>
      </w:r>
      <w:r w:rsidRPr="003F239F">
        <w:rPr>
          <w:rFonts w:ascii="Arial" w:hAnsi="Arial" w:cs="Arial"/>
          <w:sz w:val="20"/>
        </w:rPr>
        <w:t xml:space="preserve"> in accordance with clause </w:t>
      </w:r>
      <w:r w:rsidRPr="003F239F">
        <w:rPr>
          <w:rFonts w:ascii="Arial" w:hAnsi="Arial" w:cs="Arial"/>
          <w:sz w:val="20"/>
        </w:rPr>
        <w:fldChar w:fldCharType="begin"/>
      </w:r>
      <w:r w:rsidRPr="003F239F">
        <w:rPr>
          <w:rFonts w:ascii="Arial" w:hAnsi="Arial" w:cs="Arial"/>
          <w:sz w:val="20"/>
        </w:rPr>
        <w:instrText xml:space="preserve"> REF _Ref175055683 \r \h </w:instrText>
      </w:r>
      <w:r w:rsidR="003F239F" w:rsidRPr="003F239F">
        <w:rPr>
          <w:rFonts w:ascii="Arial" w:hAnsi="Arial" w:cs="Arial"/>
          <w:sz w:val="20"/>
        </w:rPr>
        <w:instrText xml:space="preserve"> \* MERGEFORMAT </w:instrText>
      </w:r>
      <w:r w:rsidRPr="003F239F">
        <w:rPr>
          <w:rFonts w:ascii="Arial" w:hAnsi="Arial" w:cs="Arial"/>
          <w:sz w:val="20"/>
        </w:rPr>
      </w:r>
      <w:r w:rsidRPr="003F239F">
        <w:rPr>
          <w:rFonts w:ascii="Arial" w:hAnsi="Arial" w:cs="Arial"/>
          <w:sz w:val="20"/>
        </w:rPr>
        <w:fldChar w:fldCharType="separate"/>
      </w:r>
      <w:r w:rsidR="00AE49D0">
        <w:rPr>
          <w:rFonts w:ascii="Arial" w:hAnsi="Arial" w:cs="Arial"/>
          <w:sz w:val="20"/>
        </w:rPr>
        <w:t>5</w:t>
      </w:r>
      <w:r w:rsidRPr="003F239F">
        <w:rPr>
          <w:rFonts w:ascii="Arial" w:hAnsi="Arial" w:cs="Arial"/>
          <w:sz w:val="20"/>
        </w:rPr>
        <w:fldChar w:fldCharType="end"/>
      </w:r>
      <w:r w:rsidRPr="003F239F">
        <w:rPr>
          <w:rFonts w:ascii="Arial" w:hAnsi="Arial" w:cs="Arial"/>
          <w:sz w:val="20"/>
        </w:rPr>
        <w:t xml:space="preserve"> within 30 days of having reimbursed the Employee.  </w:t>
      </w:r>
    </w:p>
    <w:p w14:paraId="30538520" w14:textId="77777777" w:rsidR="00297FDD" w:rsidRPr="003F239F" w:rsidRDefault="00297FDD" w:rsidP="00A1186B">
      <w:pPr>
        <w:pStyle w:val="Level1"/>
        <w:numPr>
          <w:ilvl w:val="0"/>
          <w:numId w:val="20"/>
        </w:numPr>
        <w:rPr>
          <w:rStyle w:val="Level1asHeadingtext"/>
          <w:rFonts w:ascii="Arial" w:hAnsi="Arial" w:cs="Arial"/>
          <w:sz w:val="20"/>
        </w:rPr>
      </w:pPr>
      <w:bookmarkStart w:id="3" w:name="_Ref175137923"/>
      <w:r w:rsidRPr="003F239F">
        <w:rPr>
          <w:rStyle w:val="Level1asHeadingtext"/>
          <w:rFonts w:ascii="Arial" w:hAnsi="Arial" w:cs="Arial"/>
          <w:sz w:val="20"/>
        </w:rPr>
        <w:t>Early termination</w:t>
      </w:r>
      <w:bookmarkEnd w:id="3"/>
    </w:p>
    <w:p w14:paraId="0F26E7EE" w14:textId="2B457BB7" w:rsidR="00297FDD" w:rsidRPr="003F239F" w:rsidRDefault="00297FDD" w:rsidP="00A1186B">
      <w:pPr>
        <w:pStyle w:val="Level2"/>
        <w:numPr>
          <w:ilvl w:val="1"/>
          <w:numId w:val="20"/>
        </w:numPr>
        <w:rPr>
          <w:rFonts w:ascii="Arial" w:hAnsi="Arial" w:cs="Arial"/>
          <w:sz w:val="20"/>
        </w:rPr>
      </w:pPr>
      <w:r w:rsidRPr="003F239F">
        <w:rPr>
          <w:rFonts w:ascii="Arial" w:hAnsi="Arial" w:cs="Arial"/>
          <w:sz w:val="20"/>
        </w:rPr>
        <w:t>Notwithstanding any other provision of this Agreement</w:t>
      </w:r>
      <w:r w:rsidR="00120534">
        <w:rPr>
          <w:rFonts w:ascii="Arial" w:hAnsi="Arial" w:cs="Arial"/>
          <w:sz w:val="20"/>
        </w:rPr>
        <w:t>,</w:t>
      </w:r>
      <w:r w:rsidRPr="003F239F">
        <w:rPr>
          <w:rFonts w:ascii="Arial" w:hAnsi="Arial" w:cs="Arial"/>
          <w:sz w:val="20"/>
        </w:rPr>
        <w:t xml:space="preserve"> the secondment may be </w:t>
      </w:r>
      <w:r w:rsidR="00F177D9" w:rsidRPr="003F239F">
        <w:rPr>
          <w:rFonts w:ascii="Arial" w:hAnsi="Arial" w:cs="Arial"/>
          <w:sz w:val="20"/>
        </w:rPr>
        <w:t xml:space="preserve">immediately </w:t>
      </w:r>
      <w:r w:rsidRPr="003F239F">
        <w:rPr>
          <w:rFonts w:ascii="Arial" w:hAnsi="Arial" w:cs="Arial"/>
          <w:sz w:val="20"/>
        </w:rPr>
        <w:t xml:space="preserve">terminated </w:t>
      </w:r>
      <w:r w:rsidR="00F177D9" w:rsidRPr="003F239F">
        <w:rPr>
          <w:rFonts w:ascii="Arial" w:hAnsi="Arial" w:cs="Arial"/>
          <w:sz w:val="20"/>
        </w:rPr>
        <w:t xml:space="preserve">on written notice </w:t>
      </w:r>
      <w:r w:rsidRPr="003F239F">
        <w:rPr>
          <w:rFonts w:ascii="Arial" w:hAnsi="Arial" w:cs="Arial"/>
          <w:sz w:val="20"/>
        </w:rPr>
        <w:t xml:space="preserve">by </w:t>
      </w:r>
      <w:r w:rsidR="00553593">
        <w:rPr>
          <w:rFonts w:ascii="Arial" w:hAnsi="Arial" w:cs="Arial"/>
          <w:sz w:val="20"/>
        </w:rPr>
        <w:t>the University</w:t>
      </w:r>
      <w:r w:rsidRPr="003F239F">
        <w:rPr>
          <w:rFonts w:ascii="Arial" w:hAnsi="Arial" w:cs="Arial"/>
          <w:sz w:val="20"/>
        </w:rPr>
        <w:t xml:space="preserve"> if:</w:t>
      </w:r>
    </w:p>
    <w:p w14:paraId="629C5DFD" w14:textId="7B7B737A" w:rsidR="00297FDD" w:rsidRPr="003F239F" w:rsidRDefault="00297FDD" w:rsidP="00A1186B">
      <w:pPr>
        <w:pStyle w:val="Level3"/>
        <w:numPr>
          <w:ilvl w:val="2"/>
          <w:numId w:val="20"/>
        </w:numPr>
        <w:rPr>
          <w:rFonts w:ascii="Arial" w:hAnsi="Arial" w:cs="Arial"/>
          <w:sz w:val="20"/>
        </w:rPr>
      </w:pPr>
      <w:r w:rsidRPr="003F239F">
        <w:rPr>
          <w:rFonts w:ascii="Arial" w:hAnsi="Arial" w:cs="Arial"/>
          <w:sz w:val="20"/>
        </w:rPr>
        <w:t xml:space="preserve">it has reasonable grounds for suspecting the Employee of committing any act or making any omission (whether or not in connection with the secondment) which would entitle </w:t>
      </w:r>
      <w:r w:rsidR="00553593">
        <w:rPr>
          <w:rFonts w:ascii="Arial" w:hAnsi="Arial" w:cs="Arial"/>
          <w:sz w:val="20"/>
        </w:rPr>
        <w:t>the University</w:t>
      </w:r>
      <w:r w:rsidRPr="003F239F">
        <w:rPr>
          <w:rFonts w:ascii="Arial" w:hAnsi="Arial" w:cs="Arial"/>
          <w:sz w:val="20"/>
        </w:rPr>
        <w:t xml:space="preserve"> to dismiss </w:t>
      </w:r>
      <w:r w:rsidR="00F177D9" w:rsidRPr="003F239F">
        <w:rPr>
          <w:rFonts w:ascii="Arial" w:hAnsi="Arial" w:cs="Arial"/>
          <w:sz w:val="20"/>
        </w:rPr>
        <w:t xml:space="preserve">the Employee </w:t>
      </w:r>
      <w:r w:rsidRPr="003F239F">
        <w:rPr>
          <w:rFonts w:ascii="Arial" w:hAnsi="Arial" w:cs="Arial"/>
          <w:sz w:val="20"/>
        </w:rPr>
        <w:t xml:space="preserve">summarily if </w:t>
      </w:r>
      <w:r w:rsidR="00F177D9" w:rsidRPr="003F239F">
        <w:rPr>
          <w:rFonts w:ascii="Arial" w:hAnsi="Arial" w:cs="Arial"/>
          <w:sz w:val="20"/>
        </w:rPr>
        <w:t xml:space="preserve">they </w:t>
      </w:r>
      <w:r w:rsidRPr="003F239F">
        <w:rPr>
          <w:rFonts w:ascii="Arial" w:hAnsi="Arial" w:cs="Arial"/>
          <w:sz w:val="20"/>
        </w:rPr>
        <w:t xml:space="preserve">were employed </w:t>
      </w:r>
      <w:r w:rsidR="003F239F" w:rsidRPr="003F239F">
        <w:rPr>
          <w:rFonts w:ascii="Arial" w:hAnsi="Arial" w:cs="Arial"/>
          <w:sz w:val="20"/>
        </w:rPr>
        <w:t xml:space="preserve">on the terms and conditions under which they are employed by </w:t>
      </w:r>
      <w:r w:rsidR="00553593">
        <w:rPr>
          <w:rFonts w:ascii="Arial" w:hAnsi="Arial" w:cs="Arial"/>
          <w:sz w:val="20"/>
        </w:rPr>
        <w:t>the Home Institution</w:t>
      </w:r>
      <w:r w:rsidRPr="003F239F">
        <w:rPr>
          <w:rFonts w:ascii="Arial" w:hAnsi="Arial" w:cs="Arial"/>
          <w:sz w:val="20"/>
        </w:rPr>
        <w:t xml:space="preserve">; </w:t>
      </w:r>
    </w:p>
    <w:p w14:paraId="23CEAC85" w14:textId="7FA3522E" w:rsidR="00297FDD" w:rsidRPr="003F239F" w:rsidRDefault="00297FDD" w:rsidP="00A1186B">
      <w:pPr>
        <w:pStyle w:val="Level3"/>
        <w:numPr>
          <w:ilvl w:val="2"/>
          <w:numId w:val="20"/>
        </w:numPr>
        <w:rPr>
          <w:rFonts w:ascii="Arial" w:hAnsi="Arial" w:cs="Arial"/>
          <w:sz w:val="20"/>
        </w:rPr>
      </w:pPr>
      <w:r w:rsidRPr="003F239F">
        <w:rPr>
          <w:rFonts w:ascii="Arial" w:hAnsi="Arial" w:cs="Arial"/>
          <w:sz w:val="20"/>
        </w:rPr>
        <w:t>it has reasonable grounds for suspecting the Employee of committing</w:t>
      </w:r>
      <w:r w:rsidR="001630AF" w:rsidRPr="003F239F">
        <w:rPr>
          <w:rFonts w:ascii="Arial" w:hAnsi="Arial" w:cs="Arial"/>
          <w:sz w:val="20"/>
        </w:rPr>
        <w:t xml:space="preserve">, </w:t>
      </w:r>
      <w:r w:rsidRPr="003F239F">
        <w:rPr>
          <w:rFonts w:ascii="Arial" w:hAnsi="Arial" w:cs="Arial"/>
          <w:sz w:val="20"/>
        </w:rPr>
        <w:t>being charged with</w:t>
      </w:r>
      <w:r w:rsidR="001630AF" w:rsidRPr="003F239F">
        <w:rPr>
          <w:rFonts w:ascii="Arial" w:hAnsi="Arial" w:cs="Arial"/>
          <w:sz w:val="20"/>
        </w:rPr>
        <w:t xml:space="preserve"> committing, </w:t>
      </w:r>
      <w:r w:rsidR="004A343F" w:rsidRPr="003F239F">
        <w:rPr>
          <w:rFonts w:ascii="Arial" w:hAnsi="Arial" w:cs="Arial"/>
          <w:sz w:val="20"/>
        </w:rPr>
        <w:t xml:space="preserve">or </w:t>
      </w:r>
      <w:r w:rsidR="001630AF" w:rsidRPr="003F239F">
        <w:rPr>
          <w:rFonts w:ascii="Arial" w:hAnsi="Arial" w:cs="Arial"/>
          <w:sz w:val="20"/>
        </w:rPr>
        <w:t xml:space="preserve">been </w:t>
      </w:r>
      <w:r w:rsidRPr="003F239F">
        <w:rPr>
          <w:rFonts w:ascii="Arial" w:hAnsi="Arial" w:cs="Arial"/>
          <w:sz w:val="20"/>
        </w:rPr>
        <w:t xml:space="preserve">convicted of </w:t>
      </w:r>
      <w:r w:rsidR="001630AF" w:rsidRPr="003F239F">
        <w:rPr>
          <w:rFonts w:ascii="Arial" w:hAnsi="Arial" w:cs="Arial"/>
          <w:sz w:val="20"/>
        </w:rPr>
        <w:t xml:space="preserve">committing, </w:t>
      </w:r>
      <w:r w:rsidRPr="003F239F">
        <w:rPr>
          <w:rFonts w:ascii="Arial" w:hAnsi="Arial" w:cs="Arial"/>
          <w:sz w:val="20"/>
        </w:rPr>
        <w:t>any criminal offence involving dishonesty or violence</w:t>
      </w:r>
      <w:r w:rsidR="00AA21A1">
        <w:rPr>
          <w:rFonts w:ascii="Arial" w:hAnsi="Arial" w:cs="Arial"/>
          <w:sz w:val="20"/>
        </w:rPr>
        <w:t>, or any offence that may be tried as an indictable offence,</w:t>
      </w:r>
      <w:r w:rsidRPr="003F239F">
        <w:rPr>
          <w:rFonts w:ascii="Arial" w:hAnsi="Arial" w:cs="Arial"/>
          <w:sz w:val="20"/>
        </w:rPr>
        <w:t xml:space="preserve"> other than an offence which does not in the reasonable opinion of </w:t>
      </w:r>
      <w:r w:rsidR="00553593">
        <w:rPr>
          <w:rFonts w:ascii="Arial" w:hAnsi="Arial" w:cs="Arial"/>
          <w:sz w:val="20"/>
        </w:rPr>
        <w:t>the University</w:t>
      </w:r>
      <w:r w:rsidRPr="003F239F">
        <w:rPr>
          <w:rFonts w:ascii="Arial" w:hAnsi="Arial" w:cs="Arial"/>
          <w:sz w:val="20"/>
        </w:rPr>
        <w:t xml:space="preserve"> affect </w:t>
      </w:r>
      <w:r w:rsidR="001630AF" w:rsidRPr="003F239F">
        <w:rPr>
          <w:rFonts w:ascii="Arial" w:hAnsi="Arial" w:cs="Arial"/>
          <w:sz w:val="20"/>
        </w:rPr>
        <w:t>the Employee’s secondment</w:t>
      </w:r>
      <w:r w:rsidR="004A343F" w:rsidRPr="003F239F">
        <w:rPr>
          <w:rFonts w:ascii="Arial" w:hAnsi="Arial" w:cs="Arial"/>
          <w:sz w:val="20"/>
        </w:rPr>
        <w:t xml:space="preserve">.  This shall not apply </w:t>
      </w:r>
      <w:r w:rsidR="00176807" w:rsidRPr="003F239F">
        <w:rPr>
          <w:rFonts w:ascii="Arial" w:hAnsi="Arial" w:cs="Arial"/>
          <w:sz w:val="20"/>
        </w:rPr>
        <w:t xml:space="preserve">in relation </w:t>
      </w:r>
      <w:r w:rsidR="004A343F" w:rsidRPr="003F239F">
        <w:rPr>
          <w:rFonts w:ascii="Arial" w:hAnsi="Arial" w:cs="Arial"/>
          <w:sz w:val="20"/>
        </w:rPr>
        <w:t>to any spent convictions</w:t>
      </w:r>
      <w:r w:rsidRPr="003F239F">
        <w:rPr>
          <w:rFonts w:ascii="Arial" w:hAnsi="Arial" w:cs="Arial"/>
          <w:sz w:val="20"/>
        </w:rPr>
        <w:t>; or</w:t>
      </w:r>
    </w:p>
    <w:p w14:paraId="4ABD3C96" w14:textId="77777777" w:rsidR="00297FDD" w:rsidRPr="003F239F" w:rsidRDefault="00297FDD" w:rsidP="00A1186B">
      <w:pPr>
        <w:pStyle w:val="Level3"/>
        <w:numPr>
          <w:ilvl w:val="2"/>
          <w:numId w:val="20"/>
        </w:numPr>
        <w:rPr>
          <w:rFonts w:ascii="Arial" w:hAnsi="Arial" w:cs="Arial"/>
          <w:sz w:val="20"/>
        </w:rPr>
      </w:pPr>
      <w:r w:rsidRPr="003F239F">
        <w:rPr>
          <w:rFonts w:ascii="Arial" w:hAnsi="Arial" w:cs="Arial"/>
          <w:sz w:val="20"/>
        </w:rPr>
        <w:t>it has reasonable grounds for suspecting the Employee of breaching any term of the Secondment Letter</w:t>
      </w:r>
      <w:r w:rsidR="001630AF" w:rsidRPr="003F239F">
        <w:rPr>
          <w:rFonts w:ascii="Arial" w:hAnsi="Arial" w:cs="Arial"/>
          <w:sz w:val="20"/>
        </w:rPr>
        <w:t xml:space="preserve"> if that breach cannot be remedied, or if the breach can be remedied, has not been remedied by the Employee within </w:t>
      </w:r>
      <w:r w:rsidR="00120534">
        <w:rPr>
          <w:rFonts w:ascii="Arial" w:hAnsi="Arial" w:cs="Arial"/>
          <w:sz w:val="20"/>
        </w:rPr>
        <w:t>14</w:t>
      </w:r>
      <w:r w:rsidR="001630AF" w:rsidRPr="003F239F">
        <w:rPr>
          <w:rFonts w:ascii="Arial" w:hAnsi="Arial" w:cs="Arial"/>
          <w:sz w:val="20"/>
        </w:rPr>
        <w:t xml:space="preserve"> days of written notice requiring them to do so.</w:t>
      </w:r>
    </w:p>
    <w:p w14:paraId="58CA3144" w14:textId="18B309F9" w:rsidR="00297FDD" w:rsidRPr="003F239F" w:rsidRDefault="00553593" w:rsidP="00A1186B">
      <w:pPr>
        <w:pStyle w:val="Level2"/>
        <w:numPr>
          <w:ilvl w:val="1"/>
          <w:numId w:val="20"/>
        </w:numPr>
        <w:rPr>
          <w:rFonts w:ascii="Arial" w:hAnsi="Arial" w:cs="Arial"/>
          <w:sz w:val="20"/>
        </w:rPr>
      </w:pPr>
      <w:r>
        <w:rPr>
          <w:rFonts w:ascii="Arial" w:hAnsi="Arial" w:cs="Arial"/>
          <w:sz w:val="20"/>
        </w:rPr>
        <w:t>The Home Institution</w:t>
      </w:r>
      <w:r w:rsidR="00297FDD" w:rsidRPr="003F239F">
        <w:rPr>
          <w:rFonts w:ascii="Arial" w:hAnsi="Arial" w:cs="Arial"/>
          <w:sz w:val="20"/>
        </w:rPr>
        <w:t xml:space="preserve"> may terminate this Agreement at any time by summary notice in writing if </w:t>
      </w:r>
      <w:r w:rsidR="00DC4887" w:rsidRPr="003F239F">
        <w:rPr>
          <w:rFonts w:ascii="Arial" w:hAnsi="Arial" w:cs="Arial"/>
          <w:sz w:val="20"/>
        </w:rPr>
        <w:t xml:space="preserve">it reasonably suspects that </w:t>
      </w:r>
      <w:r>
        <w:rPr>
          <w:rFonts w:ascii="Arial" w:hAnsi="Arial" w:cs="Arial"/>
          <w:sz w:val="20"/>
        </w:rPr>
        <w:t>the University</w:t>
      </w:r>
      <w:r w:rsidR="00297FDD" w:rsidRPr="003F239F">
        <w:rPr>
          <w:rFonts w:ascii="Arial" w:hAnsi="Arial" w:cs="Arial"/>
          <w:sz w:val="20"/>
        </w:rPr>
        <w:t xml:space="preserve"> </w:t>
      </w:r>
      <w:r w:rsidR="00DC4887" w:rsidRPr="003F239F">
        <w:rPr>
          <w:rFonts w:ascii="Arial" w:hAnsi="Arial" w:cs="Arial"/>
          <w:sz w:val="20"/>
        </w:rPr>
        <w:t>has committed</w:t>
      </w:r>
      <w:r w:rsidR="00297FDD" w:rsidRPr="003F239F">
        <w:rPr>
          <w:rFonts w:ascii="Arial" w:hAnsi="Arial" w:cs="Arial"/>
          <w:sz w:val="20"/>
        </w:rPr>
        <w:t xml:space="preserve"> any act or </w:t>
      </w:r>
      <w:r w:rsidR="00DC4887" w:rsidRPr="003F239F">
        <w:rPr>
          <w:rFonts w:ascii="Arial" w:hAnsi="Arial" w:cs="Arial"/>
          <w:sz w:val="20"/>
        </w:rPr>
        <w:t>made</w:t>
      </w:r>
      <w:r w:rsidR="00297FDD" w:rsidRPr="003F239F">
        <w:rPr>
          <w:rFonts w:ascii="Arial" w:hAnsi="Arial" w:cs="Arial"/>
          <w:sz w:val="20"/>
        </w:rPr>
        <w:t xml:space="preserve"> any omission (whether or not in connection with the secondment) which, if </w:t>
      </w:r>
      <w:r>
        <w:rPr>
          <w:rFonts w:ascii="Arial" w:hAnsi="Arial" w:cs="Arial"/>
          <w:sz w:val="20"/>
        </w:rPr>
        <w:t>the University</w:t>
      </w:r>
      <w:r w:rsidR="00297FDD" w:rsidRPr="003F239F">
        <w:rPr>
          <w:rFonts w:ascii="Arial" w:hAnsi="Arial" w:cs="Arial"/>
          <w:sz w:val="20"/>
        </w:rPr>
        <w:t xml:space="preserve"> was the employer of the Employee, would entitle the Employee to terminate the</w:t>
      </w:r>
      <w:r w:rsidR="001630AF" w:rsidRPr="003F239F">
        <w:rPr>
          <w:rFonts w:ascii="Arial" w:hAnsi="Arial" w:cs="Arial"/>
          <w:sz w:val="20"/>
        </w:rPr>
        <w:t>ir</w:t>
      </w:r>
      <w:r w:rsidR="00297FDD" w:rsidRPr="003F239F">
        <w:rPr>
          <w:rFonts w:ascii="Arial" w:hAnsi="Arial" w:cs="Arial"/>
          <w:sz w:val="20"/>
        </w:rPr>
        <w:t xml:space="preserve"> </w:t>
      </w:r>
      <w:r w:rsidR="001630AF" w:rsidRPr="003F239F">
        <w:rPr>
          <w:rFonts w:ascii="Arial" w:hAnsi="Arial" w:cs="Arial"/>
          <w:sz w:val="20"/>
        </w:rPr>
        <w:t>e</w:t>
      </w:r>
      <w:r w:rsidR="00297FDD" w:rsidRPr="003F239F">
        <w:rPr>
          <w:rFonts w:ascii="Arial" w:hAnsi="Arial" w:cs="Arial"/>
          <w:sz w:val="20"/>
        </w:rPr>
        <w:t xml:space="preserve">mployment without notice.  </w:t>
      </w:r>
    </w:p>
    <w:p w14:paraId="5FD0D152" w14:textId="7C1A64D6" w:rsidR="0023500D" w:rsidRPr="003F239F" w:rsidRDefault="0023500D" w:rsidP="00A1186B">
      <w:pPr>
        <w:pStyle w:val="Level2"/>
        <w:numPr>
          <w:ilvl w:val="1"/>
          <w:numId w:val="20"/>
        </w:numPr>
        <w:rPr>
          <w:rFonts w:ascii="Arial" w:hAnsi="Arial" w:cs="Arial"/>
          <w:sz w:val="20"/>
        </w:rPr>
      </w:pPr>
      <w:bookmarkStart w:id="4" w:name="_Ref175130283"/>
      <w:r w:rsidRPr="003F239F">
        <w:rPr>
          <w:rFonts w:ascii="Arial" w:hAnsi="Arial" w:cs="Arial"/>
          <w:sz w:val="20"/>
        </w:rPr>
        <w:t xml:space="preserve">A </w:t>
      </w:r>
      <w:r w:rsidR="00D305AE">
        <w:rPr>
          <w:rFonts w:ascii="Arial" w:hAnsi="Arial" w:cs="Arial"/>
          <w:sz w:val="20"/>
        </w:rPr>
        <w:t>p</w:t>
      </w:r>
      <w:r w:rsidRPr="003F239F">
        <w:rPr>
          <w:rFonts w:ascii="Arial" w:hAnsi="Arial" w:cs="Arial"/>
          <w:sz w:val="20"/>
        </w:rPr>
        <w:t xml:space="preserve">arty may terminate immediately upon written notice if the other party commits a material breach of this agreement that cannot be remedied, or if it can be remedied, fails to do so within </w:t>
      </w:r>
      <w:r w:rsidR="00120534">
        <w:rPr>
          <w:rFonts w:ascii="Arial" w:hAnsi="Arial" w:cs="Arial"/>
          <w:sz w:val="20"/>
        </w:rPr>
        <w:t>28</w:t>
      </w:r>
      <w:r w:rsidRPr="003F239F">
        <w:rPr>
          <w:rFonts w:ascii="Arial" w:hAnsi="Arial" w:cs="Arial"/>
          <w:sz w:val="20"/>
        </w:rPr>
        <w:t xml:space="preserve"> days of being notified in writing. </w:t>
      </w:r>
    </w:p>
    <w:p w14:paraId="68FB2BE6" w14:textId="77777777" w:rsidR="00297FDD" w:rsidRPr="003F239F" w:rsidRDefault="00297FDD" w:rsidP="00A1186B">
      <w:pPr>
        <w:pStyle w:val="Level2"/>
        <w:numPr>
          <w:ilvl w:val="1"/>
          <w:numId w:val="20"/>
        </w:numPr>
        <w:rPr>
          <w:rFonts w:ascii="Arial" w:hAnsi="Arial" w:cs="Arial"/>
          <w:sz w:val="20"/>
        </w:rPr>
      </w:pPr>
      <w:r w:rsidRPr="003F239F">
        <w:rPr>
          <w:rFonts w:ascii="Arial" w:hAnsi="Arial" w:cs="Arial"/>
          <w:sz w:val="20"/>
        </w:rPr>
        <w:lastRenderedPageBreak/>
        <w:t>Termination or expiry of the secondment will not affect any liabilities outstanding between the parties under this Agreement nor any ongoing obligations of the parties under this Agreement.</w:t>
      </w:r>
      <w:bookmarkEnd w:id="4"/>
      <w:r w:rsidRPr="003F239F">
        <w:rPr>
          <w:rFonts w:ascii="Arial" w:hAnsi="Arial" w:cs="Arial"/>
          <w:sz w:val="20"/>
        </w:rPr>
        <w:t xml:space="preserve">  </w:t>
      </w:r>
    </w:p>
    <w:p w14:paraId="06D01317" w14:textId="77777777" w:rsidR="00297FDD" w:rsidRPr="003F239F" w:rsidRDefault="00297FDD" w:rsidP="00A1186B">
      <w:pPr>
        <w:pStyle w:val="Level1"/>
        <w:keepNext/>
        <w:numPr>
          <w:ilvl w:val="0"/>
          <w:numId w:val="20"/>
        </w:numPr>
        <w:rPr>
          <w:rFonts w:ascii="Arial" w:hAnsi="Arial" w:cs="Arial"/>
          <w:b/>
          <w:sz w:val="20"/>
        </w:rPr>
      </w:pPr>
      <w:r w:rsidRPr="003F239F">
        <w:rPr>
          <w:rFonts w:ascii="Arial" w:hAnsi="Arial" w:cs="Arial"/>
          <w:b/>
          <w:sz w:val="20"/>
        </w:rPr>
        <w:t>Post-Termination</w:t>
      </w:r>
    </w:p>
    <w:p w14:paraId="7779087B" w14:textId="1F1865FC" w:rsidR="00297FDD" w:rsidRPr="003F239F" w:rsidRDefault="00297FDD" w:rsidP="00A1186B">
      <w:pPr>
        <w:pStyle w:val="Level2"/>
        <w:numPr>
          <w:ilvl w:val="1"/>
          <w:numId w:val="20"/>
        </w:numPr>
        <w:rPr>
          <w:rFonts w:ascii="Arial" w:hAnsi="Arial" w:cs="Arial"/>
          <w:i/>
          <w:color w:val="FF0000"/>
          <w:sz w:val="20"/>
        </w:rPr>
      </w:pPr>
      <w:r w:rsidRPr="003F239F">
        <w:rPr>
          <w:rFonts w:ascii="Arial" w:hAnsi="Arial" w:cs="Arial"/>
          <w:sz w:val="20"/>
        </w:rPr>
        <w:t xml:space="preserve">Subject to the continuation of the Employee’s contract of employment with </w:t>
      </w:r>
      <w:r w:rsidR="00553593">
        <w:rPr>
          <w:rFonts w:ascii="Arial" w:hAnsi="Arial" w:cs="Arial"/>
          <w:sz w:val="20"/>
        </w:rPr>
        <w:t>the Home Institution</w:t>
      </w:r>
      <w:r w:rsidRPr="003F239F">
        <w:rPr>
          <w:rFonts w:ascii="Arial" w:hAnsi="Arial" w:cs="Arial"/>
          <w:sz w:val="20"/>
        </w:rPr>
        <w:t>, at the end of the Secondment Period the Emp</w:t>
      </w:r>
      <w:r w:rsidR="006523F4" w:rsidRPr="003F239F">
        <w:rPr>
          <w:rFonts w:ascii="Arial" w:hAnsi="Arial" w:cs="Arial"/>
          <w:sz w:val="20"/>
        </w:rPr>
        <w:t xml:space="preserve">loyee will rejoin </w:t>
      </w:r>
      <w:r w:rsidR="00553593">
        <w:rPr>
          <w:rFonts w:ascii="Arial" w:hAnsi="Arial" w:cs="Arial"/>
          <w:sz w:val="20"/>
        </w:rPr>
        <w:t>the Home Institution</w:t>
      </w:r>
      <w:r w:rsidR="006523F4" w:rsidRPr="003F239F">
        <w:rPr>
          <w:rFonts w:ascii="Arial" w:hAnsi="Arial" w:cs="Arial"/>
          <w:sz w:val="20"/>
        </w:rPr>
        <w:t xml:space="preserve">. </w:t>
      </w:r>
    </w:p>
    <w:p w14:paraId="424FE374" w14:textId="77777777" w:rsidR="00297FDD" w:rsidRPr="003F239F" w:rsidRDefault="00297FDD" w:rsidP="00A1186B">
      <w:pPr>
        <w:pStyle w:val="Level1"/>
        <w:numPr>
          <w:ilvl w:val="0"/>
          <w:numId w:val="20"/>
        </w:numPr>
        <w:rPr>
          <w:rFonts w:ascii="Arial" w:hAnsi="Arial" w:cs="Arial"/>
          <w:b/>
          <w:sz w:val="20"/>
        </w:rPr>
      </w:pPr>
      <w:bookmarkStart w:id="5" w:name="_Ref175133107"/>
      <w:r w:rsidRPr="003F239F">
        <w:rPr>
          <w:rFonts w:ascii="Arial" w:hAnsi="Arial" w:cs="Arial"/>
          <w:b/>
          <w:sz w:val="20"/>
        </w:rPr>
        <w:t>Employment Procedures</w:t>
      </w:r>
      <w:bookmarkEnd w:id="5"/>
    </w:p>
    <w:p w14:paraId="0DD5B814" w14:textId="34520FFC" w:rsidR="00297FDD" w:rsidRDefault="00297FDD" w:rsidP="00A1186B">
      <w:pPr>
        <w:pStyle w:val="Level2"/>
        <w:numPr>
          <w:ilvl w:val="1"/>
          <w:numId w:val="20"/>
        </w:numPr>
        <w:rPr>
          <w:rFonts w:ascii="Arial" w:hAnsi="Arial" w:cs="Arial"/>
          <w:sz w:val="20"/>
        </w:rPr>
      </w:pPr>
      <w:bookmarkStart w:id="6" w:name="_Ref175210685"/>
      <w:r w:rsidRPr="003F239F">
        <w:rPr>
          <w:rFonts w:ascii="Arial" w:hAnsi="Arial" w:cs="Arial"/>
          <w:sz w:val="20"/>
        </w:rPr>
        <w:t xml:space="preserve">The parties agree that the Employee will be required to observe </w:t>
      </w:r>
      <w:r w:rsidR="00553593">
        <w:rPr>
          <w:rFonts w:ascii="Arial" w:hAnsi="Arial" w:cs="Arial"/>
          <w:sz w:val="20"/>
        </w:rPr>
        <w:t>the University</w:t>
      </w:r>
      <w:r w:rsidRPr="003F239F">
        <w:rPr>
          <w:rFonts w:ascii="Arial" w:hAnsi="Arial" w:cs="Arial"/>
          <w:sz w:val="20"/>
        </w:rPr>
        <w:t>’s working rules and practices</w:t>
      </w:r>
      <w:r w:rsidR="001630AF" w:rsidRPr="003F239F">
        <w:rPr>
          <w:rFonts w:ascii="Arial" w:hAnsi="Arial" w:cs="Arial"/>
          <w:sz w:val="20"/>
        </w:rPr>
        <w:t xml:space="preserve"> communicated to them from time to time</w:t>
      </w:r>
      <w:r w:rsidRPr="003F239F">
        <w:rPr>
          <w:rFonts w:ascii="Arial" w:hAnsi="Arial" w:cs="Arial"/>
          <w:sz w:val="20"/>
        </w:rPr>
        <w:t>.  However, all formal disciplinary, performance management</w:t>
      </w:r>
      <w:r w:rsidR="00AD7A10" w:rsidRPr="003F239F">
        <w:rPr>
          <w:rFonts w:ascii="Arial" w:hAnsi="Arial" w:cs="Arial"/>
          <w:sz w:val="20"/>
        </w:rPr>
        <w:t>,</w:t>
      </w:r>
      <w:r w:rsidRPr="003F239F">
        <w:rPr>
          <w:rFonts w:ascii="Arial" w:hAnsi="Arial" w:cs="Arial"/>
          <w:sz w:val="20"/>
        </w:rPr>
        <w:t xml:space="preserve"> or other employment issues relating to the Employee will be managed by </w:t>
      </w:r>
      <w:r w:rsidR="00553593">
        <w:rPr>
          <w:rFonts w:ascii="Arial" w:hAnsi="Arial" w:cs="Arial"/>
          <w:sz w:val="20"/>
        </w:rPr>
        <w:t>the Home Institution</w:t>
      </w:r>
      <w:r w:rsidRPr="003F239F">
        <w:rPr>
          <w:rFonts w:ascii="Arial" w:hAnsi="Arial" w:cs="Arial"/>
          <w:sz w:val="20"/>
        </w:rPr>
        <w:t>.</w:t>
      </w:r>
      <w:bookmarkEnd w:id="6"/>
    </w:p>
    <w:p w14:paraId="5B03900F" w14:textId="71E8B5C5" w:rsidR="00143B87" w:rsidRDefault="00143B87" w:rsidP="00A1186B">
      <w:pPr>
        <w:pStyle w:val="Level2"/>
        <w:numPr>
          <w:ilvl w:val="1"/>
          <w:numId w:val="20"/>
        </w:numPr>
        <w:rPr>
          <w:rFonts w:ascii="Arial" w:hAnsi="Arial" w:cs="Arial"/>
          <w:sz w:val="20"/>
        </w:rPr>
      </w:pPr>
      <w:r w:rsidRPr="00143B87">
        <w:rPr>
          <w:rFonts w:ascii="Arial" w:hAnsi="Arial" w:cs="Arial"/>
          <w:sz w:val="20"/>
        </w:rPr>
        <w:t xml:space="preserve">Notwithstanding </w:t>
      </w:r>
      <w:r w:rsidR="00120534">
        <w:rPr>
          <w:rFonts w:ascii="Arial" w:hAnsi="Arial" w:cs="Arial"/>
          <w:sz w:val="20"/>
        </w:rPr>
        <w:t xml:space="preserve">clause </w:t>
      </w:r>
      <w:r w:rsidR="00120534">
        <w:rPr>
          <w:rFonts w:ascii="Arial" w:hAnsi="Arial" w:cs="Arial"/>
          <w:sz w:val="20"/>
        </w:rPr>
        <w:fldChar w:fldCharType="begin"/>
      </w:r>
      <w:r w:rsidR="00120534">
        <w:rPr>
          <w:rFonts w:ascii="Arial" w:hAnsi="Arial" w:cs="Arial"/>
          <w:sz w:val="20"/>
        </w:rPr>
        <w:instrText xml:space="preserve"> REF _Ref175210685 \r \h </w:instrText>
      </w:r>
      <w:r w:rsidR="00120534">
        <w:rPr>
          <w:rFonts w:ascii="Arial" w:hAnsi="Arial" w:cs="Arial"/>
          <w:sz w:val="20"/>
        </w:rPr>
      </w:r>
      <w:r w:rsidR="00120534">
        <w:rPr>
          <w:rFonts w:ascii="Arial" w:hAnsi="Arial" w:cs="Arial"/>
          <w:sz w:val="20"/>
        </w:rPr>
        <w:fldChar w:fldCharType="separate"/>
      </w:r>
      <w:r w:rsidR="00AE49D0">
        <w:rPr>
          <w:rFonts w:ascii="Arial" w:hAnsi="Arial" w:cs="Arial"/>
          <w:sz w:val="20"/>
        </w:rPr>
        <w:t>9.1</w:t>
      </w:r>
      <w:r w:rsidR="00120534">
        <w:rPr>
          <w:rFonts w:ascii="Arial" w:hAnsi="Arial" w:cs="Arial"/>
          <w:sz w:val="20"/>
        </w:rPr>
        <w:fldChar w:fldCharType="end"/>
      </w:r>
      <w:r w:rsidRPr="00143B87">
        <w:rPr>
          <w:rFonts w:ascii="Arial" w:hAnsi="Arial" w:cs="Arial"/>
          <w:sz w:val="20"/>
        </w:rPr>
        <w:t xml:space="preserve">, </w:t>
      </w:r>
      <w:r w:rsidR="00553593">
        <w:rPr>
          <w:rFonts w:ascii="Arial" w:hAnsi="Arial" w:cs="Arial"/>
          <w:sz w:val="20"/>
        </w:rPr>
        <w:t>the University</w:t>
      </w:r>
      <w:r w:rsidRPr="00143B87">
        <w:rPr>
          <w:rFonts w:ascii="Arial" w:hAnsi="Arial" w:cs="Arial"/>
          <w:sz w:val="20"/>
        </w:rPr>
        <w:t xml:space="preserve"> shall be able to take </w:t>
      </w:r>
      <w:r w:rsidR="00120534">
        <w:rPr>
          <w:rFonts w:ascii="Arial" w:hAnsi="Arial" w:cs="Arial"/>
          <w:sz w:val="20"/>
        </w:rPr>
        <w:t>temporary</w:t>
      </w:r>
      <w:r w:rsidRPr="00143B87">
        <w:rPr>
          <w:rFonts w:ascii="Arial" w:hAnsi="Arial" w:cs="Arial"/>
          <w:sz w:val="20"/>
        </w:rPr>
        <w:t xml:space="preserve">, proportionate, preventative measures </w:t>
      </w:r>
      <w:r w:rsidR="002B7F53">
        <w:rPr>
          <w:rFonts w:ascii="Arial" w:hAnsi="Arial" w:cs="Arial"/>
          <w:sz w:val="20"/>
        </w:rPr>
        <w:t xml:space="preserve">in accordance with </w:t>
      </w:r>
      <w:r w:rsidR="00553593">
        <w:rPr>
          <w:rFonts w:ascii="Arial" w:hAnsi="Arial" w:cs="Arial"/>
          <w:sz w:val="20"/>
        </w:rPr>
        <w:t xml:space="preserve">the </w:t>
      </w:r>
      <w:r w:rsidR="007A42E0">
        <w:rPr>
          <w:rFonts w:ascii="Arial" w:hAnsi="Arial" w:cs="Arial"/>
          <w:sz w:val="20"/>
        </w:rPr>
        <w:t>University’s</w:t>
      </w:r>
      <w:r w:rsidR="002B7F53">
        <w:rPr>
          <w:rFonts w:ascii="Arial" w:hAnsi="Arial" w:cs="Arial"/>
          <w:sz w:val="20"/>
        </w:rPr>
        <w:t xml:space="preserve"> policies and procedures</w:t>
      </w:r>
      <w:r w:rsidR="002B7F53" w:rsidRPr="00143B87">
        <w:rPr>
          <w:rFonts w:ascii="Arial" w:hAnsi="Arial" w:cs="Arial"/>
          <w:sz w:val="20"/>
        </w:rPr>
        <w:t xml:space="preserve"> </w:t>
      </w:r>
      <w:r w:rsidRPr="00143B87">
        <w:rPr>
          <w:rFonts w:ascii="Arial" w:hAnsi="Arial" w:cs="Arial"/>
          <w:sz w:val="20"/>
        </w:rPr>
        <w:t xml:space="preserve">if it </w:t>
      </w:r>
      <w:r w:rsidR="00FD5773">
        <w:rPr>
          <w:rFonts w:ascii="Arial" w:hAnsi="Arial" w:cs="Arial"/>
          <w:sz w:val="20"/>
        </w:rPr>
        <w:t xml:space="preserve">reasonably </w:t>
      </w:r>
      <w:r w:rsidRPr="00143B87">
        <w:rPr>
          <w:rFonts w:ascii="Arial" w:hAnsi="Arial" w:cs="Arial"/>
          <w:sz w:val="20"/>
        </w:rPr>
        <w:t xml:space="preserve">considers the Employee poses an immediate, material, and unacceptable risk to </w:t>
      </w:r>
      <w:r w:rsidR="00553593">
        <w:rPr>
          <w:rFonts w:ascii="Arial" w:hAnsi="Arial" w:cs="Arial"/>
          <w:sz w:val="20"/>
        </w:rPr>
        <w:t>the University</w:t>
      </w:r>
      <w:r w:rsidRPr="00143B87">
        <w:rPr>
          <w:rFonts w:ascii="Arial" w:hAnsi="Arial" w:cs="Arial"/>
          <w:sz w:val="20"/>
        </w:rPr>
        <w:t xml:space="preserve">’s operations.  This may include temporarily revoking the Employee’s access to </w:t>
      </w:r>
      <w:r w:rsidR="00553593">
        <w:rPr>
          <w:rFonts w:ascii="Arial" w:hAnsi="Arial" w:cs="Arial"/>
          <w:sz w:val="20"/>
        </w:rPr>
        <w:t>the University</w:t>
      </w:r>
      <w:r w:rsidRPr="00143B87">
        <w:rPr>
          <w:rFonts w:ascii="Arial" w:hAnsi="Arial" w:cs="Arial"/>
          <w:sz w:val="20"/>
        </w:rPr>
        <w:t xml:space="preserve">’s IT systems, or temporarily excluding the Employee from </w:t>
      </w:r>
      <w:r w:rsidR="00553593">
        <w:rPr>
          <w:rFonts w:ascii="Arial" w:hAnsi="Arial" w:cs="Arial"/>
          <w:sz w:val="20"/>
        </w:rPr>
        <w:t>the University</w:t>
      </w:r>
      <w:r w:rsidRPr="00143B87">
        <w:rPr>
          <w:rFonts w:ascii="Arial" w:hAnsi="Arial" w:cs="Arial"/>
          <w:sz w:val="20"/>
        </w:rPr>
        <w:t xml:space="preserve">’s premises.  If </w:t>
      </w:r>
      <w:r w:rsidR="00553593">
        <w:rPr>
          <w:rFonts w:ascii="Arial" w:hAnsi="Arial" w:cs="Arial"/>
          <w:sz w:val="20"/>
        </w:rPr>
        <w:t>the University</w:t>
      </w:r>
      <w:r w:rsidRPr="00143B87">
        <w:rPr>
          <w:rFonts w:ascii="Arial" w:hAnsi="Arial" w:cs="Arial"/>
          <w:sz w:val="20"/>
        </w:rPr>
        <w:t xml:space="preserve"> takes any such steps, it must immediately notify </w:t>
      </w:r>
      <w:r w:rsidR="00553593">
        <w:rPr>
          <w:rFonts w:ascii="Arial" w:hAnsi="Arial" w:cs="Arial"/>
          <w:sz w:val="20"/>
        </w:rPr>
        <w:t>the Home Institution</w:t>
      </w:r>
      <w:r w:rsidRPr="00143B87">
        <w:rPr>
          <w:rFonts w:ascii="Arial" w:hAnsi="Arial" w:cs="Arial"/>
          <w:sz w:val="20"/>
        </w:rPr>
        <w:t xml:space="preserve"> in writing, and provide all information and assistance reasonably sought by </w:t>
      </w:r>
      <w:r w:rsidR="00553593">
        <w:rPr>
          <w:rFonts w:ascii="Arial" w:hAnsi="Arial" w:cs="Arial"/>
          <w:sz w:val="20"/>
        </w:rPr>
        <w:t>the Home Institution</w:t>
      </w:r>
      <w:r w:rsidRPr="00143B87">
        <w:rPr>
          <w:rFonts w:ascii="Arial" w:hAnsi="Arial" w:cs="Arial"/>
          <w:sz w:val="20"/>
        </w:rPr>
        <w:t xml:space="preserve">. </w:t>
      </w:r>
    </w:p>
    <w:p w14:paraId="1701EBA1" w14:textId="612480DC" w:rsidR="007A42E0" w:rsidRPr="00143B87" w:rsidRDefault="007A42E0" w:rsidP="00A1186B">
      <w:pPr>
        <w:pStyle w:val="Level2"/>
        <w:numPr>
          <w:ilvl w:val="1"/>
          <w:numId w:val="20"/>
        </w:numPr>
        <w:rPr>
          <w:rFonts w:ascii="Arial" w:hAnsi="Arial" w:cs="Arial"/>
          <w:sz w:val="20"/>
        </w:rPr>
      </w:pPr>
      <w:r>
        <w:rPr>
          <w:rFonts w:ascii="Arial" w:hAnsi="Arial" w:cs="Arial"/>
          <w:sz w:val="20"/>
        </w:rPr>
        <w:t>Any leave taken by the Employee that extends beyond the secondment period must be first agreed in writing by both the Home Institution and the University.</w:t>
      </w:r>
    </w:p>
    <w:p w14:paraId="32BA8384" w14:textId="77777777" w:rsidR="00297FDD" w:rsidRPr="003F239F" w:rsidRDefault="00297FDD" w:rsidP="00A1186B">
      <w:pPr>
        <w:pStyle w:val="Level1"/>
        <w:numPr>
          <w:ilvl w:val="0"/>
          <w:numId w:val="20"/>
        </w:numPr>
        <w:rPr>
          <w:rStyle w:val="Level1asHeadingtext"/>
          <w:rFonts w:ascii="Arial" w:hAnsi="Arial" w:cs="Arial"/>
          <w:sz w:val="20"/>
        </w:rPr>
      </w:pPr>
      <w:r w:rsidRPr="003F239F">
        <w:rPr>
          <w:rStyle w:val="Level1asHeadingtext"/>
          <w:rFonts w:ascii="Arial" w:hAnsi="Arial" w:cs="Arial"/>
          <w:sz w:val="20"/>
        </w:rPr>
        <w:t>Co-operation and Compliance</w:t>
      </w:r>
    </w:p>
    <w:p w14:paraId="3854204B" w14:textId="621B7C64" w:rsidR="00297FDD" w:rsidRPr="003F239F" w:rsidRDefault="00297FDD" w:rsidP="00A1186B">
      <w:pPr>
        <w:pStyle w:val="Level2"/>
        <w:numPr>
          <w:ilvl w:val="1"/>
          <w:numId w:val="20"/>
        </w:numPr>
        <w:rPr>
          <w:rFonts w:ascii="Arial" w:hAnsi="Arial" w:cs="Arial"/>
          <w:sz w:val="20"/>
        </w:rPr>
      </w:pPr>
      <w:r w:rsidRPr="003F239F">
        <w:rPr>
          <w:rFonts w:ascii="Arial" w:hAnsi="Arial" w:cs="Arial"/>
          <w:sz w:val="20"/>
        </w:rPr>
        <w:t xml:space="preserve">During the secondment, </w:t>
      </w:r>
      <w:r w:rsidR="00553593">
        <w:rPr>
          <w:rFonts w:ascii="Arial" w:hAnsi="Arial" w:cs="Arial"/>
          <w:sz w:val="20"/>
        </w:rPr>
        <w:t>the University</w:t>
      </w:r>
      <w:r w:rsidRPr="003F239F">
        <w:rPr>
          <w:rFonts w:ascii="Arial" w:hAnsi="Arial" w:cs="Arial"/>
          <w:sz w:val="20"/>
        </w:rPr>
        <w:t xml:space="preserve"> will:</w:t>
      </w:r>
    </w:p>
    <w:p w14:paraId="0E679FB6" w14:textId="6DA3EB50" w:rsidR="00297FDD" w:rsidRPr="003F239F" w:rsidRDefault="00297FDD" w:rsidP="00A1186B">
      <w:pPr>
        <w:pStyle w:val="Level3"/>
        <w:numPr>
          <w:ilvl w:val="2"/>
          <w:numId w:val="20"/>
        </w:numPr>
        <w:rPr>
          <w:rFonts w:ascii="Arial" w:hAnsi="Arial" w:cs="Arial"/>
          <w:sz w:val="20"/>
        </w:rPr>
      </w:pPr>
      <w:r w:rsidRPr="003F239F">
        <w:rPr>
          <w:rFonts w:ascii="Arial" w:hAnsi="Arial" w:cs="Arial"/>
          <w:sz w:val="20"/>
        </w:rPr>
        <w:t xml:space="preserve">comply and use all reasonable endeavours to procure that the Employee and the employees of </w:t>
      </w:r>
      <w:r w:rsidR="00553593">
        <w:rPr>
          <w:rFonts w:ascii="Arial" w:hAnsi="Arial" w:cs="Arial"/>
          <w:sz w:val="20"/>
        </w:rPr>
        <w:t>the University</w:t>
      </w:r>
      <w:r w:rsidRPr="003F239F">
        <w:rPr>
          <w:rFonts w:ascii="Arial" w:hAnsi="Arial" w:cs="Arial"/>
          <w:sz w:val="20"/>
        </w:rPr>
        <w:t xml:space="preserve"> comply with the provisions of the Health and Safety at Work etc. Act 1974</w:t>
      </w:r>
      <w:r w:rsidR="009C1BF3" w:rsidRPr="003F239F">
        <w:rPr>
          <w:rFonts w:ascii="Arial" w:hAnsi="Arial" w:cs="Arial"/>
          <w:sz w:val="20"/>
        </w:rPr>
        <w:t xml:space="preserve"> and the Equality Act 2010</w:t>
      </w:r>
      <w:r w:rsidR="005575C1" w:rsidRPr="003F239F">
        <w:rPr>
          <w:rFonts w:ascii="Arial" w:hAnsi="Arial" w:cs="Arial"/>
          <w:sz w:val="20"/>
        </w:rPr>
        <w:t xml:space="preserve">, </w:t>
      </w:r>
      <w:r w:rsidRPr="003F239F">
        <w:rPr>
          <w:rFonts w:ascii="Arial" w:hAnsi="Arial" w:cs="Arial"/>
          <w:sz w:val="20"/>
        </w:rPr>
        <w:t>and any statutory re-enactment or modification of them and any rules or regulations made under them;</w:t>
      </w:r>
    </w:p>
    <w:p w14:paraId="3866C104" w14:textId="183ECAA1" w:rsidR="00297FDD" w:rsidRPr="003F239F" w:rsidRDefault="00297FDD" w:rsidP="00A1186B">
      <w:pPr>
        <w:pStyle w:val="Level3"/>
        <w:numPr>
          <w:ilvl w:val="2"/>
          <w:numId w:val="20"/>
        </w:numPr>
        <w:rPr>
          <w:rFonts w:ascii="Arial" w:hAnsi="Arial" w:cs="Arial"/>
          <w:sz w:val="20"/>
        </w:rPr>
      </w:pPr>
      <w:r w:rsidRPr="003F239F">
        <w:rPr>
          <w:rFonts w:ascii="Arial" w:hAnsi="Arial" w:cs="Arial"/>
          <w:sz w:val="20"/>
        </w:rPr>
        <w:t xml:space="preserve">comply and use all reasonable endeavours to ensure that the Employee and the employees of </w:t>
      </w:r>
      <w:r w:rsidR="00553593">
        <w:rPr>
          <w:rFonts w:ascii="Arial" w:hAnsi="Arial" w:cs="Arial"/>
          <w:sz w:val="20"/>
        </w:rPr>
        <w:t>the University</w:t>
      </w:r>
      <w:r w:rsidR="00AA716E">
        <w:rPr>
          <w:rFonts w:ascii="Arial" w:hAnsi="Arial" w:cs="Arial"/>
          <w:sz w:val="20"/>
        </w:rPr>
        <w:t xml:space="preserve"> </w:t>
      </w:r>
      <w:r w:rsidRPr="003F239F">
        <w:rPr>
          <w:rFonts w:ascii="Arial" w:hAnsi="Arial" w:cs="Arial"/>
          <w:sz w:val="20"/>
        </w:rPr>
        <w:t>comply with any other relevant legislation which comes into force during the period of the secondment and any current or future legislation in any jurisdiction which may be relevant to the secondment;</w:t>
      </w:r>
    </w:p>
    <w:p w14:paraId="59077D42" w14:textId="2DC3D53A" w:rsidR="00297FDD" w:rsidRPr="003F239F" w:rsidRDefault="00297FDD" w:rsidP="00A1186B">
      <w:pPr>
        <w:pStyle w:val="Level3"/>
        <w:numPr>
          <w:ilvl w:val="2"/>
          <w:numId w:val="20"/>
        </w:numPr>
        <w:rPr>
          <w:rFonts w:ascii="Arial" w:hAnsi="Arial" w:cs="Arial"/>
          <w:sz w:val="20"/>
        </w:rPr>
      </w:pPr>
      <w:r w:rsidRPr="003F239F">
        <w:rPr>
          <w:rFonts w:ascii="Arial" w:hAnsi="Arial" w:cs="Arial"/>
          <w:sz w:val="20"/>
        </w:rPr>
        <w:t xml:space="preserve">ensure that it makes the Employee aware of its policies, </w:t>
      </w:r>
      <w:r w:rsidR="00AA716E">
        <w:rPr>
          <w:rFonts w:ascii="Arial" w:hAnsi="Arial" w:cs="Arial"/>
          <w:sz w:val="20"/>
        </w:rPr>
        <w:t>including, without limitation</w:t>
      </w:r>
      <w:r w:rsidRPr="003F239F">
        <w:rPr>
          <w:rFonts w:ascii="Arial" w:hAnsi="Arial" w:cs="Arial"/>
          <w:sz w:val="20"/>
        </w:rPr>
        <w:t xml:space="preserve">, on health and safety, </w:t>
      </w:r>
      <w:r w:rsidR="00E226B3">
        <w:rPr>
          <w:rFonts w:ascii="Arial" w:hAnsi="Arial" w:cs="Arial"/>
          <w:sz w:val="20"/>
        </w:rPr>
        <w:t>fire safety, inclusion,</w:t>
      </w:r>
      <w:r w:rsidR="00A73DB3">
        <w:rPr>
          <w:rFonts w:ascii="Arial" w:hAnsi="Arial" w:cs="Arial"/>
          <w:sz w:val="20"/>
        </w:rPr>
        <w:t xml:space="preserve"> </w:t>
      </w:r>
      <w:r w:rsidR="007A42E0">
        <w:rPr>
          <w:rFonts w:ascii="Arial" w:hAnsi="Arial" w:cs="Arial"/>
          <w:sz w:val="20"/>
        </w:rPr>
        <w:t>information security</w:t>
      </w:r>
      <w:r w:rsidR="00A73DB3">
        <w:rPr>
          <w:rFonts w:ascii="Arial" w:hAnsi="Arial" w:cs="Arial"/>
          <w:sz w:val="20"/>
        </w:rPr>
        <w:t>,</w:t>
      </w:r>
      <w:r w:rsidR="00E226B3">
        <w:rPr>
          <w:rFonts w:ascii="Arial" w:hAnsi="Arial" w:cs="Arial"/>
          <w:sz w:val="20"/>
        </w:rPr>
        <w:t xml:space="preserve"> </w:t>
      </w:r>
      <w:r w:rsidRPr="003F239F">
        <w:rPr>
          <w:rFonts w:ascii="Arial" w:hAnsi="Arial" w:cs="Arial"/>
          <w:sz w:val="20"/>
        </w:rPr>
        <w:t>equal opportunities and harassment;</w:t>
      </w:r>
    </w:p>
    <w:p w14:paraId="0F5D3FC5" w14:textId="67A91FF4" w:rsidR="00297FDD" w:rsidRPr="003F239F" w:rsidRDefault="00297FDD" w:rsidP="00A1186B">
      <w:pPr>
        <w:pStyle w:val="Level3"/>
        <w:numPr>
          <w:ilvl w:val="2"/>
          <w:numId w:val="20"/>
        </w:numPr>
        <w:rPr>
          <w:rFonts w:ascii="Arial" w:hAnsi="Arial" w:cs="Arial"/>
          <w:sz w:val="20"/>
        </w:rPr>
      </w:pPr>
      <w:r w:rsidRPr="003F239F">
        <w:rPr>
          <w:rFonts w:ascii="Arial" w:hAnsi="Arial" w:cs="Arial"/>
          <w:sz w:val="20"/>
        </w:rPr>
        <w:t xml:space="preserve">notify </w:t>
      </w:r>
      <w:r w:rsidR="00553593">
        <w:rPr>
          <w:rFonts w:ascii="Arial" w:hAnsi="Arial" w:cs="Arial"/>
          <w:sz w:val="20"/>
        </w:rPr>
        <w:t>the Home Institution</w:t>
      </w:r>
      <w:r w:rsidRPr="003F239F">
        <w:rPr>
          <w:rFonts w:ascii="Arial" w:hAnsi="Arial" w:cs="Arial"/>
          <w:sz w:val="20"/>
        </w:rPr>
        <w:t xml:space="preserve"> as soon as reasonably practicable of any performance, disciplinary or grievance issues which arise in relation to the Employee;</w:t>
      </w:r>
    </w:p>
    <w:p w14:paraId="07642689" w14:textId="376060F8" w:rsidR="00AA716E" w:rsidRPr="003F239F" w:rsidRDefault="00AA716E" w:rsidP="00A1186B">
      <w:pPr>
        <w:pStyle w:val="Level3"/>
        <w:numPr>
          <w:ilvl w:val="2"/>
          <w:numId w:val="20"/>
        </w:numPr>
        <w:rPr>
          <w:rFonts w:ascii="Arial" w:hAnsi="Arial" w:cs="Arial"/>
          <w:sz w:val="20"/>
        </w:rPr>
      </w:pPr>
      <w:r w:rsidRPr="003F239F">
        <w:rPr>
          <w:rFonts w:ascii="Arial" w:hAnsi="Arial" w:cs="Arial"/>
          <w:sz w:val="20"/>
        </w:rPr>
        <w:lastRenderedPageBreak/>
        <w:t xml:space="preserve">as soon as reasonably practicable after any such notification, provide </w:t>
      </w:r>
      <w:r w:rsidR="00553593">
        <w:rPr>
          <w:rFonts w:ascii="Arial" w:hAnsi="Arial" w:cs="Arial"/>
          <w:sz w:val="20"/>
        </w:rPr>
        <w:t>the Home Institution</w:t>
      </w:r>
      <w:r w:rsidRPr="003F239F">
        <w:rPr>
          <w:rFonts w:ascii="Arial" w:hAnsi="Arial" w:cs="Arial"/>
          <w:sz w:val="20"/>
        </w:rPr>
        <w:t xml:space="preserve"> with a comprehensive written report containing the facts relating to the conduct or performance of the Employee, all relevant documents</w:t>
      </w:r>
      <w:r>
        <w:rPr>
          <w:rFonts w:ascii="Arial" w:hAnsi="Arial" w:cs="Arial"/>
          <w:sz w:val="20"/>
        </w:rPr>
        <w:t>,</w:t>
      </w:r>
      <w:r w:rsidRPr="003F239F">
        <w:rPr>
          <w:rFonts w:ascii="Arial" w:hAnsi="Arial" w:cs="Arial"/>
          <w:sz w:val="20"/>
        </w:rPr>
        <w:t xml:space="preserve"> and any other evidence;</w:t>
      </w:r>
    </w:p>
    <w:p w14:paraId="28271190" w14:textId="2B394F69" w:rsidR="00297FDD" w:rsidRPr="003F239F" w:rsidRDefault="00CE79DF" w:rsidP="00A1186B">
      <w:pPr>
        <w:pStyle w:val="Level3"/>
        <w:numPr>
          <w:ilvl w:val="2"/>
          <w:numId w:val="20"/>
        </w:numPr>
        <w:rPr>
          <w:rFonts w:ascii="Arial" w:hAnsi="Arial" w:cs="Arial"/>
          <w:sz w:val="20"/>
        </w:rPr>
      </w:pPr>
      <w:r w:rsidRPr="003F239F">
        <w:rPr>
          <w:rFonts w:ascii="Arial" w:hAnsi="Arial" w:cs="Arial"/>
          <w:sz w:val="20"/>
        </w:rPr>
        <w:t xml:space="preserve">provide all reasonable assistance to </w:t>
      </w:r>
      <w:r w:rsidR="00553593">
        <w:rPr>
          <w:rFonts w:ascii="Arial" w:hAnsi="Arial" w:cs="Arial"/>
          <w:sz w:val="20"/>
        </w:rPr>
        <w:t>the Home Institution</w:t>
      </w:r>
      <w:r w:rsidR="00297FDD" w:rsidRPr="003F239F">
        <w:rPr>
          <w:rFonts w:ascii="Arial" w:hAnsi="Arial" w:cs="Arial"/>
          <w:sz w:val="20"/>
        </w:rPr>
        <w:t xml:space="preserve"> with any performance, disciplinary or grievance investigation or procedures</w:t>
      </w:r>
      <w:r w:rsidRPr="003F239F">
        <w:rPr>
          <w:rFonts w:ascii="Arial" w:hAnsi="Arial" w:cs="Arial"/>
          <w:sz w:val="20"/>
        </w:rPr>
        <w:t>, including procuring the reasonable assistance of its staff</w:t>
      </w:r>
      <w:r w:rsidR="00297FDD" w:rsidRPr="003F239F">
        <w:rPr>
          <w:rFonts w:ascii="Arial" w:hAnsi="Arial" w:cs="Arial"/>
          <w:sz w:val="20"/>
        </w:rPr>
        <w:t>;</w:t>
      </w:r>
    </w:p>
    <w:p w14:paraId="7DD99933" w14:textId="60C5D715" w:rsidR="00297FDD" w:rsidRPr="003F239F" w:rsidRDefault="00297FDD" w:rsidP="00A1186B">
      <w:pPr>
        <w:pStyle w:val="Level3"/>
        <w:numPr>
          <w:ilvl w:val="2"/>
          <w:numId w:val="20"/>
        </w:numPr>
        <w:rPr>
          <w:rFonts w:ascii="Arial" w:hAnsi="Arial" w:cs="Arial"/>
          <w:sz w:val="20"/>
        </w:rPr>
      </w:pPr>
      <w:r w:rsidRPr="003F239F">
        <w:rPr>
          <w:rFonts w:ascii="Arial" w:hAnsi="Arial" w:cs="Arial"/>
          <w:sz w:val="20"/>
        </w:rPr>
        <w:t xml:space="preserve">agree that any employment decision relating to the conduct or performance of the Employee rests with </w:t>
      </w:r>
      <w:r w:rsidR="00553593">
        <w:rPr>
          <w:rFonts w:ascii="Arial" w:hAnsi="Arial" w:cs="Arial"/>
          <w:sz w:val="20"/>
        </w:rPr>
        <w:t>the Home Institution</w:t>
      </w:r>
      <w:r w:rsidRPr="003F239F">
        <w:rPr>
          <w:rFonts w:ascii="Arial" w:hAnsi="Arial" w:cs="Arial"/>
          <w:sz w:val="20"/>
        </w:rPr>
        <w:t xml:space="preserve"> whose decision will be final;</w:t>
      </w:r>
    </w:p>
    <w:p w14:paraId="1FD73C34" w14:textId="643BE43E" w:rsidR="00FA5F86" w:rsidRPr="003F239F" w:rsidRDefault="00FA5F86" w:rsidP="00A1186B">
      <w:pPr>
        <w:pStyle w:val="Level3"/>
        <w:numPr>
          <w:ilvl w:val="2"/>
          <w:numId w:val="20"/>
        </w:numPr>
        <w:rPr>
          <w:rFonts w:ascii="Arial" w:hAnsi="Arial" w:cs="Arial"/>
          <w:sz w:val="20"/>
        </w:rPr>
      </w:pPr>
      <w:r>
        <w:rPr>
          <w:rFonts w:ascii="Arial" w:hAnsi="Arial" w:cs="Arial"/>
          <w:sz w:val="20"/>
        </w:rPr>
        <w:t xml:space="preserve">notify </w:t>
      </w:r>
      <w:r w:rsidR="00553593">
        <w:rPr>
          <w:rFonts w:ascii="Arial" w:hAnsi="Arial" w:cs="Arial"/>
          <w:sz w:val="20"/>
        </w:rPr>
        <w:t>the Home Institution</w:t>
      </w:r>
      <w:r>
        <w:rPr>
          <w:rFonts w:ascii="Arial" w:hAnsi="Arial" w:cs="Arial"/>
          <w:sz w:val="20"/>
        </w:rPr>
        <w:t xml:space="preserve"> in writing as soon </w:t>
      </w:r>
      <w:r w:rsidRPr="003F239F">
        <w:rPr>
          <w:rFonts w:ascii="Arial" w:hAnsi="Arial" w:cs="Arial"/>
          <w:sz w:val="20"/>
        </w:rPr>
        <w:t xml:space="preserve">as reasonably practicable </w:t>
      </w:r>
      <w:r>
        <w:rPr>
          <w:rFonts w:ascii="Arial" w:hAnsi="Arial" w:cs="Arial"/>
          <w:sz w:val="20"/>
        </w:rPr>
        <w:t xml:space="preserve">if the Employee makes any complaint against </w:t>
      </w:r>
      <w:r w:rsidR="00553593">
        <w:rPr>
          <w:rFonts w:ascii="Arial" w:hAnsi="Arial" w:cs="Arial"/>
          <w:sz w:val="20"/>
        </w:rPr>
        <w:t>the University</w:t>
      </w:r>
      <w:r>
        <w:rPr>
          <w:rFonts w:ascii="Arial" w:hAnsi="Arial" w:cs="Arial"/>
          <w:sz w:val="20"/>
        </w:rPr>
        <w:t xml:space="preserve"> or </w:t>
      </w:r>
      <w:r w:rsidR="00553593">
        <w:rPr>
          <w:rFonts w:ascii="Arial" w:hAnsi="Arial" w:cs="Arial"/>
          <w:sz w:val="20"/>
        </w:rPr>
        <w:t>the University</w:t>
      </w:r>
      <w:r>
        <w:rPr>
          <w:rFonts w:ascii="Arial" w:hAnsi="Arial" w:cs="Arial"/>
          <w:sz w:val="20"/>
        </w:rPr>
        <w:t xml:space="preserve">’s employees, and provide all reasonable assistance requested by </w:t>
      </w:r>
      <w:r w:rsidR="00553593">
        <w:rPr>
          <w:rFonts w:ascii="Arial" w:hAnsi="Arial" w:cs="Arial"/>
          <w:sz w:val="20"/>
        </w:rPr>
        <w:t>the Home Institution</w:t>
      </w:r>
      <w:r>
        <w:rPr>
          <w:rFonts w:ascii="Arial" w:hAnsi="Arial" w:cs="Arial"/>
          <w:sz w:val="20"/>
        </w:rPr>
        <w:t xml:space="preserve"> in relation to that complaint;</w:t>
      </w:r>
    </w:p>
    <w:p w14:paraId="1F2D6857" w14:textId="73BBD8A3" w:rsidR="00297FDD" w:rsidRPr="003F239F" w:rsidRDefault="00297FDD" w:rsidP="00A1186B">
      <w:pPr>
        <w:pStyle w:val="Level3"/>
        <w:numPr>
          <w:ilvl w:val="2"/>
          <w:numId w:val="20"/>
        </w:numPr>
        <w:rPr>
          <w:rFonts w:ascii="Arial" w:hAnsi="Arial" w:cs="Arial"/>
          <w:sz w:val="20"/>
        </w:rPr>
      </w:pPr>
      <w:r w:rsidRPr="003F239F">
        <w:rPr>
          <w:rFonts w:ascii="Arial" w:hAnsi="Arial" w:cs="Arial"/>
          <w:sz w:val="20"/>
        </w:rPr>
        <w:t xml:space="preserve">monitor the sickness absence of the Employee during the Secondment Period and report details of all sickness to </w:t>
      </w:r>
      <w:r w:rsidR="00553593">
        <w:rPr>
          <w:rFonts w:ascii="Arial" w:hAnsi="Arial" w:cs="Arial"/>
          <w:sz w:val="20"/>
        </w:rPr>
        <w:t>the Home Institution</w:t>
      </w:r>
      <w:r w:rsidRPr="003F239F">
        <w:rPr>
          <w:rFonts w:ascii="Arial" w:hAnsi="Arial" w:cs="Arial"/>
          <w:sz w:val="20"/>
        </w:rPr>
        <w:t xml:space="preserve"> within 7 days of the beginning of the period of the absence. </w:t>
      </w:r>
      <w:r w:rsidR="00697B91">
        <w:rPr>
          <w:rFonts w:ascii="Arial" w:hAnsi="Arial" w:cs="Arial"/>
          <w:sz w:val="20"/>
        </w:rPr>
        <w:t xml:space="preserve"> </w:t>
      </w:r>
      <w:r w:rsidRPr="003F239F">
        <w:rPr>
          <w:rFonts w:ascii="Arial" w:hAnsi="Arial" w:cs="Arial"/>
          <w:sz w:val="20"/>
        </w:rPr>
        <w:t xml:space="preserve">For the avoidance of doubt </w:t>
      </w:r>
      <w:r w:rsidR="00553593">
        <w:rPr>
          <w:rFonts w:ascii="Arial" w:hAnsi="Arial" w:cs="Arial"/>
          <w:sz w:val="20"/>
        </w:rPr>
        <w:t>the Home Institution</w:t>
      </w:r>
      <w:r w:rsidRPr="003F239F">
        <w:rPr>
          <w:rFonts w:ascii="Arial" w:hAnsi="Arial" w:cs="Arial"/>
          <w:sz w:val="20"/>
        </w:rPr>
        <w:t xml:space="preserve"> will not be obliged to make available the services of another person during any period of absence whether it be holiday, sickness or any other type of absence; and</w:t>
      </w:r>
    </w:p>
    <w:p w14:paraId="2C089617" w14:textId="3AC6D7EF" w:rsidR="00297FDD" w:rsidRPr="003F239F" w:rsidRDefault="00297FDD" w:rsidP="00A1186B">
      <w:pPr>
        <w:pStyle w:val="Level3"/>
        <w:numPr>
          <w:ilvl w:val="2"/>
          <w:numId w:val="20"/>
        </w:numPr>
        <w:rPr>
          <w:rFonts w:ascii="Arial" w:hAnsi="Arial" w:cs="Arial"/>
          <w:sz w:val="20"/>
        </w:rPr>
      </w:pPr>
      <w:r w:rsidRPr="003F239F">
        <w:rPr>
          <w:rFonts w:ascii="Arial" w:hAnsi="Arial" w:cs="Arial"/>
          <w:sz w:val="20"/>
        </w:rPr>
        <w:t>monitor and record the number of days holiday taken by the Employee during the Secondment Period</w:t>
      </w:r>
      <w:r w:rsidR="00CE79DF" w:rsidRPr="003F239F">
        <w:rPr>
          <w:rFonts w:ascii="Arial" w:hAnsi="Arial" w:cs="Arial"/>
          <w:sz w:val="20"/>
        </w:rPr>
        <w:t xml:space="preserve"> and report those to </w:t>
      </w:r>
      <w:r w:rsidR="00553593">
        <w:rPr>
          <w:rFonts w:ascii="Arial" w:hAnsi="Arial" w:cs="Arial"/>
          <w:sz w:val="20"/>
        </w:rPr>
        <w:t>the Home Institution</w:t>
      </w:r>
      <w:r w:rsidRPr="003F239F">
        <w:rPr>
          <w:rFonts w:ascii="Arial" w:hAnsi="Arial" w:cs="Arial"/>
          <w:sz w:val="20"/>
        </w:rPr>
        <w:t>.</w:t>
      </w:r>
    </w:p>
    <w:p w14:paraId="6072CAF1" w14:textId="77777777" w:rsidR="00297FDD" w:rsidRPr="003F239F" w:rsidRDefault="00297FDD" w:rsidP="00A1186B">
      <w:pPr>
        <w:pStyle w:val="Level1"/>
        <w:numPr>
          <w:ilvl w:val="0"/>
          <w:numId w:val="20"/>
        </w:numPr>
        <w:rPr>
          <w:rStyle w:val="Level1asHeadingtext"/>
          <w:rFonts w:ascii="Arial" w:hAnsi="Arial" w:cs="Arial"/>
          <w:sz w:val="20"/>
        </w:rPr>
      </w:pPr>
      <w:r w:rsidRPr="003F239F">
        <w:rPr>
          <w:rStyle w:val="Level1asHeadingtext"/>
          <w:rFonts w:ascii="Arial" w:hAnsi="Arial" w:cs="Arial"/>
          <w:sz w:val="20"/>
        </w:rPr>
        <w:t>Intellectual Property Rights</w:t>
      </w:r>
    </w:p>
    <w:p w14:paraId="2EE0708B" w14:textId="454A51C1" w:rsidR="00297FDD" w:rsidRPr="003F239F" w:rsidRDefault="00CE79DF" w:rsidP="00A1186B">
      <w:pPr>
        <w:pStyle w:val="Level2"/>
        <w:numPr>
          <w:ilvl w:val="1"/>
          <w:numId w:val="20"/>
        </w:numPr>
        <w:rPr>
          <w:rFonts w:ascii="Arial" w:hAnsi="Arial" w:cs="Arial"/>
          <w:sz w:val="20"/>
        </w:rPr>
      </w:pPr>
      <w:r w:rsidRPr="003F239F">
        <w:rPr>
          <w:rFonts w:ascii="Arial" w:hAnsi="Arial" w:cs="Arial"/>
          <w:sz w:val="20"/>
        </w:rPr>
        <w:t xml:space="preserve">To the extent of </w:t>
      </w:r>
      <w:r w:rsidR="00553593">
        <w:rPr>
          <w:rFonts w:ascii="Arial" w:hAnsi="Arial" w:cs="Arial"/>
          <w:sz w:val="20"/>
        </w:rPr>
        <w:t>the Home Institution</w:t>
      </w:r>
      <w:r w:rsidRPr="003F239F">
        <w:rPr>
          <w:rFonts w:ascii="Arial" w:hAnsi="Arial" w:cs="Arial"/>
          <w:sz w:val="20"/>
        </w:rPr>
        <w:t xml:space="preserve">’s interests, </w:t>
      </w:r>
      <w:r w:rsidR="00553593">
        <w:rPr>
          <w:rFonts w:ascii="Arial" w:hAnsi="Arial" w:cs="Arial"/>
          <w:sz w:val="20"/>
        </w:rPr>
        <w:t>the Home Institution</w:t>
      </w:r>
      <w:r w:rsidRPr="003F239F">
        <w:rPr>
          <w:rFonts w:ascii="Arial" w:hAnsi="Arial" w:cs="Arial"/>
          <w:sz w:val="20"/>
        </w:rPr>
        <w:t xml:space="preserve"> assigns to </w:t>
      </w:r>
      <w:r w:rsidR="00553593">
        <w:rPr>
          <w:rFonts w:ascii="Arial" w:hAnsi="Arial" w:cs="Arial"/>
          <w:sz w:val="20"/>
        </w:rPr>
        <w:t>the University</w:t>
      </w:r>
      <w:r w:rsidR="00297FDD" w:rsidRPr="003F239F">
        <w:rPr>
          <w:rFonts w:ascii="Arial" w:hAnsi="Arial" w:cs="Arial"/>
          <w:sz w:val="20"/>
        </w:rPr>
        <w:t>:</w:t>
      </w:r>
    </w:p>
    <w:p w14:paraId="734A5B09" w14:textId="77777777" w:rsidR="00297FDD" w:rsidRPr="003F239F" w:rsidRDefault="00297FDD" w:rsidP="00A1186B">
      <w:pPr>
        <w:pStyle w:val="Level3"/>
        <w:numPr>
          <w:ilvl w:val="2"/>
          <w:numId w:val="20"/>
        </w:numPr>
        <w:rPr>
          <w:rFonts w:ascii="Arial" w:hAnsi="Arial" w:cs="Arial"/>
          <w:sz w:val="20"/>
        </w:rPr>
      </w:pPr>
      <w:r w:rsidRPr="003F239F">
        <w:rPr>
          <w:rFonts w:ascii="Arial" w:hAnsi="Arial" w:cs="Arial"/>
          <w:sz w:val="20"/>
        </w:rPr>
        <w:t xml:space="preserve">any inventions (whether or not patentable) within the meaning of the Patents Act 1977 made by the Employee during the Secondment Period </w:t>
      </w:r>
      <w:r w:rsidR="00CE79DF" w:rsidRPr="003F239F">
        <w:rPr>
          <w:rFonts w:ascii="Arial" w:hAnsi="Arial" w:cs="Arial"/>
          <w:sz w:val="20"/>
        </w:rPr>
        <w:t>that arise wholly and directly from the Services and during the Secondment Period</w:t>
      </w:r>
      <w:r w:rsidRPr="003F239F">
        <w:rPr>
          <w:rFonts w:ascii="Arial" w:hAnsi="Arial" w:cs="Arial"/>
          <w:sz w:val="20"/>
        </w:rPr>
        <w:t>; and</w:t>
      </w:r>
    </w:p>
    <w:p w14:paraId="0693609C" w14:textId="77777777" w:rsidR="00297FDD" w:rsidRPr="003F239F" w:rsidRDefault="00297FDD" w:rsidP="00A1186B">
      <w:pPr>
        <w:pStyle w:val="Level3"/>
        <w:numPr>
          <w:ilvl w:val="2"/>
          <w:numId w:val="20"/>
        </w:numPr>
        <w:rPr>
          <w:rFonts w:ascii="Arial" w:hAnsi="Arial" w:cs="Arial"/>
          <w:sz w:val="20"/>
        </w:rPr>
      </w:pPr>
      <w:r w:rsidRPr="003F239F">
        <w:rPr>
          <w:rFonts w:ascii="Arial" w:hAnsi="Arial" w:cs="Arial"/>
          <w:sz w:val="20"/>
        </w:rPr>
        <w:t xml:space="preserve">by way of assignment of future copyright the copyright, design and other proprietary rights if any for the full term thereof throughout the world in respect of all copyright works created or made by the Employee during the Secondment Period </w:t>
      </w:r>
      <w:r w:rsidR="001139B1" w:rsidRPr="003F239F">
        <w:rPr>
          <w:rFonts w:ascii="Arial" w:hAnsi="Arial" w:cs="Arial"/>
          <w:sz w:val="20"/>
        </w:rPr>
        <w:t>that arise wholly and directly from the Services and during the Secondment Period</w:t>
      </w:r>
      <w:r w:rsidRPr="003F239F">
        <w:rPr>
          <w:rFonts w:ascii="Arial" w:hAnsi="Arial" w:cs="Arial"/>
          <w:sz w:val="20"/>
        </w:rPr>
        <w:t>.</w:t>
      </w:r>
    </w:p>
    <w:p w14:paraId="5EEDE95B" w14:textId="2DCCBB1D" w:rsidR="001139B1" w:rsidRPr="003F239F" w:rsidRDefault="00553593" w:rsidP="00A1186B">
      <w:pPr>
        <w:pStyle w:val="Level2"/>
        <w:numPr>
          <w:ilvl w:val="1"/>
          <w:numId w:val="20"/>
        </w:numPr>
        <w:rPr>
          <w:rFonts w:ascii="Arial" w:hAnsi="Arial" w:cs="Arial"/>
          <w:sz w:val="20"/>
        </w:rPr>
      </w:pPr>
      <w:r>
        <w:rPr>
          <w:rFonts w:ascii="Arial" w:hAnsi="Arial" w:cs="Arial"/>
          <w:sz w:val="20"/>
        </w:rPr>
        <w:t>The University</w:t>
      </w:r>
      <w:r w:rsidR="001139B1" w:rsidRPr="003F239F">
        <w:rPr>
          <w:rFonts w:ascii="Arial" w:hAnsi="Arial" w:cs="Arial"/>
          <w:sz w:val="20"/>
        </w:rPr>
        <w:t xml:space="preserve"> shall have no interest whatsoever in any of </w:t>
      </w:r>
      <w:r>
        <w:rPr>
          <w:rFonts w:ascii="Arial" w:hAnsi="Arial" w:cs="Arial"/>
          <w:sz w:val="20"/>
        </w:rPr>
        <w:t>the Home Institution</w:t>
      </w:r>
      <w:r w:rsidR="001139B1" w:rsidRPr="003F239F">
        <w:rPr>
          <w:rFonts w:ascii="Arial" w:hAnsi="Arial" w:cs="Arial"/>
          <w:sz w:val="20"/>
        </w:rPr>
        <w:t xml:space="preserve">’s intellectual property rights that exist prior to, or arise independently from, this </w:t>
      </w:r>
      <w:r w:rsidR="005756A9" w:rsidRPr="003F239F">
        <w:rPr>
          <w:rFonts w:ascii="Arial" w:hAnsi="Arial" w:cs="Arial"/>
          <w:sz w:val="20"/>
        </w:rPr>
        <w:t>A</w:t>
      </w:r>
      <w:r w:rsidR="001139B1" w:rsidRPr="003F239F">
        <w:rPr>
          <w:rFonts w:ascii="Arial" w:hAnsi="Arial" w:cs="Arial"/>
          <w:sz w:val="20"/>
        </w:rPr>
        <w:t xml:space="preserve">greement or the secondment. </w:t>
      </w:r>
    </w:p>
    <w:p w14:paraId="681E3A19" w14:textId="77777777" w:rsidR="00297FDD" w:rsidRPr="003F239F" w:rsidRDefault="00297FDD" w:rsidP="00A1186B">
      <w:pPr>
        <w:pStyle w:val="Level1"/>
        <w:keepNext/>
        <w:numPr>
          <w:ilvl w:val="0"/>
          <w:numId w:val="20"/>
        </w:numPr>
        <w:rPr>
          <w:rStyle w:val="Level1asHeadingtext"/>
          <w:rFonts w:ascii="Arial" w:hAnsi="Arial" w:cs="Arial"/>
          <w:sz w:val="20"/>
        </w:rPr>
      </w:pPr>
      <w:r w:rsidRPr="003F239F">
        <w:rPr>
          <w:rStyle w:val="Level1asHeadingtext"/>
          <w:rFonts w:ascii="Arial" w:hAnsi="Arial" w:cs="Arial"/>
          <w:sz w:val="20"/>
        </w:rPr>
        <w:t xml:space="preserve">Insurance and Indemnities  </w:t>
      </w:r>
    </w:p>
    <w:p w14:paraId="6AA7BC74" w14:textId="60D0EBAA" w:rsidR="00297FDD" w:rsidRPr="003F239F" w:rsidRDefault="00297FDD" w:rsidP="00A1186B">
      <w:pPr>
        <w:pStyle w:val="Level2"/>
        <w:keepNext/>
        <w:numPr>
          <w:ilvl w:val="1"/>
          <w:numId w:val="20"/>
        </w:numPr>
        <w:ind w:left="851" w:hanging="851"/>
        <w:rPr>
          <w:rFonts w:ascii="Arial" w:hAnsi="Arial" w:cs="Arial"/>
          <w:sz w:val="20"/>
        </w:rPr>
      </w:pPr>
      <w:r w:rsidRPr="003F239F">
        <w:rPr>
          <w:rFonts w:ascii="Arial" w:hAnsi="Arial" w:cs="Arial"/>
          <w:sz w:val="20"/>
        </w:rPr>
        <w:t>The parties agree that while the Employee is acting in the course of the</w:t>
      </w:r>
      <w:r w:rsidR="000C1137" w:rsidRPr="003F239F">
        <w:rPr>
          <w:rFonts w:ascii="Arial" w:hAnsi="Arial" w:cs="Arial"/>
          <w:sz w:val="20"/>
        </w:rPr>
        <w:t>ir</w:t>
      </w:r>
      <w:r w:rsidRPr="003F239F">
        <w:rPr>
          <w:rFonts w:ascii="Arial" w:hAnsi="Arial" w:cs="Arial"/>
          <w:sz w:val="20"/>
        </w:rPr>
        <w:t xml:space="preserve"> secondment, </w:t>
      </w:r>
      <w:r w:rsidR="003F239F" w:rsidRPr="003F239F">
        <w:rPr>
          <w:rFonts w:ascii="Arial" w:hAnsi="Arial" w:cs="Arial"/>
          <w:sz w:val="20"/>
        </w:rPr>
        <w:t>they</w:t>
      </w:r>
      <w:r w:rsidRPr="003F239F">
        <w:rPr>
          <w:rFonts w:ascii="Arial" w:hAnsi="Arial" w:cs="Arial"/>
          <w:sz w:val="20"/>
        </w:rPr>
        <w:t xml:space="preserve"> will be acting as the agent of </w:t>
      </w:r>
      <w:r w:rsidR="00553593">
        <w:rPr>
          <w:rFonts w:ascii="Arial" w:hAnsi="Arial" w:cs="Arial"/>
          <w:sz w:val="20"/>
        </w:rPr>
        <w:t>the University</w:t>
      </w:r>
      <w:r w:rsidRPr="003F239F">
        <w:rPr>
          <w:rFonts w:ascii="Arial" w:hAnsi="Arial" w:cs="Arial"/>
          <w:sz w:val="20"/>
        </w:rPr>
        <w:t xml:space="preserve">.  </w:t>
      </w:r>
      <w:r w:rsidR="00553593">
        <w:rPr>
          <w:rFonts w:ascii="Arial" w:hAnsi="Arial" w:cs="Arial"/>
          <w:sz w:val="20"/>
        </w:rPr>
        <w:t>The University</w:t>
      </w:r>
      <w:r w:rsidRPr="003F239F">
        <w:rPr>
          <w:rFonts w:ascii="Arial" w:hAnsi="Arial" w:cs="Arial"/>
          <w:sz w:val="20"/>
        </w:rPr>
        <w:t xml:space="preserve"> will indemnify </w:t>
      </w:r>
      <w:r w:rsidR="00553593">
        <w:rPr>
          <w:rFonts w:ascii="Arial" w:hAnsi="Arial" w:cs="Arial"/>
          <w:sz w:val="20"/>
        </w:rPr>
        <w:t>the Home Institution</w:t>
      </w:r>
      <w:r w:rsidRPr="003F239F">
        <w:rPr>
          <w:rFonts w:ascii="Arial" w:hAnsi="Arial" w:cs="Arial"/>
          <w:sz w:val="20"/>
        </w:rPr>
        <w:t xml:space="preserve"> on a continuing basis against all and any claims, rights, remedies, costs, expenses</w:t>
      </w:r>
      <w:r w:rsidR="00697B91">
        <w:rPr>
          <w:rFonts w:ascii="Arial" w:hAnsi="Arial" w:cs="Arial"/>
          <w:sz w:val="20"/>
        </w:rPr>
        <w:t xml:space="preserve"> (including </w:t>
      </w:r>
      <w:r w:rsidR="00697B91">
        <w:rPr>
          <w:rFonts w:ascii="Arial" w:hAnsi="Arial" w:cs="Arial"/>
          <w:sz w:val="20"/>
        </w:rPr>
        <w:lastRenderedPageBreak/>
        <w:t>legal fees on an indemnity basis)</w:t>
      </w:r>
      <w:r w:rsidRPr="003F239F">
        <w:rPr>
          <w:rFonts w:ascii="Arial" w:hAnsi="Arial" w:cs="Arial"/>
          <w:sz w:val="20"/>
        </w:rPr>
        <w:t xml:space="preserve"> or liabilities of whatever nature in any jurisdiction incurred by </w:t>
      </w:r>
      <w:r w:rsidR="00553593">
        <w:rPr>
          <w:rFonts w:ascii="Arial" w:hAnsi="Arial" w:cs="Arial"/>
          <w:sz w:val="20"/>
        </w:rPr>
        <w:t>the Home Institution</w:t>
      </w:r>
      <w:r w:rsidRPr="003F239F">
        <w:rPr>
          <w:rFonts w:ascii="Arial" w:hAnsi="Arial" w:cs="Arial"/>
          <w:sz w:val="20"/>
        </w:rPr>
        <w:t xml:space="preserve"> arising from any acts or omissions of the Employee in the course of the secondment (save if as a result of an act or omission </w:t>
      </w:r>
      <w:r w:rsidR="000C1137" w:rsidRPr="003F239F">
        <w:rPr>
          <w:rFonts w:ascii="Arial" w:hAnsi="Arial" w:cs="Arial"/>
          <w:sz w:val="20"/>
        </w:rPr>
        <w:t xml:space="preserve">directly and inevitably resulting </w:t>
      </w:r>
      <w:r w:rsidRPr="003F239F">
        <w:rPr>
          <w:rFonts w:ascii="Arial" w:hAnsi="Arial" w:cs="Arial"/>
          <w:sz w:val="20"/>
        </w:rPr>
        <w:t xml:space="preserve">from instructions given to the Employee by </w:t>
      </w:r>
      <w:r w:rsidR="00553593">
        <w:rPr>
          <w:rFonts w:ascii="Arial" w:hAnsi="Arial" w:cs="Arial"/>
          <w:sz w:val="20"/>
        </w:rPr>
        <w:t>the Home Institution</w:t>
      </w:r>
      <w:r w:rsidRPr="003F239F">
        <w:rPr>
          <w:rFonts w:ascii="Arial" w:hAnsi="Arial" w:cs="Arial"/>
          <w:sz w:val="20"/>
        </w:rPr>
        <w:t>).</w:t>
      </w:r>
    </w:p>
    <w:p w14:paraId="3FF59325" w14:textId="41816B61" w:rsidR="00297FDD" w:rsidRPr="003F239F" w:rsidRDefault="00553593" w:rsidP="00A1186B">
      <w:pPr>
        <w:pStyle w:val="Level2"/>
        <w:numPr>
          <w:ilvl w:val="1"/>
          <w:numId w:val="20"/>
        </w:numPr>
        <w:rPr>
          <w:rFonts w:ascii="Arial" w:hAnsi="Arial" w:cs="Arial"/>
          <w:sz w:val="20"/>
        </w:rPr>
      </w:pPr>
      <w:r>
        <w:rPr>
          <w:rFonts w:ascii="Arial" w:hAnsi="Arial" w:cs="Arial"/>
          <w:sz w:val="20"/>
        </w:rPr>
        <w:t>The University</w:t>
      </w:r>
      <w:r w:rsidR="00297FDD" w:rsidRPr="003F239F">
        <w:rPr>
          <w:rFonts w:ascii="Arial" w:hAnsi="Arial" w:cs="Arial"/>
          <w:sz w:val="20"/>
        </w:rPr>
        <w:t xml:space="preserve"> will keep </w:t>
      </w:r>
      <w:r>
        <w:rPr>
          <w:rFonts w:ascii="Arial" w:hAnsi="Arial" w:cs="Arial"/>
          <w:sz w:val="20"/>
        </w:rPr>
        <w:t>the Home Institution</w:t>
      </w:r>
      <w:r w:rsidR="00297FDD" w:rsidRPr="003F239F">
        <w:rPr>
          <w:rFonts w:ascii="Arial" w:hAnsi="Arial" w:cs="Arial"/>
          <w:sz w:val="20"/>
        </w:rPr>
        <w:t xml:space="preserve"> indemnified on a continuing basis against all claims, rights, remedies, costs, expenses or liabilities of whatever nature in any jurisdiction arising from any act or omission of </w:t>
      </w:r>
      <w:r>
        <w:rPr>
          <w:rFonts w:ascii="Arial" w:hAnsi="Arial" w:cs="Arial"/>
          <w:sz w:val="20"/>
        </w:rPr>
        <w:t>the University</w:t>
      </w:r>
      <w:r w:rsidR="00297FDD" w:rsidRPr="003F239F">
        <w:rPr>
          <w:rFonts w:ascii="Arial" w:hAnsi="Arial" w:cs="Arial"/>
          <w:sz w:val="20"/>
        </w:rPr>
        <w:t xml:space="preserve"> or any of its employees in relation to the Employee or the secondment</w:t>
      </w:r>
      <w:r w:rsidR="00754A25" w:rsidRPr="003F239F">
        <w:rPr>
          <w:rFonts w:ascii="Arial" w:hAnsi="Arial" w:cs="Arial"/>
          <w:sz w:val="20"/>
        </w:rPr>
        <w:t xml:space="preserve"> that is</w:t>
      </w:r>
      <w:r w:rsidR="00176807" w:rsidRPr="003F239F">
        <w:rPr>
          <w:rFonts w:ascii="Arial" w:hAnsi="Arial" w:cs="Arial"/>
          <w:sz w:val="20"/>
        </w:rPr>
        <w:t xml:space="preserve"> in breach of this Agreement</w:t>
      </w:r>
      <w:r w:rsidR="00297FDD" w:rsidRPr="003F239F">
        <w:rPr>
          <w:rFonts w:ascii="Arial" w:hAnsi="Arial" w:cs="Arial"/>
          <w:sz w:val="20"/>
        </w:rPr>
        <w:t>.</w:t>
      </w:r>
    </w:p>
    <w:p w14:paraId="4B1AC696" w14:textId="55509F6D" w:rsidR="00297FDD" w:rsidRPr="003F239F" w:rsidRDefault="00553593" w:rsidP="00A1186B">
      <w:pPr>
        <w:pStyle w:val="Level2"/>
        <w:numPr>
          <w:ilvl w:val="1"/>
          <w:numId w:val="20"/>
        </w:numPr>
        <w:rPr>
          <w:rFonts w:ascii="Arial" w:hAnsi="Arial" w:cs="Arial"/>
          <w:sz w:val="20"/>
        </w:rPr>
      </w:pPr>
      <w:r>
        <w:rPr>
          <w:rFonts w:ascii="Arial" w:hAnsi="Arial" w:cs="Arial"/>
          <w:sz w:val="20"/>
        </w:rPr>
        <w:t>The Home Institution</w:t>
      </w:r>
      <w:r w:rsidR="00297FDD" w:rsidRPr="003F239F">
        <w:rPr>
          <w:rFonts w:ascii="Arial" w:hAnsi="Arial" w:cs="Arial"/>
          <w:sz w:val="20"/>
        </w:rPr>
        <w:t xml:space="preserve"> will keep </w:t>
      </w:r>
      <w:r>
        <w:rPr>
          <w:rFonts w:ascii="Arial" w:hAnsi="Arial" w:cs="Arial"/>
          <w:sz w:val="20"/>
        </w:rPr>
        <w:t>the University</w:t>
      </w:r>
      <w:r w:rsidR="00297FDD" w:rsidRPr="003F239F">
        <w:rPr>
          <w:rFonts w:ascii="Arial" w:hAnsi="Arial" w:cs="Arial"/>
          <w:sz w:val="20"/>
        </w:rPr>
        <w:t xml:space="preserve"> indemnified on a continuing basis against all claims, rights, remedies, costs, expenses or liabilities of whatever nature in any jurisdiction arising from any act or omission of </w:t>
      </w:r>
      <w:r>
        <w:rPr>
          <w:rFonts w:ascii="Arial" w:hAnsi="Arial" w:cs="Arial"/>
          <w:sz w:val="20"/>
        </w:rPr>
        <w:t>the Home Institution</w:t>
      </w:r>
      <w:r w:rsidR="00297FDD" w:rsidRPr="003F239F">
        <w:rPr>
          <w:rFonts w:ascii="Arial" w:hAnsi="Arial" w:cs="Arial"/>
          <w:sz w:val="20"/>
        </w:rPr>
        <w:t xml:space="preserve"> or any of its employees</w:t>
      </w:r>
      <w:r w:rsidR="00697B91">
        <w:rPr>
          <w:rFonts w:ascii="Arial" w:hAnsi="Arial" w:cs="Arial"/>
          <w:sz w:val="20"/>
        </w:rPr>
        <w:t xml:space="preserve"> </w:t>
      </w:r>
      <w:r w:rsidR="00297FDD" w:rsidRPr="003F239F">
        <w:rPr>
          <w:rFonts w:ascii="Arial" w:hAnsi="Arial" w:cs="Arial"/>
          <w:sz w:val="20"/>
        </w:rPr>
        <w:t>in relation to the Employee or the secondment</w:t>
      </w:r>
      <w:r w:rsidR="00176807" w:rsidRPr="003F239F">
        <w:rPr>
          <w:rFonts w:ascii="Arial" w:hAnsi="Arial" w:cs="Arial"/>
          <w:sz w:val="20"/>
        </w:rPr>
        <w:t xml:space="preserve"> </w:t>
      </w:r>
      <w:r w:rsidR="00754A25" w:rsidRPr="003F239F">
        <w:rPr>
          <w:rFonts w:ascii="Arial" w:hAnsi="Arial" w:cs="Arial"/>
          <w:sz w:val="20"/>
        </w:rPr>
        <w:t xml:space="preserve">that is </w:t>
      </w:r>
      <w:r w:rsidR="00176807" w:rsidRPr="003F239F">
        <w:rPr>
          <w:rFonts w:ascii="Arial" w:hAnsi="Arial" w:cs="Arial"/>
          <w:sz w:val="20"/>
        </w:rPr>
        <w:t>in breach of this Agreement</w:t>
      </w:r>
      <w:r w:rsidR="00297FDD" w:rsidRPr="003F239F">
        <w:rPr>
          <w:rFonts w:ascii="Arial" w:hAnsi="Arial" w:cs="Arial"/>
          <w:sz w:val="20"/>
        </w:rPr>
        <w:t>.</w:t>
      </w:r>
    </w:p>
    <w:p w14:paraId="5D4141A8" w14:textId="3DD595F1" w:rsidR="00297FDD" w:rsidRDefault="00553593" w:rsidP="00A1186B">
      <w:pPr>
        <w:pStyle w:val="Level2"/>
        <w:numPr>
          <w:ilvl w:val="1"/>
          <w:numId w:val="20"/>
        </w:numPr>
        <w:rPr>
          <w:rFonts w:ascii="Arial" w:hAnsi="Arial" w:cs="Arial"/>
          <w:sz w:val="20"/>
        </w:rPr>
      </w:pPr>
      <w:r>
        <w:rPr>
          <w:rFonts w:ascii="Arial" w:hAnsi="Arial" w:cs="Arial"/>
          <w:sz w:val="20"/>
        </w:rPr>
        <w:t>The University</w:t>
      </w:r>
      <w:r w:rsidR="00297FDD" w:rsidRPr="003F239F">
        <w:rPr>
          <w:rFonts w:ascii="Arial" w:hAnsi="Arial" w:cs="Arial"/>
          <w:sz w:val="20"/>
        </w:rPr>
        <w:t xml:space="preserve"> will take out and maintain in full force with a reputable insurance company adequate insurance covering any loss, injury or damage </w:t>
      </w:r>
      <w:r w:rsidR="000F21B2">
        <w:rPr>
          <w:rFonts w:ascii="Arial" w:hAnsi="Arial" w:cs="Arial"/>
          <w:sz w:val="20"/>
        </w:rPr>
        <w:t xml:space="preserve">that may be </w:t>
      </w:r>
      <w:r w:rsidR="00297FDD" w:rsidRPr="003F239F">
        <w:rPr>
          <w:rFonts w:ascii="Arial" w:hAnsi="Arial" w:cs="Arial"/>
          <w:sz w:val="20"/>
        </w:rPr>
        <w:t xml:space="preserve">caused by or to the </w:t>
      </w:r>
      <w:r w:rsidR="000F21B2">
        <w:rPr>
          <w:rFonts w:ascii="Arial" w:hAnsi="Arial" w:cs="Arial"/>
          <w:sz w:val="20"/>
        </w:rPr>
        <w:t>Employee</w:t>
      </w:r>
      <w:r w:rsidR="006523F4" w:rsidRPr="003F239F">
        <w:rPr>
          <w:rFonts w:ascii="Arial" w:hAnsi="Arial" w:cs="Arial"/>
          <w:sz w:val="20"/>
        </w:rPr>
        <w:t xml:space="preserve"> during the Secondment Period, to include public liability and employer’s liability insurance.</w:t>
      </w:r>
    </w:p>
    <w:p w14:paraId="2EF84974" w14:textId="77777777" w:rsidR="00436D1B" w:rsidRPr="003F239F" w:rsidRDefault="00436D1B" w:rsidP="00A1186B">
      <w:pPr>
        <w:pStyle w:val="Level1"/>
        <w:keepNext/>
        <w:numPr>
          <w:ilvl w:val="0"/>
          <w:numId w:val="20"/>
        </w:numPr>
        <w:rPr>
          <w:rStyle w:val="Level1asHeadingtext"/>
          <w:rFonts w:ascii="Arial" w:hAnsi="Arial" w:cs="Arial"/>
          <w:sz w:val="20"/>
        </w:rPr>
      </w:pPr>
      <w:r w:rsidRPr="003F239F">
        <w:rPr>
          <w:rStyle w:val="Level1asHeadingtext"/>
          <w:rFonts w:ascii="Arial" w:hAnsi="Arial" w:cs="Arial"/>
          <w:sz w:val="20"/>
        </w:rPr>
        <w:t>Data protection</w:t>
      </w:r>
    </w:p>
    <w:p w14:paraId="0626C182" w14:textId="77777777" w:rsidR="00436D1B" w:rsidRPr="003F239F" w:rsidRDefault="00436D1B" w:rsidP="00A1186B">
      <w:pPr>
        <w:pStyle w:val="Level2"/>
        <w:numPr>
          <w:ilvl w:val="1"/>
          <w:numId w:val="20"/>
        </w:numPr>
        <w:rPr>
          <w:rFonts w:ascii="Arial" w:hAnsi="Arial" w:cs="Arial"/>
          <w:sz w:val="20"/>
        </w:rPr>
      </w:pPr>
      <w:r w:rsidRPr="003F239F">
        <w:rPr>
          <w:rFonts w:ascii="Arial" w:hAnsi="Arial" w:cs="Arial"/>
          <w:sz w:val="20"/>
        </w:rPr>
        <w:t>Each party agrees to comply with its obligations as set out in Schedule 3 (Data Protection) of this Agreement.</w:t>
      </w:r>
    </w:p>
    <w:p w14:paraId="17DA4DF4" w14:textId="77777777" w:rsidR="001D18A2" w:rsidRPr="003F239F" w:rsidRDefault="001D18A2" w:rsidP="00A1186B">
      <w:pPr>
        <w:pStyle w:val="Level1"/>
        <w:numPr>
          <w:ilvl w:val="0"/>
          <w:numId w:val="20"/>
        </w:numPr>
        <w:rPr>
          <w:rStyle w:val="Level1asHeadingtext"/>
          <w:rFonts w:ascii="Arial" w:hAnsi="Arial" w:cs="Arial"/>
          <w:sz w:val="20"/>
        </w:rPr>
      </w:pPr>
      <w:bookmarkStart w:id="7" w:name="_Ref175211435"/>
      <w:r w:rsidRPr="003F239F">
        <w:rPr>
          <w:rStyle w:val="Level1asHeadingtext"/>
          <w:rFonts w:ascii="Arial" w:hAnsi="Arial" w:cs="Arial"/>
          <w:sz w:val="20"/>
        </w:rPr>
        <w:t xml:space="preserve">Confidentiality </w:t>
      </w:r>
      <w:bookmarkEnd w:id="7"/>
    </w:p>
    <w:p w14:paraId="2CED462F" w14:textId="77777777" w:rsidR="001D18A2" w:rsidRPr="003F239F" w:rsidRDefault="001D18A2" w:rsidP="00A1186B">
      <w:pPr>
        <w:pStyle w:val="Level2"/>
        <w:numPr>
          <w:ilvl w:val="1"/>
          <w:numId w:val="20"/>
        </w:numPr>
        <w:rPr>
          <w:rStyle w:val="Level1asHeadingtext"/>
          <w:rFonts w:ascii="Arial" w:hAnsi="Arial" w:cs="Arial"/>
          <w:b w:val="0"/>
          <w:bCs/>
          <w:sz w:val="20"/>
        </w:rPr>
      </w:pPr>
      <w:bookmarkStart w:id="8" w:name="_Hlk175125824"/>
      <w:r w:rsidRPr="003F239F">
        <w:rPr>
          <w:rStyle w:val="Level1asHeadingtext"/>
          <w:rFonts w:ascii="Arial" w:hAnsi="Arial" w:cs="Arial"/>
          <w:sz w:val="20"/>
        </w:rPr>
        <w:t>Confidential Information</w:t>
      </w:r>
      <w:r w:rsidRPr="003F239F">
        <w:rPr>
          <w:rStyle w:val="Level1asHeadingtext"/>
          <w:rFonts w:ascii="Arial" w:hAnsi="Arial" w:cs="Arial"/>
          <w:b w:val="0"/>
          <w:bCs/>
          <w:sz w:val="20"/>
        </w:rPr>
        <w:t xml:space="preserve"> means all non-public information relating to or disclosed by one party (</w:t>
      </w:r>
      <w:r w:rsidRPr="003F239F">
        <w:rPr>
          <w:rStyle w:val="Level1asHeadingtext"/>
          <w:rFonts w:ascii="Arial" w:hAnsi="Arial" w:cs="Arial"/>
          <w:sz w:val="20"/>
        </w:rPr>
        <w:t>Discloser</w:t>
      </w:r>
      <w:r w:rsidRPr="003F239F">
        <w:rPr>
          <w:rStyle w:val="Level1asHeadingtext"/>
          <w:rFonts w:ascii="Arial" w:hAnsi="Arial" w:cs="Arial"/>
          <w:b w:val="0"/>
          <w:bCs/>
          <w:sz w:val="20"/>
        </w:rPr>
        <w:t>) to another party or related entities controlled by that party (</w:t>
      </w:r>
      <w:r w:rsidRPr="003F239F">
        <w:rPr>
          <w:rStyle w:val="Level1asHeadingtext"/>
          <w:rFonts w:ascii="Arial" w:hAnsi="Arial" w:cs="Arial"/>
          <w:sz w:val="20"/>
        </w:rPr>
        <w:t>Recipient</w:t>
      </w:r>
      <w:r w:rsidRPr="003F239F">
        <w:rPr>
          <w:rStyle w:val="Level1asHeadingtext"/>
          <w:rFonts w:ascii="Arial" w:hAnsi="Arial" w:cs="Arial"/>
          <w:b w:val="0"/>
          <w:bCs/>
          <w:sz w:val="20"/>
        </w:rPr>
        <w:t xml:space="preserve">) relating to, or in furtherance of, this </w:t>
      </w:r>
      <w:r w:rsidR="005756A9" w:rsidRPr="003F239F">
        <w:rPr>
          <w:rStyle w:val="Level1asHeadingtext"/>
          <w:rFonts w:ascii="Arial" w:hAnsi="Arial" w:cs="Arial"/>
          <w:b w:val="0"/>
          <w:bCs/>
          <w:sz w:val="20"/>
        </w:rPr>
        <w:t>A</w:t>
      </w:r>
      <w:r w:rsidRPr="003F239F">
        <w:rPr>
          <w:rStyle w:val="Level1asHeadingtext"/>
          <w:rFonts w:ascii="Arial" w:hAnsi="Arial" w:cs="Arial"/>
          <w:b w:val="0"/>
          <w:bCs/>
          <w:sz w:val="20"/>
        </w:rPr>
        <w:t xml:space="preserve">greement that is designated as confidential, or that, given the nature of the information or the circumstances surrounding its disclosure, reasonably should be considered as confidential. </w:t>
      </w:r>
    </w:p>
    <w:p w14:paraId="25AA49EC" w14:textId="148C889C" w:rsidR="001D18A2" w:rsidRPr="003F239F" w:rsidRDefault="00A20E6E" w:rsidP="00A1186B">
      <w:pPr>
        <w:pStyle w:val="Level2"/>
        <w:numPr>
          <w:ilvl w:val="1"/>
          <w:numId w:val="20"/>
        </w:numPr>
        <w:rPr>
          <w:rStyle w:val="Level1asHeadingtext"/>
          <w:rFonts w:ascii="Arial" w:hAnsi="Arial" w:cs="Arial"/>
          <w:b w:val="0"/>
          <w:bCs/>
          <w:sz w:val="20"/>
        </w:rPr>
      </w:pPr>
      <w:r w:rsidRPr="003F239F">
        <w:rPr>
          <w:rStyle w:val="Level1asHeadingtext"/>
          <w:rFonts w:ascii="Arial" w:hAnsi="Arial" w:cs="Arial"/>
          <w:b w:val="0"/>
          <w:bCs/>
          <w:sz w:val="20"/>
        </w:rPr>
        <w:t>A</w:t>
      </w:r>
      <w:r w:rsidR="001D18A2" w:rsidRPr="003F239F">
        <w:rPr>
          <w:rStyle w:val="Level1asHeadingtext"/>
          <w:rFonts w:ascii="Arial" w:hAnsi="Arial" w:cs="Arial"/>
          <w:b w:val="0"/>
          <w:bCs/>
          <w:sz w:val="20"/>
        </w:rPr>
        <w:t xml:space="preserve"> Recipient shall use Confidential Information only to the extent required for performance under this Agreement, and shall take all reasonable measures to avoid disclosure, dissemination or unauthorized use of Confidential Information, including, at a minimum, those measures it takes to protect its own confidential information of a similar nature.</w:t>
      </w:r>
      <w:r w:rsidR="00396794">
        <w:rPr>
          <w:rStyle w:val="Level1asHeadingtext"/>
          <w:rFonts w:ascii="Arial" w:hAnsi="Arial" w:cs="Arial"/>
          <w:b w:val="0"/>
          <w:bCs/>
          <w:sz w:val="20"/>
        </w:rPr>
        <w:t xml:space="preserve">  </w:t>
      </w:r>
      <w:r w:rsidR="00396794" w:rsidRPr="003F239F">
        <w:rPr>
          <w:rStyle w:val="Level1asHeadingtext"/>
          <w:rFonts w:ascii="Arial" w:hAnsi="Arial" w:cs="Arial"/>
          <w:b w:val="0"/>
          <w:bCs/>
          <w:sz w:val="20"/>
        </w:rPr>
        <w:t xml:space="preserve">  </w:t>
      </w:r>
      <w:r w:rsidR="00396794">
        <w:rPr>
          <w:rStyle w:val="Level1asHeadingtext"/>
          <w:rFonts w:ascii="Arial" w:hAnsi="Arial" w:cs="Arial"/>
          <w:b w:val="0"/>
          <w:bCs/>
          <w:sz w:val="20"/>
        </w:rPr>
        <w:t xml:space="preserve">Where Confidential Information is disclosed to a related entity controlled by a party as a Recipient, that controlling party shall be liable for the entity’s compliance with the terms of this clause </w:t>
      </w:r>
      <w:r w:rsidR="00396794">
        <w:rPr>
          <w:rStyle w:val="Level1asHeadingtext"/>
          <w:rFonts w:ascii="Arial" w:hAnsi="Arial" w:cs="Arial"/>
          <w:b w:val="0"/>
          <w:bCs/>
          <w:sz w:val="20"/>
        </w:rPr>
        <w:fldChar w:fldCharType="begin"/>
      </w:r>
      <w:r w:rsidR="00396794">
        <w:rPr>
          <w:rStyle w:val="Level1asHeadingtext"/>
          <w:rFonts w:ascii="Arial" w:hAnsi="Arial" w:cs="Arial"/>
          <w:b w:val="0"/>
          <w:bCs/>
          <w:sz w:val="20"/>
        </w:rPr>
        <w:instrText xml:space="preserve"> REF _Ref175211435 \r \h </w:instrText>
      </w:r>
      <w:r w:rsidR="00396794">
        <w:rPr>
          <w:rStyle w:val="Level1asHeadingtext"/>
          <w:rFonts w:ascii="Arial" w:hAnsi="Arial" w:cs="Arial"/>
          <w:b w:val="0"/>
          <w:bCs/>
          <w:sz w:val="20"/>
        </w:rPr>
      </w:r>
      <w:r w:rsidR="00396794">
        <w:rPr>
          <w:rStyle w:val="Level1asHeadingtext"/>
          <w:rFonts w:ascii="Arial" w:hAnsi="Arial" w:cs="Arial"/>
          <w:b w:val="0"/>
          <w:bCs/>
          <w:sz w:val="20"/>
        </w:rPr>
        <w:fldChar w:fldCharType="separate"/>
      </w:r>
      <w:r w:rsidR="00AE49D0">
        <w:rPr>
          <w:rStyle w:val="Level1asHeadingtext"/>
          <w:rFonts w:ascii="Arial" w:hAnsi="Arial" w:cs="Arial"/>
          <w:b w:val="0"/>
          <w:bCs/>
          <w:sz w:val="20"/>
        </w:rPr>
        <w:t>14</w:t>
      </w:r>
      <w:r w:rsidR="00396794">
        <w:rPr>
          <w:rStyle w:val="Level1asHeadingtext"/>
          <w:rFonts w:ascii="Arial" w:hAnsi="Arial" w:cs="Arial"/>
          <w:b w:val="0"/>
          <w:bCs/>
          <w:sz w:val="20"/>
        </w:rPr>
        <w:fldChar w:fldCharType="end"/>
      </w:r>
      <w:r w:rsidR="00396794">
        <w:rPr>
          <w:rStyle w:val="Level1asHeadingtext"/>
          <w:rFonts w:ascii="Arial" w:hAnsi="Arial" w:cs="Arial"/>
          <w:b w:val="0"/>
          <w:bCs/>
          <w:sz w:val="20"/>
        </w:rPr>
        <w:t>.</w:t>
      </w:r>
      <w:r w:rsidR="00182534">
        <w:rPr>
          <w:rStyle w:val="Level1asHeadingtext"/>
          <w:rFonts w:ascii="Arial" w:hAnsi="Arial" w:cs="Arial"/>
          <w:b w:val="0"/>
          <w:bCs/>
          <w:sz w:val="20"/>
        </w:rPr>
        <w:t xml:space="preserve"> </w:t>
      </w:r>
      <w:r w:rsidR="001D18A2" w:rsidRPr="003F239F">
        <w:rPr>
          <w:rStyle w:val="Level1asHeadingtext"/>
          <w:rFonts w:ascii="Arial" w:hAnsi="Arial" w:cs="Arial"/>
          <w:b w:val="0"/>
          <w:bCs/>
          <w:sz w:val="20"/>
        </w:rPr>
        <w:t xml:space="preserve">Confidential Information shall remain the property of the Discloser, and disclosure does not constitute any grant of rights to the </w:t>
      </w:r>
      <w:r w:rsidR="009378C7" w:rsidRPr="003F239F">
        <w:rPr>
          <w:rStyle w:val="Level1asHeadingtext"/>
          <w:rFonts w:ascii="Arial" w:hAnsi="Arial" w:cs="Arial"/>
          <w:b w:val="0"/>
          <w:bCs/>
          <w:sz w:val="20"/>
        </w:rPr>
        <w:t>Recipient</w:t>
      </w:r>
      <w:r w:rsidR="00396794">
        <w:rPr>
          <w:rStyle w:val="Level1asHeadingtext"/>
          <w:rFonts w:ascii="Arial" w:hAnsi="Arial" w:cs="Arial"/>
          <w:b w:val="0"/>
          <w:bCs/>
          <w:sz w:val="20"/>
        </w:rPr>
        <w:t>.</w:t>
      </w:r>
    </w:p>
    <w:p w14:paraId="10E2BC34" w14:textId="77777777" w:rsidR="001D18A2" w:rsidRPr="003F239F" w:rsidRDefault="001D18A2" w:rsidP="00A1186B">
      <w:pPr>
        <w:pStyle w:val="Level2"/>
        <w:numPr>
          <w:ilvl w:val="1"/>
          <w:numId w:val="20"/>
        </w:numPr>
        <w:rPr>
          <w:rStyle w:val="Level1asHeadingtext"/>
          <w:rFonts w:ascii="Arial" w:hAnsi="Arial" w:cs="Arial"/>
          <w:b w:val="0"/>
          <w:bCs/>
          <w:sz w:val="20"/>
        </w:rPr>
      </w:pPr>
      <w:r w:rsidRPr="003F239F">
        <w:rPr>
          <w:rStyle w:val="Level1asHeadingtext"/>
          <w:rFonts w:ascii="Arial" w:hAnsi="Arial" w:cs="Arial"/>
          <w:b w:val="0"/>
          <w:bCs/>
          <w:sz w:val="20"/>
        </w:rPr>
        <w:t xml:space="preserve">Information is not Confidential Information if it: (i) is or becomes publicly available without breach of this </w:t>
      </w:r>
      <w:r w:rsidR="005756A9" w:rsidRPr="003F239F">
        <w:rPr>
          <w:rStyle w:val="Level1asHeadingtext"/>
          <w:rFonts w:ascii="Arial" w:hAnsi="Arial" w:cs="Arial"/>
          <w:b w:val="0"/>
          <w:bCs/>
          <w:sz w:val="20"/>
        </w:rPr>
        <w:t>A</w:t>
      </w:r>
      <w:r w:rsidRPr="003F239F">
        <w:rPr>
          <w:rStyle w:val="Level1asHeadingtext"/>
          <w:rFonts w:ascii="Arial" w:hAnsi="Arial" w:cs="Arial"/>
          <w:b w:val="0"/>
          <w:bCs/>
          <w:sz w:val="20"/>
        </w:rPr>
        <w:t xml:space="preserve">greement; (ii) can be shown by documentation to have been known to the </w:t>
      </w:r>
      <w:r w:rsidR="00A20E6E" w:rsidRPr="003F239F">
        <w:rPr>
          <w:rStyle w:val="Level1asHeadingtext"/>
          <w:rFonts w:ascii="Arial" w:hAnsi="Arial" w:cs="Arial"/>
          <w:b w:val="0"/>
          <w:bCs/>
          <w:sz w:val="20"/>
        </w:rPr>
        <w:t>Recipient</w:t>
      </w:r>
      <w:r w:rsidRPr="003F239F">
        <w:rPr>
          <w:rStyle w:val="Level1asHeadingtext"/>
          <w:rFonts w:ascii="Arial" w:hAnsi="Arial" w:cs="Arial"/>
          <w:b w:val="0"/>
          <w:bCs/>
          <w:sz w:val="20"/>
        </w:rPr>
        <w:t xml:space="preserve"> at the time of its receipt from the </w:t>
      </w:r>
      <w:r w:rsidR="00A20E6E" w:rsidRPr="003F239F">
        <w:rPr>
          <w:rStyle w:val="Level1asHeadingtext"/>
          <w:rFonts w:ascii="Arial" w:hAnsi="Arial" w:cs="Arial"/>
          <w:b w:val="0"/>
          <w:bCs/>
          <w:sz w:val="20"/>
        </w:rPr>
        <w:t>Discloser</w:t>
      </w:r>
      <w:r w:rsidRPr="003F239F">
        <w:rPr>
          <w:rStyle w:val="Level1asHeadingtext"/>
          <w:rFonts w:ascii="Arial" w:hAnsi="Arial" w:cs="Arial"/>
          <w:b w:val="0"/>
          <w:bCs/>
          <w:sz w:val="20"/>
        </w:rPr>
        <w:t xml:space="preserve">; (iii) is disclosed to </w:t>
      </w:r>
      <w:r w:rsidR="00A20E6E" w:rsidRPr="003F239F">
        <w:rPr>
          <w:rStyle w:val="Level1asHeadingtext"/>
          <w:rFonts w:ascii="Arial" w:hAnsi="Arial" w:cs="Arial"/>
          <w:b w:val="0"/>
          <w:bCs/>
          <w:sz w:val="20"/>
        </w:rPr>
        <w:t xml:space="preserve">the Recipient </w:t>
      </w:r>
      <w:r w:rsidRPr="003F239F">
        <w:rPr>
          <w:rStyle w:val="Level1asHeadingtext"/>
          <w:rFonts w:ascii="Arial" w:hAnsi="Arial" w:cs="Arial"/>
          <w:b w:val="0"/>
          <w:bCs/>
          <w:sz w:val="20"/>
        </w:rPr>
        <w:t xml:space="preserve">from any third party who did not acquire or disclose such information by a wrongful or tortious act; </w:t>
      </w:r>
      <w:r w:rsidRPr="003F239F">
        <w:rPr>
          <w:rStyle w:val="Level1asHeadingtext"/>
          <w:rFonts w:ascii="Arial" w:hAnsi="Arial" w:cs="Arial"/>
          <w:b w:val="0"/>
          <w:bCs/>
          <w:sz w:val="20"/>
        </w:rPr>
        <w:lastRenderedPageBreak/>
        <w:t>or (iv) can be shown by documentation to have been independently developed without reference to any Confidential Information</w:t>
      </w:r>
      <w:r w:rsidR="00396794">
        <w:rPr>
          <w:rStyle w:val="Level1asHeadingtext"/>
          <w:rFonts w:ascii="Arial" w:hAnsi="Arial" w:cs="Arial"/>
          <w:b w:val="0"/>
          <w:bCs/>
          <w:sz w:val="20"/>
        </w:rPr>
        <w:t>.</w:t>
      </w:r>
    </w:p>
    <w:p w14:paraId="655AC5B8" w14:textId="77777777" w:rsidR="001D18A2" w:rsidRPr="003F239F" w:rsidRDefault="001D18A2" w:rsidP="00A1186B">
      <w:pPr>
        <w:pStyle w:val="Level2"/>
        <w:numPr>
          <w:ilvl w:val="1"/>
          <w:numId w:val="20"/>
        </w:numPr>
        <w:rPr>
          <w:rStyle w:val="Level1asHeadingtext"/>
          <w:rFonts w:ascii="Arial" w:hAnsi="Arial" w:cs="Arial"/>
          <w:b w:val="0"/>
          <w:bCs/>
          <w:sz w:val="20"/>
        </w:rPr>
      </w:pPr>
      <w:r w:rsidRPr="003F239F">
        <w:rPr>
          <w:rStyle w:val="Level1asHeadingtext"/>
          <w:rFonts w:ascii="Arial" w:hAnsi="Arial" w:cs="Arial"/>
          <w:b w:val="0"/>
          <w:bCs/>
          <w:sz w:val="20"/>
        </w:rPr>
        <w:t xml:space="preserve">Upon termination or expiry of this Agreement, </w:t>
      </w:r>
      <w:r w:rsidR="00A20E6E" w:rsidRPr="003F239F">
        <w:rPr>
          <w:rStyle w:val="Level1asHeadingtext"/>
          <w:rFonts w:ascii="Arial" w:hAnsi="Arial" w:cs="Arial"/>
          <w:b w:val="0"/>
          <w:bCs/>
          <w:sz w:val="20"/>
        </w:rPr>
        <w:t>each Recipient</w:t>
      </w:r>
      <w:r w:rsidRPr="003F239F">
        <w:rPr>
          <w:rStyle w:val="Level1asHeadingtext"/>
          <w:rFonts w:ascii="Arial" w:hAnsi="Arial" w:cs="Arial"/>
          <w:b w:val="0"/>
          <w:bCs/>
          <w:sz w:val="20"/>
        </w:rPr>
        <w:t xml:space="preserve"> shall </w:t>
      </w:r>
      <w:r w:rsidR="00396794">
        <w:rPr>
          <w:rStyle w:val="Level1asHeadingtext"/>
          <w:rFonts w:ascii="Arial" w:hAnsi="Arial" w:cs="Arial"/>
          <w:b w:val="0"/>
          <w:bCs/>
          <w:sz w:val="20"/>
        </w:rPr>
        <w:t xml:space="preserve">securely return or </w:t>
      </w:r>
      <w:r w:rsidRPr="003F239F">
        <w:rPr>
          <w:rStyle w:val="Level1asHeadingtext"/>
          <w:rFonts w:ascii="Arial" w:hAnsi="Arial" w:cs="Arial"/>
          <w:b w:val="0"/>
          <w:bCs/>
          <w:sz w:val="20"/>
        </w:rPr>
        <w:t xml:space="preserve">destroy the Confidential Information upon </w:t>
      </w:r>
      <w:r w:rsidR="00A20E6E" w:rsidRPr="003F239F">
        <w:rPr>
          <w:rStyle w:val="Level1asHeadingtext"/>
          <w:rFonts w:ascii="Arial" w:hAnsi="Arial" w:cs="Arial"/>
          <w:b w:val="0"/>
          <w:bCs/>
          <w:sz w:val="20"/>
        </w:rPr>
        <w:t xml:space="preserve">a Discloser’s </w:t>
      </w:r>
      <w:r w:rsidRPr="003F239F">
        <w:rPr>
          <w:rStyle w:val="Level1asHeadingtext"/>
          <w:rFonts w:ascii="Arial" w:hAnsi="Arial" w:cs="Arial"/>
          <w:b w:val="0"/>
          <w:bCs/>
          <w:sz w:val="20"/>
        </w:rPr>
        <w:t>written request, unless required to keep copies as part of its legal or record keeping obligations.</w:t>
      </w:r>
    </w:p>
    <w:p w14:paraId="56FAD390" w14:textId="477661DC" w:rsidR="000526F3" w:rsidRDefault="00A20E6E" w:rsidP="00A1186B">
      <w:pPr>
        <w:pStyle w:val="Level2"/>
        <w:numPr>
          <w:ilvl w:val="1"/>
          <w:numId w:val="20"/>
        </w:numPr>
        <w:rPr>
          <w:rStyle w:val="Level1asHeadingtext"/>
          <w:rFonts w:ascii="Arial" w:hAnsi="Arial" w:cs="Arial"/>
          <w:b w:val="0"/>
          <w:bCs/>
          <w:sz w:val="20"/>
        </w:rPr>
      </w:pPr>
      <w:r w:rsidRPr="003F239F">
        <w:rPr>
          <w:rStyle w:val="Level1asHeadingtext"/>
          <w:rFonts w:ascii="Arial" w:hAnsi="Arial" w:cs="Arial"/>
          <w:b w:val="0"/>
          <w:bCs/>
          <w:sz w:val="20"/>
        </w:rPr>
        <w:t>A Recipient</w:t>
      </w:r>
      <w:r w:rsidR="001D18A2" w:rsidRPr="003F239F">
        <w:rPr>
          <w:rStyle w:val="Level1asHeadingtext"/>
          <w:rFonts w:ascii="Arial" w:hAnsi="Arial" w:cs="Arial"/>
          <w:b w:val="0"/>
          <w:bCs/>
          <w:sz w:val="20"/>
        </w:rPr>
        <w:t xml:space="preserve"> may disclose Confidential Information if and to the extent that any part of the Confidential Information is required to be disclosed by statute and/or by a regulatory or government body or court of competent jurisdiction.  Should this occur, </w:t>
      </w:r>
      <w:r w:rsidRPr="003F239F">
        <w:rPr>
          <w:rStyle w:val="Level1asHeadingtext"/>
          <w:rFonts w:ascii="Arial" w:hAnsi="Arial" w:cs="Arial"/>
          <w:b w:val="0"/>
          <w:bCs/>
          <w:sz w:val="20"/>
        </w:rPr>
        <w:t>the Recipient shall</w:t>
      </w:r>
      <w:r w:rsidR="001D18A2" w:rsidRPr="003F239F">
        <w:rPr>
          <w:rStyle w:val="Level1asHeadingtext"/>
          <w:rFonts w:ascii="Arial" w:hAnsi="Arial" w:cs="Arial"/>
          <w:b w:val="0"/>
          <w:bCs/>
          <w:sz w:val="20"/>
        </w:rPr>
        <w:t xml:space="preserve"> notify the </w:t>
      </w:r>
      <w:r w:rsidRPr="003F239F">
        <w:rPr>
          <w:rStyle w:val="Level1asHeadingtext"/>
          <w:rFonts w:ascii="Arial" w:hAnsi="Arial" w:cs="Arial"/>
          <w:b w:val="0"/>
          <w:bCs/>
          <w:sz w:val="20"/>
        </w:rPr>
        <w:t>Discloser</w:t>
      </w:r>
      <w:r w:rsidR="001D18A2" w:rsidRPr="003F239F">
        <w:rPr>
          <w:rStyle w:val="Level1asHeadingtext"/>
          <w:rFonts w:ascii="Arial" w:hAnsi="Arial" w:cs="Arial"/>
          <w:b w:val="0"/>
          <w:bCs/>
          <w:sz w:val="20"/>
        </w:rPr>
        <w:t xml:space="preserve"> as soon as reasonably practicable.</w:t>
      </w:r>
    </w:p>
    <w:p w14:paraId="32D81E76" w14:textId="2A43BDE2" w:rsidR="000526F3" w:rsidRPr="000526F3" w:rsidRDefault="000526F3" w:rsidP="00A1186B">
      <w:pPr>
        <w:pStyle w:val="Level2"/>
        <w:numPr>
          <w:ilvl w:val="1"/>
          <w:numId w:val="20"/>
        </w:numPr>
        <w:rPr>
          <w:rStyle w:val="Level1asHeadingtext"/>
          <w:rFonts w:ascii="Arial" w:hAnsi="Arial" w:cs="Arial"/>
          <w:b w:val="0"/>
          <w:bCs/>
          <w:sz w:val="20"/>
        </w:rPr>
      </w:pPr>
      <w:r>
        <w:rPr>
          <w:rStyle w:val="Level1asHeadingtext"/>
          <w:rFonts w:ascii="Arial" w:hAnsi="Arial" w:cs="Arial"/>
          <w:b w:val="0"/>
          <w:bCs/>
          <w:sz w:val="20"/>
        </w:rPr>
        <w:t xml:space="preserve">If, as part of their secondment, the University discloses to the Employee </w:t>
      </w:r>
      <w:r w:rsidRPr="003F239F">
        <w:rPr>
          <w:rStyle w:val="Level1asHeadingtext"/>
          <w:rFonts w:ascii="Arial" w:hAnsi="Arial" w:cs="Arial"/>
          <w:b w:val="0"/>
          <w:bCs/>
          <w:sz w:val="20"/>
        </w:rPr>
        <w:t xml:space="preserve">non-public information relating </w:t>
      </w:r>
      <w:r w:rsidR="00777FE5">
        <w:rPr>
          <w:rStyle w:val="Level1asHeadingtext"/>
          <w:rFonts w:ascii="Arial" w:hAnsi="Arial" w:cs="Arial"/>
          <w:b w:val="0"/>
          <w:bCs/>
          <w:sz w:val="20"/>
        </w:rPr>
        <w:t xml:space="preserve">to the University </w:t>
      </w:r>
      <w:r w:rsidRPr="003F239F">
        <w:rPr>
          <w:rStyle w:val="Level1asHeadingtext"/>
          <w:rFonts w:ascii="Arial" w:hAnsi="Arial" w:cs="Arial"/>
          <w:b w:val="0"/>
          <w:bCs/>
          <w:sz w:val="20"/>
        </w:rPr>
        <w:t>that is designated as confidential, or that, given the nature of the information or the circumstances surrounding its disclosure, reasonably should be considered as confidential</w:t>
      </w:r>
      <w:r>
        <w:rPr>
          <w:rStyle w:val="Level1asHeadingtext"/>
          <w:rFonts w:ascii="Arial" w:hAnsi="Arial" w:cs="Arial"/>
          <w:b w:val="0"/>
          <w:bCs/>
          <w:sz w:val="20"/>
        </w:rPr>
        <w:t xml:space="preserve">, the Home Institution agrees to not store or make use of </w:t>
      </w:r>
      <w:r w:rsidR="00777FE5">
        <w:rPr>
          <w:rStyle w:val="Level1asHeadingtext"/>
          <w:rFonts w:ascii="Arial" w:hAnsi="Arial" w:cs="Arial"/>
          <w:b w:val="0"/>
          <w:bCs/>
          <w:sz w:val="20"/>
        </w:rPr>
        <w:t xml:space="preserve">that </w:t>
      </w:r>
      <w:r>
        <w:rPr>
          <w:rStyle w:val="Level1asHeadingtext"/>
          <w:rFonts w:ascii="Arial" w:hAnsi="Arial" w:cs="Arial"/>
          <w:b w:val="0"/>
          <w:bCs/>
          <w:sz w:val="20"/>
        </w:rPr>
        <w:t xml:space="preserve">Confidential Information. </w:t>
      </w:r>
    </w:p>
    <w:bookmarkEnd w:id="8"/>
    <w:p w14:paraId="0E993176" w14:textId="77777777" w:rsidR="00AB2AED" w:rsidRDefault="00AB2AED" w:rsidP="00A1186B">
      <w:pPr>
        <w:pStyle w:val="Level1"/>
        <w:numPr>
          <w:ilvl w:val="0"/>
          <w:numId w:val="20"/>
        </w:numPr>
        <w:rPr>
          <w:rStyle w:val="Level1asHeadingtext"/>
          <w:rFonts w:ascii="Arial" w:hAnsi="Arial" w:cs="Arial"/>
          <w:sz w:val="20"/>
        </w:rPr>
      </w:pPr>
      <w:r>
        <w:rPr>
          <w:rStyle w:val="Level1asHeadingtext"/>
          <w:rFonts w:ascii="Arial" w:hAnsi="Arial" w:cs="Arial"/>
          <w:sz w:val="20"/>
        </w:rPr>
        <w:t>Disclosure Legislation</w:t>
      </w:r>
    </w:p>
    <w:p w14:paraId="260B32DE" w14:textId="77777777" w:rsidR="00AB2AED" w:rsidRDefault="00AB2AED" w:rsidP="00A1186B">
      <w:pPr>
        <w:pStyle w:val="Level2"/>
        <w:numPr>
          <w:ilvl w:val="1"/>
          <w:numId w:val="20"/>
        </w:numPr>
        <w:rPr>
          <w:rStyle w:val="Level1asHeadingtext"/>
          <w:rFonts w:ascii="Arial" w:hAnsi="Arial" w:cs="Arial"/>
          <w:b w:val="0"/>
          <w:sz w:val="20"/>
        </w:rPr>
      </w:pPr>
      <w:bookmarkStart w:id="9" w:name="_Hlk175228197"/>
      <w:r w:rsidRPr="00AB2AED">
        <w:rPr>
          <w:rStyle w:val="Level1asHeadingtext"/>
          <w:rFonts w:ascii="Arial" w:hAnsi="Arial" w:cs="Arial"/>
          <w:b w:val="0"/>
          <w:sz w:val="20"/>
        </w:rPr>
        <w:t xml:space="preserve">It is acknowledged that one or both </w:t>
      </w:r>
      <w:r>
        <w:rPr>
          <w:rStyle w:val="Level1asHeadingtext"/>
          <w:rFonts w:ascii="Arial" w:hAnsi="Arial" w:cs="Arial"/>
          <w:b w:val="0"/>
          <w:sz w:val="20"/>
        </w:rPr>
        <w:t>p</w:t>
      </w:r>
      <w:r w:rsidRPr="00AB2AED">
        <w:rPr>
          <w:rStyle w:val="Level1asHeadingtext"/>
          <w:rFonts w:ascii="Arial" w:hAnsi="Arial" w:cs="Arial"/>
          <w:b w:val="0"/>
          <w:sz w:val="20"/>
        </w:rPr>
        <w:t>arties may be subject to the requirements of the UK Freedom of Information Act 2000 and the UK Environmental Information Regulations (together the "</w:t>
      </w:r>
      <w:r w:rsidRPr="00AB2AED">
        <w:rPr>
          <w:rStyle w:val="Level1asHeadingtext"/>
          <w:rFonts w:ascii="Arial" w:hAnsi="Arial" w:cs="Arial"/>
          <w:bCs/>
          <w:sz w:val="20"/>
        </w:rPr>
        <w:t>Disclosure Legislation</w:t>
      </w:r>
      <w:r w:rsidRPr="00AB2AED">
        <w:rPr>
          <w:rStyle w:val="Level1asHeadingtext"/>
          <w:rFonts w:ascii="Arial" w:hAnsi="Arial" w:cs="Arial"/>
          <w:b w:val="0"/>
          <w:sz w:val="20"/>
        </w:rPr>
        <w:t>")</w:t>
      </w:r>
      <w:r>
        <w:rPr>
          <w:rStyle w:val="Level1asHeadingtext"/>
          <w:rFonts w:ascii="Arial" w:hAnsi="Arial" w:cs="Arial"/>
          <w:b w:val="0"/>
          <w:sz w:val="20"/>
        </w:rPr>
        <w:t xml:space="preserve"> </w:t>
      </w:r>
      <w:r w:rsidRPr="00AB2AED">
        <w:rPr>
          <w:rStyle w:val="Level1asHeadingtext"/>
          <w:rFonts w:ascii="Arial" w:hAnsi="Arial" w:cs="Arial"/>
          <w:b w:val="0"/>
          <w:sz w:val="20"/>
        </w:rPr>
        <w:t xml:space="preserve">and information held in relation to or in connection with this Agreement may be disclosable under the </w:t>
      </w:r>
      <w:r>
        <w:rPr>
          <w:rStyle w:val="Level1asHeadingtext"/>
          <w:rFonts w:ascii="Arial" w:hAnsi="Arial" w:cs="Arial"/>
          <w:b w:val="0"/>
          <w:sz w:val="20"/>
        </w:rPr>
        <w:t>Disclosure Legislation</w:t>
      </w:r>
      <w:r w:rsidRPr="00AB2AED">
        <w:rPr>
          <w:rStyle w:val="Level1asHeadingtext"/>
          <w:rFonts w:ascii="Arial" w:hAnsi="Arial" w:cs="Arial"/>
          <w:b w:val="0"/>
          <w:sz w:val="20"/>
        </w:rPr>
        <w:t xml:space="preserve">. </w:t>
      </w:r>
      <w:r w:rsidR="002A643D">
        <w:rPr>
          <w:rStyle w:val="Level1asHeadingtext"/>
          <w:rFonts w:ascii="Arial" w:hAnsi="Arial" w:cs="Arial"/>
          <w:b w:val="0"/>
          <w:sz w:val="20"/>
        </w:rPr>
        <w:t xml:space="preserve"> </w:t>
      </w:r>
      <w:r w:rsidRPr="00AB2AED">
        <w:rPr>
          <w:rStyle w:val="Level1asHeadingtext"/>
          <w:rFonts w:ascii="Arial" w:hAnsi="Arial" w:cs="Arial"/>
          <w:b w:val="0"/>
          <w:sz w:val="20"/>
        </w:rPr>
        <w:t xml:space="preserve">Each </w:t>
      </w:r>
      <w:r>
        <w:rPr>
          <w:rStyle w:val="Level1asHeadingtext"/>
          <w:rFonts w:ascii="Arial" w:hAnsi="Arial" w:cs="Arial"/>
          <w:b w:val="0"/>
          <w:sz w:val="20"/>
        </w:rPr>
        <w:t>p</w:t>
      </w:r>
      <w:r w:rsidRPr="00AB2AED">
        <w:rPr>
          <w:rStyle w:val="Level1asHeadingtext"/>
          <w:rFonts w:ascii="Arial" w:hAnsi="Arial" w:cs="Arial"/>
          <w:b w:val="0"/>
          <w:sz w:val="20"/>
        </w:rPr>
        <w:t xml:space="preserve">arty agrees to provide reasonable assistance and cooperation as may reasonably be requested by the other </w:t>
      </w:r>
      <w:r>
        <w:rPr>
          <w:rStyle w:val="Level1asHeadingtext"/>
          <w:rFonts w:ascii="Arial" w:hAnsi="Arial" w:cs="Arial"/>
          <w:b w:val="0"/>
          <w:sz w:val="20"/>
        </w:rPr>
        <w:t>p</w:t>
      </w:r>
      <w:r w:rsidRPr="00AB2AED">
        <w:rPr>
          <w:rStyle w:val="Level1asHeadingtext"/>
          <w:rFonts w:ascii="Arial" w:hAnsi="Arial" w:cs="Arial"/>
          <w:b w:val="0"/>
          <w:sz w:val="20"/>
        </w:rPr>
        <w:t xml:space="preserve">arty to enable the other </w:t>
      </w:r>
      <w:r>
        <w:rPr>
          <w:rStyle w:val="Level1asHeadingtext"/>
          <w:rFonts w:ascii="Arial" w:hAnsi="Arial" w:cs="Arial"/>
          <w:b w:val="0"/>
          <w:sz w:val="20"/>
        </w:rPr>
        <w:t>p</w:t>
      </w:r>
      <w:r w:rsidRPr="00AB2AED">
        <w:rPr>
          <w:rStyle w:val="Level1asHeadingtext"/>
          <w:rFonts w:ascii="Arial" w:hAnsi="Arial" w:cs="Arial"/>
          <w:b w:val="0"/>
          <w:sz w:val="20"/>
        </w:rPr>
        <w:t xml:space="preserve">arty to comply with its obligations under the </w:t>
      </w:r>
      <w:r w:rsidR="002A643D">
        <w:rPr>
          <w:rStyle w:val="Level1asHeadingtext"/>
          <w:rFonts w:ascii="Arial" w:hAnsi="Arial" w:cs="Arial"/>
          <w:b w:val="0"/>
          <w:sz w:val="20"/>
        </w:rPr>
        <w:t>Disclosure Legislation.</w:t>
      </w:r>
    </w:p>
    <w:bookmarkEnd w:id="9"/>
    <w:p w14:paraId="16AB2E91" w14:textId="77777777" w:rsidR="00297FDD" w:rsidRPr="003F239F" w:rsidRDefault="00297FDD" w:rsidP="00A1186B">
      <w:pPr>
        <w:pStyle w:val="Level1"/>
        <w:numPr>
          <w:ilvl w:val="0"/>
          <w:numId w:val="20"/>
        </w:numPr>
        <w:rPr>
          <w:rStyle w:val="Level1asHeadingtext"/>
          <w:rFonts w:ascii="Arial" w:hAnsi="Arial" w:cs="Arial"/>
          <w:sz w:val="20"/>
        </w:rPr>
      </w:pPr>
      <w:r w:rsidRPr="003F239F">
        <w:rPr>
          <w:rStyle w:val="Level1asHeadingtext"/>
          <w:rFonts w:ascii="Arial" w:hAnsi="Arial" w:cs="Arial"/>
          <w:sz w:val="20"/>
        </w:rPr>
        <w:t>Notices</w:t>
      </w:r>
    </w:p>
    <w:p w14:paraId="402621D4" w14:textId="77777777" w:rsidR="00AD7A10" w:rsidRPr="003F239F" w:rsidRDefault="00AD7A10" w:rsidP="00A1186B">
      <w:pPr>
        <w:pStyle w:val="Level2"/>
        <w:numPr>
          <w:ilvl w:val="1"/>
          <w:numId w:val="20"/>
        </w:numPr>
        <w:rPr>
          <w:rFonts w:ascii="Arial" w:hAnsi="Arial" w:cs="Arial"/>
          <w:sz w:val="20"/>
        </w:rPr>
      </w:pPr>
      <w:r w:rsidRPr="003F239F">
        <w:rPr>
          <w:rFonts w:ascii="Arial" w:hAnsi="Arial" w:cs="Arial"/>
          <w:sz w:val="20"/>
        </w:rPr>
        <w:t>Any notice or other communication given to a party under or in connection with this Agreement shall be in writing, addressed to that party.  Unless updated in writing from time to time, this shall be:</w:t>
      </w:r>
    </w:p>
    <w:p w14:paraId="11ECA1DA" w14:textId="5A536CD0" w:rsidR="00AD7A10" w:rsidRPr="003F239F" w:rsidRDefault="00AD7A10" w:rsidP="00A1186B">
      <w:pPr>
        <w:pStyle w:val="Level3"/>
        <w:numPr>
          <w:ilvl w:val="2"/>
          <w:numId w:val="20"/>
        </w:numPr>
        <w:spacing w:after="120"/>
        <w:rPr>
          <w:rFonts w:ascii="Arial" w:hAnsi="Arial" w:cs="Arial"/>
          <w:sz w:val="20"/>
        </w:rPr>
      </w:pPr>
      <w:r w:rsidRPr="003F239F">
        <w:rPr>
          <w:rFonts w:ascii="Arial" w:hAnsi="Arial" w:cs="Arial"/>
          <w:sz w:val="20"/>
        </w:rPr>
        <w:t xml:space="preserve">For </w:t>
      </w:r>
      <w:r w:rsidR="00553593">
        <w:rPr>
          <w:rFonts w:ascii="Arial" w:hAnsi="Arial" w:cs="Arial"/>
          <w:sz w:val="20"/>
        </w:rPr>
        <w:t>the Home Institution</w:t>
      </w:r>
    </w:p>
    <w:p w14:paraId="3E09E7E3" w14:textId="77777777" w:rsidR="00AD7A10" w:rsidRPr="003F239F" w:rsidRDefault="00AD7A10" w:rsidP="008D20D6">
      <w:pPr>
        <w:pStyle w:val="Level4"/>
        <w:numPr>
          <w:ilvl w:val="0"/>
          <w:numId w:val="0"/>
        </w:numPr>
        <w:spacing w:after="120"/>
        <w:ind w:left="2835"/>
        <w:rPr>
          <w:rFonts w:ascii="Arial" w:hAnsi="Arial" w:cs="Arial"/>
          <w:sz w:val="20"/>
        </w:rPr>
      </w:pPr>
      <w:r w:rsidRPr="003F239F">
        <w:rPr>
          <w:rFonts w:ascii="Arial" w:hAnsi="Arial" w:cs="Arial"/>
          <w:sz w:val="20"/>
        </w:rPr>
        <w:t>[</w:t>
      </w:r>
      <w:r w:rsidRPr="003F239F">
        <w:rPr>
          <w:rFonts w:ascii="Arial" w:hAnsi="Arial" w:cs="Arial"/>
          <w:sz w:val="20"/>
          <w:highlight w:val="yellow"/>
        </w:rPr>
        <w:t>insert title/ role to address the notice to</w:t>
      </w:r>
      <w:r w:rsidRPr="003F239F">
        <w:rPr>
          <w:rFonts w:ascii="Arial" w:hAnsi="Arial" w:cs="Arial"/>
          <w:sz w:val="20"/>
        </w:rPr>
        <w:t>]</w:t>
      </w:r>
    </w:p>
    <w:p w14:paraId="1D11B214" w14:textId="77777777" w:rsidR="00AD7A10" w:rsidRPr="003F239F" w:rsidRDefault="00AD7A10" w:rsidP="008D20D6">
      <w:pPr>
        <w:pStyle w:val="Level4"/>
        <w:numPr>
          <w:ilvl w:val="0"/>
          <w:numId w:val="0"/>
        </w:numPr>
        <w:spacing w:after="120"/>
        <w:ind w:left="2835"/>
        <w:rPr>
          <w:rFonts w:ascii="Arial" w:hAnsi="Arial" w:cs="Arial"/>
          <w:sz w:val="20"/>
        </w:rPr>
      </w:pPr>
      <w:r w:rsidRPr="003F239F">
        <w:rPr>
          <w:rFonts w:ascii="Arial" w:hAnsi="Arial" w:cs="Arial"/>
          <w:sz w:val="20"/>
        </w:rPr>
        <w:t>[</w:t>
      </w:r>
      <w:r w:rsidRPr="003F239F">
        <w:rPr>
          <w:rFonts w:ascii="Arial" w:hAnsi="Arial" w:cs="Arial"/>
          <w:sz w:val="20"/>
          <w:highlight w:val="yellow"/>
        </w:rPr>
        <w:t>address</w:t>
      </w:r>
      <w:r w:rsidRPr="003F239F">
        <w:rPr>
          <w:rFonts w:ascii="Arial" w:hAnsi="Arial" w:cs="Arial"/>
          <w:sz w:val="20"/>
        </w:rPr>
        <w:t>]</w:t>
      </w:r>
    </w:p>
    <w:p w14:paraId="4AE96F19" w14:textId="77777777" w:rsidR="00AD7A10" w:rsidRPr="003F239F" w:rsidRDefault="00AD7A10" w:rsidP="008D20D6">
      <w:pPr>
        <w:pStyle w:val="Level4"/>
        <w:numPr>
          <w:ilvl w:val="0"/>
          <w:numId w:val="0"/>
        </w:numPr>
        <w:spacing w:after="120"/>
        <w:ind w:left="2835"/>
        <w:rPr>
          <w:rFonts w:ascii="Arial" w:hAnsi="Arial" w:cs="Arial"/>
          <w:sz w:val="20"/>
        </w:rPr>
      </w:pPr>
      <w:r w:rsidRPr="003F239F">
        <w:rPr>
          <w:rFonts w:ascii="Arial" w:hAnsi="Arial" w:cs="Arial"/>
          <w:sz w:val="20"/>
        </w:rPr>
        <w:t>[</w:t>
      </w:r>
      <w:r w:rsidRPr="003F239F">
        <w:rPr>
          <w:rFonts w:ascii="Arial" w:hAnsi="Arial" w:cs="Arial"/>
          <w:sz w:val="20"/>
          <w:highlight w:val="yellow"/>
        </w:rPr>
        <w:t>email</w:t>
      </w:r>
      <w:r w:rsidRPr="003F239F">
        <w:rPr>
          <w:rFonts w:ascii="Arial" w:hAnsi="Arial" w:cs="Arial"/>
          <w:sz w:val="20"/>
        </w:rPr>
        <w:t xml:space="preserve">] </w:t>
      </w:r>
    </w:p>
    <w:p w14:paraId="7857F702" w14:textId="4A5C2CDE" w:rsidR="00AD7A10" w:rsidRPr="003F239F" w:rsidRDefault="00AD7A10" w:rsidP="00A1186B">
      <w:pPr>
        <w:pStyle w:val="Level3"/>
        <w:numPr>
          <w:ilvl w:val="2"/>
          <w:numId w:val="20"/>
        </w:numPr>
        <w:spacing w:after="120"/>
        <w:rPr>
          <w:rFonts w:ascii="Arial" w:hAnsi="Arial" w:cs="Arial"/>
          <w:sz w:val="20"/>
        </w:rPr>
      </w:pPr>
      <w:r w:rsidRPr="003F239F">
        <w:rPr>
          <w:rFonts w:ascii="Arial" w:hAnsi="Arial" w:cs="Arial"/>
          <w:sz w:val="20"/>
        </w:rPr>
        <w:t xml:space="preserve">For </w:t>
      </w:r>
      <w:r w:rsidR="00553593">
        <w:rPr>
          <w:rFonts w:ascii="Arial" w:hAnsi="Arial" w:cs="Arial"/>
          <w:sz w:val="20"/>
        </w:rPr>
        <w:t>the University</w:t>
      </w:r>
      <w:r w:rsidRPr="003F239F">
        <w:rPr>
          <w:rFonts w:ascii="Arial" w:hAnsi="Arial" w:cs="Arial"/>
          <w:sz w:val="20"/>
        </w:rPr>
        <w:t>:</w:t>
      </w:r>
    </w:p>
    <w:p w14:paraId="61ABFB44" w14:textId="77777777" w:rsidR="00AD7A10" w:rsidRPr="003F239F" w:rsidRDefault="00AD7A10" w:rsidP="008D20D6">
      <w:pPr>
        <w:pStyle w:val="Level1"/>
        <w:numPr>
          <w:ilvl w:val="0"/>
          <w:numId w:val="0"/>
        </w:numPr>
        <w:spacing w:after="120" w:line="276" w:lineRule="auto"/>
        <w:ind w:left="2291" w:firstLine="590"/>
        <w:rPr>
          <w:rFonts w:ascii="Arial" w:hAnsi="Arial" w:cs="Arial"/>
          <w:sz w:val="20"/>
        </w:rPr>
      </w:pPr>
      <w:r w:rsidRPr="003F239F">
        <w:rPr>
          <w:rFonts w:ascii="Arial" w:hAnsi="Arial" w:cs="Arial"/>
          <w:sz w:val="20"/>
        </w:rPr>
        <w:t>[</w:t>
      </w:r>
      <w:r w:rsidRPr="003F239F">
        <w:rPr>
          <w:rFonts w:ascii="Arial" w:hAnsi="Arial" w:cs="Arial"/>
          <w:sz w:val="20"/>
          <w:highlight w:val="yellow"/>
        </w:rPr>
        <w:t>insert title/ role to address the notice to</w:t>
      </w:r>
      <w:r w:rsidRPr="003F239F">
        <w:rPr>
          <w:rFonts w:ascii="Arial" w:hAnsi="Arial" w:cs="Arial"/>
          <w:sz w:val="20"/>
        </w:rPr>
        <w:t>]</w:t>
      </w:r>
    </w:p>
    <w:p w14:paraId="1DD33D24" w14:textId="77777777" w:rsidR="00AD7A10" w:rsidRPr="003F239F" w:rsidRDefault="00AD7A10" w:rsidP="008D20D6">
      <w:pPr>
        <w:pStyle w:val="Level1"/>
        <w:numPr>
          <w:ilvl w:val="0"/>
          <w:numId w:val="0"/>
        </w:numPr>
        <w:spacing w:after="120" w:line="276" w:lineRule="auto"/>
        <w:ind w:left="2291" w:firstLine="590"/>
        <w:rPr>
          <w:rFonts w:ascii="Arial" w:hAnsi="Arial" w:cs="Arial"/>
          <w:sz w:val="20"/>
        </w:rPr>
      </w:pPr>
      <w:r w:rsidRPr="003F239F">
        <w:rPr>
          <w:rFonts w:ascii="Arial" w:hAnsi="Arial" w:cs="Arial"/>
          <w:sz w:val="20"/>
        </w:rPr>
        <w:t>[</w:t>
      </w:r>
      <w:r w:rsidRPr="003F239F">
        <w:rPr>
          <w:rFonts w:ascii="Arial" w:hAnsi="Arial" w:cs="Arial"/>
          <w:sz w:val="20"/>
          <w:highlight w:val="yellow"/>
        </w:rPr>
        <w:t>address</w:t>
      </w:r>
      <w:r w:rsidRPr="003F239F">
        <w:rPr>
          <w:rFonts w:ascii="Arial" w:hAnsi="Arial" w:cs="Arial"/>
          <w:sz w:val="20"/>
        </w:rPr>
        <w:t>]</w:t>
      </w:r>
    </w:p>
    <w:p w14:paraId="4BDD54F6" w14:textId="77777777" w:rsidR="00AD7A10" w:rsidRPr="003F239F" w:rsidRDefault="00AD7A10" w:rsidP="008D20D6">
      <w:pPr>
        <w:pStyle w:val="Level1"/>
        <w:numPr>
          <w:ilvl w:val="0"/>
          <w:numId w:val="0"/>
        </w:numPr>
        <w:spacing w:after="120" w:line="276" w:lineRule="auto"/>
        <w:ind w:left="2291" w:firstLine="590"/>
        <w:rPr>
          <w:rFonts w:ascii="Arial" w:hAnsi="Arial" w:cs="Arial"/>
          <w:sz w:val="20"/>
        </w:rPr>
      </w:pPr>
      <w:r w:rsidRPr="003F239F">
        <w:rPr>
          <w:rFonts w:ascii="Arial" w:hAnsi="Arial" w:cs="Arial"/>
          <w:sz w:val="20"/>
        </w:rPr>
        <w:t>[</w:t>
      </w:r>
      <w:r w:rsidRPr="003F239F">
        <w:rPr>
          <w:rFonts w:ascii="Arial" w:hAnsi="Arial" w:cs="Arial"/>
          <w:sz w:val="20"/>
          <w:highlight w:val="yellow"/>
        </w:rPr>
        <w:t>email</w:t>
      </w:r>
      <w:r w:rsidRPr="003F239F">
        <w:rPr>
          <w:rFonts w:ascii="Arial" w:hAnsi="Arial" w:cs="Arial"/>
          <w:sz w:val="20"/>
        </w:rPr>
        <w:t xml:space="preserve">] </w:t>
      </w:r>
    </w:p>
    <w:p w14:paraId="051134C4" w14:textId="77777777" w:rsidR="00AD7A10" w:rsidRPr="003F239F" w:rsidRDefault="00AD7A10" w:rsidP="00A1186B">
      <w:pPr>
        <w:pStyle w:val="Level2"/>
        <w:numPr>
          <w:ilvl w:val="1"/>
          <w:numId w:val="20"/>
        </w:numPr>
        <w:rPr>
          <w:rFonts w:ascii="Arial" w:hAnsi="Arial" w:cs="Arial"/>
          <w:sz w:val="20"/>
        </w:rPr>
      </w:pPr>
      <w:r w:rsidRPr="003F239F">
        <w:rPr>
          <w:rFonts w:ascii="Arial" w:hAnsi="Arial" w:cs="Arial"/>
          <w:sz w:val="20"/>
        </w:rPr>
        <w:t>Notices shall be delivered personally, or sent by pre-paid first-class post, recorded delivery, commercial courier, or e-mail.</w:t>
      </w:r>
    </w:p>
    <w:p w14:paraId="0021FD0D" w14:textId="77777777" w:rsidR="00AD7A10" w:rsidRPr="003F239F" w:rsidRDefault="00AD7A10" w:rsidP="00A1186B">
      <w:pPr>
        <w:pStyle w:val="Level2"/>
        <w:numPr>
          <w:ilvl w:val="1"/>
          <w:numId w:val="20"/>
        </w:numPr>
        <w:rPr>
          <w:rFonts w:ascii="Arial" w:hAnsi="Arial" w:cs="Arial"/>
          <w:sz w:val="20"/>
        </w:rPr>
      </w:pPr>
      <w:r w:rsidRPr="003F239F">
        <w:rPr>
          <w:rFonts w:ascii="Arial" w:hAnsi="Arial" w:cs="Arial"/>
          <w:sz w:val="20"/>
        </w:rPr>
        <w:lastRenderedPageBreak/>
        <w:t>A notice or other communication shall be deemed to have been received when: if delivered personally, when left at the appropriate address; if sent by pre-paid first-class post or recorded delivery, at 9.00 am on the second Business Day after posting; if delivered by commercial courier, on the date and at the time that the courier's delivery receipt is signed; or, if sent by e-mail, 24 hours after transmission and if no bounce-back, error, or undeliverable message has been received</w:t>
      </w:r>
      <w:r w:rsidR="00396794">
        <w:rPr>
          <w:rFonts w:ascii="Arial" w:hAnsi="Arial" w:cs="Arial"/>
          <w:sz w:val="20"/>
        </w:rPr>
        <w:t xml:space="preserve"> by the sender</w:t>
      </w:r>
      <w:r w:rsidRPr="003F239F">
        <w:rPr>
          <w:rFonts w:ascii="Arial" w:hAnsi="Arial" w:cs="Arial"/>
          <w:sz w:val="20"/>
        </w:rPr>
        <w:t>.</w:t>
      </w:r>
    </w:p>
    <w:p w14:paraId="32F597E4" w14:textId="77777777" w:rsidR="00297FDD" w:rsidRPr="003F239F" w:rsidRDefault="00297FDD" w:rsidP="00A1186B">
      <w:pPr>
        <w:pStyle w:val="Level1"/>
        <w:numPr>
          <w:ilvl w:val="0"/>
          <w:numId w:val="20"/>
        </w:numPr>
        <w:rPr>
          <w:rStyle w:val="Level1asHeadingtext"/>
          <w:rFonts w:ascii="Arial" w:hAnsi="Arial" w:cs="Arial"/>
          <w:sz w:val="20"/>
        </w:rPr>
      </w:pPr>
      <w:r w:rsidRPr="003F239F">
        <w:rPr>
          <w:rStyle w:val="Level1asHeadingtext"/>
          <w:rFonts w:ascii="Arial" w:hAnsi="Arial" w:cs="Arial"/>
          <w:sz w:val="20"/>
        </w:rPr>
        <w:t>General</w:t>
      </w:r>
    </w:p>
    <w:p w14:paraId="12D0DA34" w14:textId="77777777" w:rsidR="00621160" w:rsidRPr="003F239F" w:rsidRDefault="00621160" w:rsidP="00A1186B">
      <w:pPr>
        <w:pStyle w:val="Level2"/>
        <w:numPr>
          <w:ilvl w:val="1"/>
          <w:numId w:val="20"/>
        </w:numPr>
        <w:rPr>
          <w:rFonts w:ascii="Arial" w:hAnsi="Arial" w:cs="Arial"/>
          <w:sz w:val="20"/>
        </w:rPr>
      </w:pPr>
      <w:r w:rsidRPr="003F239F">
        <w:rPr>
          <w:rFonts w:ascii="Arial" w:hAnsi="Arial" w:cs="Arial"/>
          <w:sz w:val="20"/>
        </w:rPr>
        <w:t>The parties shall obtain and maintain all necessary licences and consents as may be required for full performance under this Agreement.</w:t>
      </w:r>
    </w:p>
    <w:p w14:paraId="714FAC9E" w14:textId="4EF20E8A" w:rsidR="00621160" w:rsidRPr="003F239F" w:rsidRDefault="00621160" w:rsidP="00A1186B">
      <w:pPr>
        <w:pStyle w:val="Level2"/>
        <w:numPr>
          <w:ilvl w:val="1"/>
          <w:numId w:val="20"/>
        </w:numPr>
        <w:rPr>
          <w:rFonts w:ascii="Arial" w:hAnsi="Arial" w:cs="Arial"/>
          <w:sz w:val="20"/>
        </w:rPr>
      </w:pPr>
      <w:r w:rsidRPr="003F239F">
        <w:rPr>
          <w:rFonts w:ascii="Arial" w:hAnsi="Arial" w:cs="Arial"/>
          <w:sz w:val="20"/>
        </w:rPr>
        <w:t xml:space="preserve">Each </w:t>
      </w:r>
      <w:r w:rsidR="00D305AE">
        <w:rPr>
          <w:rFonts w:ascii="Arial" w:hAnsi="Arial" w:cs="Arial"/>
          <w:sz w:val="20"/>
        </w:rPr>
        <w:t>p</w:t>
      </w:r>
      <w:r w:rsidRPr="003F239F">
        <w:rPr>
          <w:rFonts w:ascii="Arial" w:hAnsi="Arial" w:cs="Arial"/>
          <w:sz w:val="20"/>
        </w:rPr>
        <w:t xml:space="preserve">arty shall comply with all applicable laws, statutes, regulations, and codes in performance of this Agreement. Without limitation, each </w:t>
      </w:r>
      <w:r w:rsidR="00D305AE">
        <w:rPr>
          <w:rFonts w:ascii="Arial" w:hAnsi="Arial" w:cs="Arial"/>
          <w:sz w:val="20"/>
        </w:rPr>
        <w:t>p</w:t>
      </w:r>
      <w:r w:rsidRPr="003F239F">
        <w:rPr>
          <w:rFonts w:ascii="Arial" w:hAnsi="Arial" w:cs="Arial"/>
          <w:sz w:val="20"/>
        </w:rPr>
        <w:t>arty shall comply with all applicable laws relating to anti-bribery and anti-corruption including but not limited to the Bribery Act 2010, and maintain in place throughout the term of this Agreement their own policies and procedures, including adequate procedures under the Bribery Act 2010, to ensure compliance with those laws and will enforce them where appropriate.</w:t>
      </w:r>
    </w:p>
    <w:p w14:paraId="189E1E4A" w14:textId="77777777" w:rsidR="00297FDD" w:rsidRPr="003F239F" w:rsidRDefault="00297FDD" w:rsidP="00A1186B">
      <w:pPr>
        <w:pStyle w:val="Level2"/>
        <w:numPr>
          <w:ilvl w:val="1"/>
          <w:numId w:val="20"/>
        </w:numPr>
        <w:rPr>
          <w:rFonts w:ascii="Arial" w:hAnsi="Arial" w:cs="Arial"/>
          <w:sz w:val="20"/>
        </w:rPr>
      </w:pPr>
      <w:r w:rsidRPr="003F239F">
        <w:rPr>
          <w:rFonts w:ascii="Arial" w:hAnsi="Arial" w:cs="Arial"/>
          <w:sz w:val="20"/>
        </w:rPr>
        <w:t>None of the rights or obligations under this Agreement may be assigned or transferred without the written consent of the other party.</w:t>
      </w:r>
    </w:p>
    <w:p w14:paraId="04FCBE26" w14:textId="77777777" w:rsidR="00297FDD" w:rsidRPr="003F239F" w:rsidRDefault="00297FDD" w:rsidP="00A1186B">
      <w:pPr>
        <w:pStyle w:val="Level2"/>
        <w:numPr>
          <w:ilvl w:val="1"/>
          <w:numId w:val="20"/>
        </w:numPr>
        <w:rPr>
          <w:rFonts w:ascii="Arial" w:hAnsi="Arial" w:cs="Arial"/>
          <w:sz w:val="20"/>
        </w:rPr>
      </w:pPr>
      <w:r w:rsidRPr="003F239F">
        <w:rPr>
          <w:rFonts w:ascii="Arial" w:hAnsi="Arial" w:cs="Arial"/>
          <w:sz w:val="20"/>
        </w:rPr>
        <w:t>This Agreement does not create any partnership or agency relationship between the parties.</w:t>
      </w:r>
    </w:p>
    <w:p w14:paraId="6F17734C" w14:textId="77777777" w:rsidR="00297FDD" w:rsidRPr="003F239F" w:rsidRDefault="00297FDD" w:rsidP="00A1186B">
      <w:pPr>
        <w:pStyle w:val="Level2"/>
        <w:numPr>
          <w:ilvl w:val="1"/>
          <w:numId w:val="20"/>
        </w:numPr>
        <w:rPr>
          <w:rFonts w:ascii="Arial" w:hAnsi="Arial" w:cs="Arial"/>
          <w:sz w:val="20"/>
        </w:rPr>
      </w:pPr>
      <w:r w:rsidRPr="003F239F">
        <w:rPr>
          <w:rFonts w:ascii="Arial" w:hAnsi="Arial" w:cs="Arial"/>
          <w:sz w:val="20"/>
        </w:rPr>
        <w:t xml:space="preserve">This Agreement is governed by and shall be construed in accordance with English law and shall be subject to the exclusive jurisdiction of the </w:t>
      </w:r>
      <w:r w:rsidR="00E101CE" w:rsidRPr="003F239F">
        <w:rPr>
          <w:rFonts w:ascii="Arial" w:hAnsi="Arial" w:cs="Arial"/>
          <w:sz w:val="20"/>
        </w:rPr>
        <w:t>courts of England and Wales</w:t>
      </w:r>
      <w:r w:rsidRPr="003F239F">
        <w:rPr>
          <w:rFonts w:ascii="Arial" w:hAnsi="Arial" w:cs="Arial"/>
          <w:sz w:val="20"/>
        </w:rPr>
        <w:t xml:space="preserve">.  </w:t>
      </w:r>
    </w:p>
    <w:p w14:paraId="71AF0CFD" w14:textId="77777777" w:rsidR="00E101CE" w:rsidRPr="003F239F" w:rsidRDefault="00297FDD" w:rsidP="00A1186B">
      <w:pPr>
        <w:pStyle w:val="Level2"/>
        <w:numPr>
          <w:ilvl w:val="1"/>
          <w:numId w:val="20"/>
        </w:numPr>
        <w:rPr>
          <w:rFonts w:ascii="Arial" w:hAnsi="Arial" w:cs="Arial"/>
          <w:sz w:val="20"/>
        </w:rPr>
      </w:pPr>
      <w:r w:rsidRPr="003F239F">
        <w:rPr>
          <w:rFonts w:ascii="Arial" w:hAnsi="Arial" w:cs="Arial"/>
          <w:sz w:val="20"/>
        </w:rPr>
        <w:t>A person who is not a party to this Agreement may not enforce any of its terms under the Contracts (Rights of Third Parties) Act 1999.</w:t>
      </w:r>
    </w:p>
    <w:p w14:paraId="639232C7" w14:textId="77777777" w:rsidR="00E101CE" w:rsidRPr="003F239F" w:rsidRDefault="00E101CE" w:rsidP="00A1186B">
      <w:pPr>
        <w:pStyle w:val="Level2"/>
        <w:numPr>
          <w:ilvl w:val="1"/>
          <w:numId w:val="20"/>
        </w:numPr>
        <w:rPr>
          <w:rFonts w:ascii="Arial" w:hAnsi="Arial" w:cs="Arial"/>
          <w:sz w:val="20"/>
        </w:rPr>
      </w:pPr>
      <w:r w:rsidRPr="003F239F">
        <w:rPr>
          <w:rFonts w:ascii="Arial" w:hAnsi="Arial" w:cs="Arial"/>
          <w:sz w:val="20"/>
        </w:rPr>
        <w:t>No failure or delay by a party to exercise any right under the Agreement shall be deemed to be a waiver of that right, nor preclude the exercise or enforcement of it at any later time.</w:t>
      </w:r>
    </w:p>
    <w:p w14:paraId="7AB2F9A5" w14:textId="77777777" w:rsidR="00E101CE" w:rsidRPr="003F239F" w:rsidRDefault="00E101CE" w:rsidP="00A1186B">
      <w:pPr>
        <w:pStyle w:val="Level2"/>
        <w:numPr>
          <w:ilvl w:val="1"/>
          <w:numId w:val="20"/>
        </w:numPr>
        <w:rPr>
          <w:rFonts w:ascii="Arial" w:hAnsi="Arial" w:cs="Arial"/>
          <w:sz w:val="20"/>
        </w:rPr>
      </w:pPr>
      <w:r w:rsidRPr="003F239F">
        <w:rPr>
          <w:rFonts w:ascii="Arial" w:hAnsi="Arial" w:cs="Arial"/>
          <w:sz w:val="20"/>
        </w:rPr>
        <w:t>This Agreement may be executed in any number of counterparts.  No counterpart shall be effective until each party has executed and exchanged at least one counterpart.</w:t>
      </w:r>
    </w:p>
    <w:p w14:paraId="3F202AB9" w14:textId="77777777" w:rsidR="00E101CE" w:rsidRPr="003F239F" w:rsidRDefault="00E101CE" w:rsidP="00A1186B">
      <w:pPr>
        <w:pStyle w:val="Level2"/>
        <w:numPr>
          <w:ilvl w:val="1"/>
          <w:numId w:val="20"/>
        </w:numPr>
        <w:rPr>
          <w:rFonts w:ascii="Arial" w:hAnsi="Arial" w:cs="Arial"/>
          <w:sz w:val="20"/>
        </w:rPr>
      </w:pPr>
      <w:r w:rsidRPr="003F239F">
        <w:rPr>
          <w:rFonts w:ascii="Arial" w:hAnsi="Arial" w:cs="Arial"/>
          <w:sz w:val="20"/>
        </w:rPr>
        <w:t>No variation of this Agreement shall be effective unless it is in writing and signed by the authorised representatives of the parties.</w:t>
      </w:r>
    </w:p>
    <w:p w14:paraId="5013D7BE" w14:textId="77777777" w:rsidR="00E101CE" w:rsidRPr="003F239F" w:rsidRDefault="00E101CE" w:rsidP="00A1186B">
      <w:pPr>
        <w:pStyle w:val="Level2"/>
        <w:numPr>
          <w:ilvl w:val="1"/>
          <w:numId w:val="20"/>
        </w:numPr>
        <w:rPr>
          <w:rFonts w:ascii="Arial" w:hAnsi="Arial" w:cs="Arial"/>
          <w:sz w:val="20"/>
        </w:rPr>
      </w:pPr>
      <w:r w:rsidRPr="003F239F">
        <w:rPr>
          <w:rFonts w:ascii="Arial" w:hAnsi="Arial" w:cs="Arial"/>
          <w:sz w:val="20"/>
        </w:rPr>
        <w:t xml:space="preserve">This Agreement contains the entire agreement between the parties with respect to the subject matter hereof, and supersedes all previous discussions, agreements, arrangements and understandings between the parties with respect thereof.  </w:t>
      </w:r>
    </w:p>
    <w:p w14:paraId="24487A61" w14:textId="77777777" w:rsidR="00E101CE" w:rsidRPr="003F239F" w:rsidRDefault="00E101CE" w:rsidP="00A1186B">
      <w:pPr>
        <w:pStyle w:val="Level2"/>
        <w:numPr>
          <w:ilvl w:val="1"/>
          <w:numId w:val="20"/>
        </w:numPr>
        <w:jc w:val="left"/>
        <w:rPr>
          <w:rFonts w:ascii="Arial" w:hAnsi="Arial" w:cs="Arial"/>
          <w:sz w:val="20"/>
        </w:rPr>
      </w:pPr>
      <w:r w:rsidRPr="003F239F">
        <w:rPr>
          <w:rFonts w:ascii="Arial" w:hAnsi="Arial" w:cs="Arial"/>
          <w:sz w:val="20"/>
        </w:rPr>
        <w:t xml:space="preserve">If any court or competent authority finds that any provision of this Agreement (or part of any provision) is invalid, illegal or unenforceable, that provision or part-provision shall, to the extent required, be deemed to be deleted, and the validity and enforceability of the other provisions of this Agreement shall not be affected.  </w:t>
      </w:r>
    </w:p>
    <w:p w14:paraId="7277A85E" w14:textId="77777777" w:rsidR="00182CE9" w:rsidRPr="00182CE9" w:rsidRDefault="00182CE9" w:rsidP="00182CE9">
      <w:pPr>
        <w:jc w:val="left"/>
        <w:rPr>
          <w:rFonts w:ascii="Arial" w:hAnsi="Arial" w:cs="Arial"/>
          <w:sz w:val="20"/>
        </w:rPr>
      </w:pPr>
      <w:r w:rsidRPr="00182CE9">
        <w:rPr>
          <w:rFonts w:ascii="Arial" w:hAnsi="Arial" w:cs="Arial"/>
          <w:sz w:val="20"/>
        </w:rPr>
        <w:lastRenderedPageBreak/>
        <w:t>SIGNED on behalf of the parties on the date first set out above.</w:t>
      </w:r>
    </w:p>
    <w:p w14:paraId="7383101D" w14:textId="77777777" w:rsidR="00182CE9" w:rsidRPr="00182CE9" w:rsidRDefault="00182CE9" w:rsidP="00182CE9">
      <w:pPr>
        <w:jc w:val="left"/>
        <w:rPr>
          <w:rFonts w:ascii="Arial" w:hAnsi="Arial" w:cs="Arial"/>
          <w:sz w:val="20"/>
        </w:rPr>
      </w:pPr>
    </w:p>
    <w:p w14:paraId="060E0D05" w14:textId="77777777" w:rsidR="00182CE9" w:rsidRPr="00182CE9" w:rsidRDefault="00182CE9" w:rsidP="00182CE9">
      <w:pPr>
        <w:jc w:val="left"/>
        <w:rPr>
          <w:rFonts w:ascii="Arial" w:hAnsi="Arial" w:cs="Arial"/>
          <w:sz w:val="20"/>
        </w:rPr>
      </w:pPr>
    </w:p>
    <w:p w14:paraId="64161C41" w14:textId="77777777" w:rsidR="00182CE9" w:rsidRPr="00182CE9" w:rsidRDefault="00182CE9" w:rsidP="00182CE9">
      <w:pPr>
        <w:jc w:val="left"/>
        <w:rPr>
          <w:rFonts w:ascii="Arial" w:hAnsi="Arial" w:cs="Arial"/>
          <w:sz w:val="20"/>
        </w:rPr>
      </w:pPr>
      <w:r w:rsidRPr="00182CE9">
        <w:rPr>
          <w:rFonts w:ascii="Arial" w:hAnsi="Arial" w:cs="Arial"/>
          <w:sz w:val="20"/>
        </w:rPr>
        <w:t>SIGNED by</w:t>
      </w:r>
      <w:r w:rsidRPr="00182CE9">
        <w:rPr>
          <w:rFonts w:ascii="Arial" w:hAnsi="Arial" w:cs="Arial"/>
          <w:sz w:val="20"/>
        </w:rPr>
        <w:tab/>
      </w:r>
      <w:r w:rsidRPr="00182CE9">
        <w:rPr>
          <w:rFonts w:ascii="Arial" w:hAnsi="Arial" w:cs="Arial"/>
          <w:sz w:val="20"/>
        </w:rPr>
        <w:tab/>
      </w:r>
      <w:r w:rsidRPr="00182CE9">
        <w:rPr>
          <w:rFonts w:ascii="Arial" w:hAnsi="Arial" w:cs="Arial"/>
          <w:sz w:val="20"/>
        </w:rPr>
        <w:tab/>
      </w:r>
      <w:r w:rsidRPr="00182CE9">
        <w:rPr>
          <w:rFonts w:ascii="Arial" w:hAnsi="Arial" w:cs="Arial"/>
          <w:sz w:val="20"/>
        </w:rPr>
        <w:tab/>
      </w:r>
      <w:r w:rsidRPr="00182CE9">
        <w:rPr>
          <w:rFonts w:ascii="Arial" w:hAnsi="Arial" w:cs="Arial"/>
          <w:sz w:val="20"/>
        </w:rPr>
        <w:tab/>
        <w:t>)</w:t>
      </w:r>
    </w:p>
    <w:p w14:paraId="3F46E698" w14:textId="77777777" w:rsidR="00182CE9" w:rsidRPr="00182CE9" w:rsidRDefault="00182CE9" w:rsidP="00182CE9">
      <w:pPr>
        <w:jc w:val="left"/>
        <w:rPr>
          <w:rFonts w:ascii="Arial" w:hAnsi="Arial" w:cs="Arial"/>
          <w:sz w:val="20"/>
        </w:rPr>
      </w:pPr>
    </w:p>
    <w:p w14:paraId="613CA5AC" w14:textId="764F0B60" w:rsidR="00182CE9" w:rsidRPr="00182CE9" w:rsidRDefault="00182CE9" w:rsidP="00182CE9">
      <w:pPr>
        <w:jc w:val="left"/>
        <w:rPr>
          <w:rFonts w:ascii="Arial" w:hAnsi="Arial" w:cs="Arial"/>
          <w:sz w:val="20"/>
        </w:rPr>
      </w:pPr>
      <w:r w:rsidRPr="00182CE9">
        <w:rPr>
          <w:rFonts w:ascii="Arial" w:hAnsi="Arial" w:cs="Arial"/>
          <w:sz w:val="20"/>
        </w:rPr>
        <w:t>on behalf of</w:t>
      </w:r>
      <w:r>
        <w:rPr>
          <w:rFonts w:ascii="Arial" w:hAnsi="Arial" w:cs="Arial"/>
          <w:sz w:val="20"/>
        </w:rPr>
        <w:t xml:space="preserve"> </w:t>
      </w:r>
      <w:r w:rsidRPr="00182CE9">
        <w:rPr>
          <w:rFonts w:ascii="Arial" w:hAnsi="Arial" w:cs="Arial"/>
          <w:sz w:val="20"/>
        </w:rPr>
        <w:t>Queen Mary University of London</w:t>
      </w:r>
      <w:r w:rsidRPr="00182CE9">
        <w:rPr>
          <w:rFonts w:ascii="Arial" w:hAnsi="Arial" w:cs="Arial"/>
          <w:sz w:val="20"/>
        </w:rPr>
        <w:tab/>
        <w:t>)</w:t>
      </w:r>
    </w:p>
    <w:p w14:paraId="6EAC9BF6" w14:textId="77777777" w:rsidR="00182CE9" w:rsidRPr="00182CE9" w:rsidRDefault="00182CE9" w:rsidP="00182CE9">
      <w:pPr>
        <w:jc w:val="left"/>
        <w:rPr>
          <w:rFonts w:ascii="Arial" w:hAnsi="Arial" w:cs="Arial"/>
          <w:sz w:val="20"/>
        </w:rPr>
      </w:pPr>
    </w:p>
    <w:p w14:paraId="2268F1F0" w14:textId="77777777" w:rsidR="00182CE9" w:rsidRDefault="00182CE9" w:rsidP="00182CE9">
      <w:pPr>
        <w:jc w:val="left"/>
        <w:rPr>
          <w:rFonts w:ascii="Arial" w:hAnsi="Arial" w:cs="Arial"/>
          <w:sz w:val="20"/>
        </w:rPr>
      </w:pPr>
    </w:p>
    <w:p w14:paraId="4A897B73" w14:textId="77777777" w:rsidR="00182CE9" w:rsidRDefault="00182CE9" w:rsidP="00182CE9">
      <w:pPr>
        <w:jc w:val="left"/>
        <w:rPr>
          <w:rFonts w:ascii="Arial" w:hAnsi="Arial" w:cs="Arial"/>
          <w:sz w:val="20"/>
        </w:rPr>
      </w:pPr>
    </w:p>
    <w:p w14:paraId="6EE81C75" w14:textId="4C3C90BD" w:rsidR="00182CE9" w:rsidRPr="00182CE9" w:rsidRDefault="00182CE9" w:rsidP="00182CE9">
      <w:pPr>
        <w:jc w:val="left"/>
        <w:rPr>
          <w:rFonts w:ascii="Arial" w:hAnsi="Arial" w:cs="Arial"/>
          <w:sz w:val="20"/>
        </w:rPr>
      </w:pPr>
      <w:r w:rsidRPr="00182CE9">
        <w:rPr>
          <w:rFonts w:ascii="Arial" w:hAnsi="Arial" w:cs="Arial"/>
          <w:sz w:val="20"/>
        </w:rPr>
        <w:t>SIGNED by</w:t>
      </w:r>
      <w:r w:rsidRPr="00182CE9">
        <w:rPr>
          <w:rFonts w:ascii="Arial" w:hAnsi="Arial" w:cs="Arial"/>
          <w:sz w:val="20"/>
        </w:rPr>
        <w:tab/>
      </w:r>
      <w:r w:rsidRPr="00182CE9">
        <w:rPr>
          <w:rFonts w:ascii="Arial" w:hAnsi="Arial" w:cs="Arial"/>
          <w:sz w:val="20"/>
        </w:rPr>
        <w:tab/>
      </w:r>
      <w:r w:rsidRPr="00182CE9">
        <w:rPr>
          <w:rFonts w:ascii="Arial" w:hAnsi="Arial" w:cs="Arial"/>
          <w:sz w:val="20"/>
        </w:rPr>
        <w:tab/>
      </w:r>
      <w:r w:rsidRPr="00182CE9">
        <w:rPr>
          <w:rFonts w:ascii="Arial" w:hAnsi="Arial" w:cs="Arial"/>
          <w:sz w:val="20"/>
        </w:rPr>
        <w:tab/>
      </w:r>
      <w:r w:rsidRPr="00182CE9">
        <w:rPr>
          <w:rFonts w:ascii="Arial" w:hAnsi="Arial" w:cs="Arial"/>
          <w:sz w:val="20"/>
        </w:rPr>
        <w:tab/>
        <w:t>)</w:t>
      </w:r>
    </w:p>
    <w:p w14:paraId="5998AA84" w14:textId="77777777" w:rsidR="00182CE9" w:rsidRPr="00182CE9" w:rsidRDefault="00182CE9" w:rsidP="00182CE9">
      <w:pPr>
        <w:jc w:val="left"/>
        <w:rPr>
          <w:rFonts w:ascii="Arial" w:hAnsi="Arial" w:cs="Arial"/>
          <w:sz w:val="20"/>
        </w:rPr>
      </w:pPr>
    </w:p>
    <w:p w14:paraId="50D26717" w14:textId="77777777" w:rsidR="00182CE9" w:rsidRPr="00182CE9" w:rsidRDefault="00182CE9" w:rsidP="00182CE9">
      <w:pPr>
        <w:jc w:val="left"/>
        <w:rPr>
          <w:rFonts w:ascii="Arial" w:hAnsi="Arial" w:cs="Arial"/>
          <w:sz w:val="20"/>
        </w:rPr>
      </w:pPr>
      <w:r w:rsidRPr="00182CE9">
        <w:rPr>
          <w:rFonts w:ascii="Arial" w:hAnsi="Arial" w:cs="Arial"/>
          <w:sz w:val="20"/>
        </w:rPr>
        <w:t>a duly authorised person</w:t>
      </w:r>
      <w:r w:rsidRPr="00182CE9">
        <w:rPr>
          <w:rFonts w:ascii="Arial" w:hAnsi="Arial" w:cs="Arial"/>
          <w:sz w:val="20"/>
        </w:rPr>
        <w:tab/>
      </w:r>
      <w:r w:rsidRPr="00182CE9">
        <w:rPr>
          <w:rFonts w:ascii="Arial" w:hAnsi="Arial" w:cs="Arial"/>
          <w:sz w:val="20"/>
        </w:rPr>
        <w:tab/>
      </w:r>
      <w:r w:rsidRPr="00182CE9">
        <w:rPr>
          <w:rFonts w:ascii="Arial" w:hAnsi="Arial" w:cs="Arial"/>
          <w:sz w:val="20"/>
        </w:rPr>
        <w:tab/>
        <w:t>)</w:t>
      </w:r>
    </w:p>
    <w:p w14:paraId="0B8B935D" w14:textId="1CEAFB47" w:rsidR="00182CE9" w:rsidRDefault="00182CE9" w:rsidP="00182CE9">
      <w:pPr>
        <w:jc w:val="left"/>
        <w:rPr>
          <w:rFonts w:ascii="Arial" w:hAnsi="Arial" w:cs="Arial"/>
          <w:sz w:val="20"/>
        </w:rPr>
      </w:pPr>
      <w:r w:rsidRPr="00182CE9">
        <w:rPr>
          <w:rFonts w:ascii="Arial" w:hAnsi="Arial" w:cs="Arial"/>
          <w:sz w:val="20"/>
        </w:rPr>
        <w:t>on behalf of [Home Institution]</w:t>
      </w:r>
      <w:r w:rsidRPr="00182CE9">
        <w:rPr>
          <w:rFonts w:ascii="Arial" w:hAnsi="Arial" w:cs="Arial"/>
          <w:sz w:val="20"/>
        </w:rPr>
        <w:tab/>
      </w:r>
      <w:r w:rsidRPr="00182CE9">
        <w:rPr>
          <w:rFonts w:ascii="Arial" w:hAnsi="Arial" w:cs="Arial"/>
          <w:sz w:val="20"/>
        </w:rPr>
        <w:tab/>
      </w:r>
      <w:r w:rsidRPr="00182CE9">
        <w:rPr>
          <w:rFonts w:ascii="Arial" w:hAnsi="Arial" w:cs="Arial"/>
          <w:sz w:val="20"/>
        </w:rPr>
        <w:tab/>
        <w:t>)</w:t>
      </w:r>
      <w:r>
        <w:rPr>
          <w:rFonts w:ascii="Arial" w:hAnsi="Arial" w:cs="Arial"/>
          <w:sz w:val="20"/>
        </w:rPr>
        <w:br w:type="page"/>
      </w:r>
    </w:p>
    <w:p w14:paraId="6F180852" w14:textId="77777777" w:rsidR="00E101CE" w:rsidRPr="003F239F" w:rsidRDefault="00E101CE" w:rsidP="00A1186B">
      <w:pPr>
        <w:pStyle w:val="Level2"/>
        <w:numPr>
          <w:ilvl w:val="1"/>
          <w:numId w:val="20"/>
        </w:numPr>
        <w:rPr>
          <w:rFonts w:ascii="Arial" w:hAnsi="Arial" w:cs="Arial"/>
          <w:sz w:val="20"/>
        </w:rPr>
        <w:sectPr w:rsidR="00E101CE" w:rsidRPr="003F239F" w:rsidSect="003D60F6">
          <w:headerReference w:type="even" r:id="rId12"/>
          <w:headerReference w:type="default" r:id="rId13"/>
          <w:footerReference w:type="even" r:id="rId14"/>
          <w:footerReference w:type="default" r:id="rId15"/>
          <w:headerReference w:type="first" r:id="rId16"/>
          <w:footerReference w:type="first" r:id="rId17"/>
          <w:endnotePr>
            <w:numFmt w:val="decimal"/>
          </w:endnotePr>
          <w:pgSz w:w="11908" w:h="16833"/>
          <w:pgMar w:top="1440" w:right="1440" w:bottom="1440" w:left="1440" w:header="1440" w:footer="432" w:gutter="0"/>
          <w:paperSrc w:first="259" w:other="259"/>
          <w:pgNumType w:start="1"/>
          <w:cols w:space="720"/>
          <w:docGrid w:linePitch="326"/>
        </w:sectPr>
      </w:pPr>
    </w:p>
    <w:p w14:paraId="04A10C23" w14:textId="77777777" w:rsidR="00297FDD" w:rsidRPr="003F239F" w:rsidRDefault="00B952A3" w:rsidP="00297FDD">
      <w:pPr>
        <w:pStyle w:val="Schedule"/>
        <w:numPr>
          <w:ilvl w:val="0"/>
          <w:numId w:val="0"/>
        </w:numPr>
        <w:rPr>
          <w:rFonts w:ascii="Arial" w:hAnsi="Arial" w:cs="Arial"/>
          <w:sz w:val="20"/>
        </w:rPr>
      </w:pPr>
      <w:r>
        <w:rPr>
          <w:rFonts w:ascii="Arial" w:hAnsi="Arial" w:cs="Arial"/>
          <w:sz w:val="20"/>
        </w:rPr>
        <w:lastRenderedPageBreak/>
        <w:t>Schedule 1</w:t>
      </w:r>
    </w:p>
    <w:p w14:paraId="315B5AC8" w14:textId="77777777" w:rsidR="00297FDD" w:rsidRPr="003F239F" w:rsidRDefault="00297FDD" w:rsidP="00297FDD">
      <w:pPr>
        <w:pStyle w:val="ScheduleTitle"/>
        <w:rPr>
          <w:rFonts w:ascii="Arial" w:hAnsi="Arial" w:cs="Arial"/>
          <w:sz w:val="20"/>
        </w:rPr>
      </w:pPr>
      <w:r w:rsidRPr="003F239F">
        <w:rPr>
          <w:rFonts w:ascii="Arial" w:hAnsi="Arial" w:cs="Arial"/>
          <w:sz w:val="20"/>
        </w:rPr>
        <w:t>JOINT LETTER TO EMPLOYEE</w:t>
      </w:r>
    </w:p>
    <w:p w14:paraId="18B669C0" w14:textId="77777777" w:rsidR="00297FDD" w:rsidRPr="003F239F" w:rsidRDefault="00297FDD" w:rsidP="00297FDD">
      <w:pPr>
        <w:tabs>
          <w:tab w:val="left" w:pos="-1440"/>
          <w:tab w:val="left" w:pos="-720"/>
        </w:tabs>
        <w:spacing w:line="360" w:lineRule="auto"/>
        <w:rPr>
          <w:rFonts w:ascii="Arial" w:hAnsi="Arial" w:cs="Arial"/>
          <w:sz w:val="20"/>
          <w:highlight w:val="yellow"/>
        </w:rPr>
      </w:pPr>
      <w:r w:rsidRPr="003F239F">
        <w:rPr>
          <w:rFonts w:ascii="Arial" w:hAnsi="Arial" w:cs="Arial"/>
          <w:sz w:val="20"/>
          <w:highlight w:val="yellow"/>
        </w:rPr>
        <w:t>[Name]</w:t>
      </w:r>
    </w:p>
    <w:p w14:paraId="29039BFB" w14:textId="77777777" w:rsidR="00297FDD" w:rsidRPr="003F239F" w:rsidRDefault="00297FDD" w:rsidP="00297FDD">
      <w:pPr>
        <w:tabs>
          <w:tab w:val="left" w:pos="-1440"/>
          <w:tab w:val="left" w:pos="-720"/>
        </w:tabs>
        <w:spacing w:line="360" w:lineRule="auto"/>
        <w:rPr>
          <w:rFonts w:ascii="Arial" w:hAnsi="Arial" w:cs="Arial"/>
          <w:sz w:val="20"/>
          <w:highlight w:val="yellow"/>
        </w:rPr>
      </w:pPr>
      <w:r w:rsidRPr="003F239F">
        <w:rPr>
          <w:rFonts w:ascii="Arial" w:hAnsi="Arial" w:cs="Arial"/>
          <w:sz w:val="20"/>
          <w:highlight w:val="yellow"/>
        </w:rPr>
        <w:t>[Address]</w:t>
      </w:r>
    </w:p>
    <w:p w14:paraId="0A83ACA0" w14:textId="77777777" w:rsidR="00297FDD" w:rsidRPr="003F239F" w:rsidRDefault="00297FDD" w:rsidP="00297FDD">
      <w:pPr>
        <w:tabs>
          <w:tab w:val="left" w:pos="-1440"/>
          <w:tab w:val="left" w:pos="-720"/>
        </w:tabs>
        <w:spacing w:line="360" w:lineRule="auto"/>
        <w:rPr>
          <w:rFonts w:ascii="Arial" w:hAnsi="Arial" w:cs="Arial"/>
          <w:sz w:val="20"/>
          <w:highlight w:val="yellow"/>
        </w:rPr>
      </w:pPr>
    </w:p>
    <w:p w14:paraId="788231B1" w14:textId="77777777" w:rsidR="00297FDD" w:rsidRPr="003F239F" w:rsidRDefault="00297FDD" w:rsidP="00297FDD">
      <w:pPr>
        <w:tabs>
          <w:tab w:val="left" w:pos="-1440"/>
          <w:tab w:val="left" w:pos="-720"/>
        </w:tabs>
        <w:spacing w:line="360" w:lineRule="auto"/>
        <w:rPr>
          <w:rFonts w:ascii="Arial" w:hAnsi="Arial" w:cs="Arial"/>
          <w:sz w:val="20"/>
        </w:rPr>
      </w:pPr>
      <w:r w:rsidRPr="003F239F">
        <w:rPr>
          <w:rFonts w:ascii="Arial" w:hAnsi="Arial" w:cs="Arial"/>
          <w:sz w:val="20"/>
          <w:highlight w:val="yellow"/>
        </w:rPr>
        <w:t>[Date]</w:t>
      </w:r>
    </w:p>
    <w:p w14:paraId="35B93CA7" w14:textId="77777777" w:rsidR="00297FDD" w:rsidRPr="003F239F" w:rsidRDefault="00297FDD" w:rsidP="00297FDD">
      <w:pPr>
        <w:tabs>
          <w:tab w:val="left" w:pos="-1440"/>
          <w:tab w:val="left" w:pos="-720"/>
        </w:tabs>
        <w:spacing w:line="360" w:lineRule="auto"/>
        <w:rPr>
          <w:rFonts w:ascii="Arial" w:hAnsi="Arial" w:cs="Arial"/>
          <w:sz w:val="20"/>
        </w:rPr>
      </w:pPr>
    </w:p>
    <w:p w14:paraId="1E589522" w14:textId="77777777" w:rsidR="00297FDD" w:rsidRPr="003F239F" w:rsidRDefault="00297FDD" w:rsidP="00297FDD">
      <w:pPr>
        <w:pStyle w:val="Body"/>
        <w:rPr>
          <w:rFonts w:ascii="Arial" w:hAnsi="Arial" w:cs="Arial"/>
          <w:sz w:val="20"/>
        </w:rPr>
      </w:pPr>
      <w:r w:rsidRPr="003F239F">
        <w:rPr>
          <w:rFonts w:ascii="Arial" w:hAnsi="Arial" w:cs="Arial"/>
          <w:sz w:val="20"/>
        </w:rPr>
        <w:t xml:space="preserve">Dear </w:t>
      </w:r>
      <w:r w:rsidRPr="003F239F">
        <w:rPr>
          <w:rFonts w:ascii="Arial" w:hAnsi="Arial" w:cs="Arial"/>
          <w:sz w:val="20"/>
          <w:highlight w:val="yellow"/>
        </w:rPr>
        <w:t>[Name]</w:t>
      </w:r>
    </w:p>
    <w:p w14:paraId="475DF13F" w14:textId="23F870D9" w:rsidR="00297FDD" w:rsidRPr="003F239F" w:rsidRDefault="003D60F6" w:rsidP="00297FDD">
      <w:pPr>
        <w:pStyle w:val="Body"/>
        <w:rPr>
          <w:rFonts w:ascii="Arial" w:hAnsi="Arial" w:cs="Arial"/>
          <w:sz w:val="20"/>
        </w:rPr>
      </w:pPr>
      <w:r w:rsidRPr="003F239F">
        <w:rPr>
          <w:rFonts w:ascii="Arial" w:hAnsi="Arial" w:cs="Arial"/>
          <w:sz w:val="20"/>
        </w:rPr>
        <w:t>T</w:t>
      </w:r>
      <w:r w:rsidR="00297FDD" w:rsidRPr="003F239F">
        <w:rPr>
          <w:rFonts w:ascii="Arial" w:hAnsi="Arial" w:cs="Arial"/>
          <w:sz w:val="20"/>
        </w:rPr>
        <w:t>his letter is to confirm the terms of your secondment from</w:t>
      </w:r>
      <w:r w:rsidR="00182CE9">
        <w:rPr>
          <w:rFonts w:ascii="Arial" w:hAnsi="Arial" w:cs="Arial"/>
          <w:sz w:val="20"/>
        </w:rPr>
        <w:t xml:space="preserve"> [</w:t>
      </w:r>
      <w:r w:rsidR="00182CE9" w:rsidRPr="00A1186B">
        <w:rPr>
          <w:rFonts w:ascii="Arial" w:hAnsi="Arial" w:cs="Arial"/>
          <w:b/>
          <w:bCs/>
          <w:sz w:val="20"/>
          <w:highlight w:val="yellow"/>
        </w:rPr>
        <w:t>employer</w:t>
      </w:r>
      <w:r w:rsidR="00182CE9">
        <w:rPr>
          <w:rFonts w:ascii="Arial" w:hAnsi="Arial" w:cs="Arial"/>
          <w:sz w:val="20"/>
        </w:rPr>
        <w:t>]</w:t>
      </w:r>
      <w:r w:rsidR="00297FDD" w:rsidRPr="003F239F">
        <w:rPr>
          <w:rFonts w:ascii="Arial" w:hAnsi="Arial" w:cs="Arial"/>
          <w:sz w:val="20"/>
        </w:rPr>
        <w:t xml:space="preserve"> </w:t>
      </w:r>
      <w:r w:rsidR="00182CE9">
        <w:rPr>
          <w:rFonts w:ascii="Arial" w:hAnsi="Arial" w:cs="Arial"/>
          <w:sz w:val="20"/>
        </w:rPr>
        <w:t>(</w:t>
      </w:r>
      <w:r w:rsidR="00553593">
        <w:rPr>
          <w:rFonts w:ascii="Arial" w:hAnsi="Arial" w:cs="Arial"/>
          <w:sz w:val="20"/>
        </w:rPr>
        <w:t xml:space="preserve">the </w:t>
      </w:r>
      <w:r w:rsidR="00553593" w:rsidRPr="00A1186B">
        <w:rPr>
          <w:rFonts w:ascii="Arial" w:hAnsi="Arial" w:cs="Arial"/>
          <w:b/>
          <w:bCs/>
          <w:sz w:val="20"/>
        </w:rPr>
        <w:t>Home Institution</w:t>
      </w:r>
      <w:r w:rsidR="00182CE9">
        <w:rPr>
          <w:rFonts w:ascii="Arial" w:hAnsi="Arial" w:cs="Arial"/>
          <w:sz w:val="20"/>
        </w:rPr>
        <w:t>)</w:t>
      </w:r>
      <w:r w:rsidR="00297FDD" w:rsidRPr="003F239F">
        <w:rPr>
          <w:rFonts w:ascii="Arial" w:hAnsi="Arial" w:cs="Arial"/>
          <w:sz w:val="20"/>
        </w:rPr>
        <w:t xml:space="preserve"> to</w:t>
      </w:r>
      <w:r w:rsidR="00553593">
        <w:rPr>
          <w:rFonts w:ascii="Arial" w:hAnsi="Arial" w:cs="Arial"/>
          <w:sz w:val="20"/>
        </w:rPr>
        <w:t xml:space="preserve"> Queen Mary University of London</w:t>
      </w:r>
      <w:r w:rsidR="00297FDD" w:rsidRPr="003F239F">
        <w:rPr>
          <w:rFonts w:ascii="Arial" w:hAnsi="Arial" w:cs="Arial"/>
          <w:sz w:val="20"/>
        </w:rPr>
        <w:t xml:space="preserve"> </w:t>
      </w:r>
      <w:r w:rsidR="00D11347" w:rsidRPr="003F239F">
        <w:rPr>
          <w:rFonts w:ascii="Arial" w:hAnsi="Arial" w:cs="Arial"/>
          <w:sz w:val="20"/>
        </w:rPr>
        <w:t>(</w:t>
      </w:r>
      <w:r w:rsidR="00553593">
        <w:rPr>
          <w:rFonts w:ascii="Arial" w:hAnsi="Arial" w:cs="Arial"/>
          <w:sz w:val="20"/>
        </w:rPr>
        <w:t xml:space="preserve">the </w:t>
      </w:r>
      <w:r w:rsidR="00553593" w:rsidRPr="00F65CE3">
        <w:rPr>
          <w:rFonts w:ascii="Arial" w:hAnsi="Arial" w:cs="Arial"/>
          <w:b/>
          <w:bCs/>
          <w:sz w:val="20"/>
        </w:rPr>
        <w:t>University</w:t>
      </w:r>
      <w:r w:rsidR="00D11347" w:rsidRPr="003F239F">
        <w:rPr>
          <w:rFonts w:ascii="Arial" w:hAnsi="Arial" w:cs="Arial"/>
          <w:sz w:val="20"/>
        </w:rPr>
        <w:t>)</w:t>
      </w:r>
      <w:r w:rsidR="00297FDD" w:rsidRPr="003F239F">
        <w:rPr>
          <w:rFonts w:ascii="Arial" w:hAnsi="Arial" w:cs="Arial"/>
          <w:sz w:val="20"/>
        </w:rPr>
        <w:t xml:space="preserve">.  For the avoidance of doubt you will remain an employee of </w:t>
      </w:r>
      <w:r w:rsidR="00553593">
        <w:rPr>
          <w:rFonts w:ascii="Arial" w:hAnsi="Arial" w:cs="Arial"/>
          <w:sz w:val="20"/>
        </w:rPr>
        <w:t>the Home Institution</w:t>
      </w:r>
      <w:r w:rsidR="00297FDD" w:rsidRPr="003F239F">
        <w:rPr>
          <w:rFonts w:ascii="Arial" w:hAnsi="Arial" w:cs="Arial"/>
          <w:sz w:val="20"/>
        </w:rPr>
        <w:t xml:space="preserve"> throughout the period of the secondment.  </w:t>
      </w:r>
    </w:p>
    <w:p w14:paraId="76D26AE0" w14:textId="18D61703" w:rsidR="004A343F" w:rsidRPr="003F239F" w:rsidRDefault="000B4793" w:rsidP="00A1186B">
      <w:pPr>
        <w:pStyle w:val="Level1"/>
        <w:numPr>
          <w:ilvl w:val="0"/>
          <w:numId w:val="21"/>
        </w:numPr>
        <w:ind w:left="840"/>
        <w:rPr>
          <w:rFonts w:ascii="Arial" w:hAnsi="Arial" w:cs="Arial"/>
          <w:sz w:val="20"/>
        </w:rPr>
      </w:pPr>
      <w:r w:rsidRPr="003F239F">
        <w:rPr>
          <w:rFonts w:ascii="Arial" w:hAnsi="Arial" w:cs="Arial"/>
          <w:sz w:val="20"/>
        </w:rPr>
        <w:t xml:space="preserve">Your </w:t>
      </w:r>
      <w:r w:rsidR="00297FDD" w:rsidRPr="003F239F">
        <w:rPr>
          <w:rFonts w:ascii="Arial" w:hAnsi="Arial" w:cs="Arial"/>
          <w:sz w:val="20"/>
        </w:rPr>
        <w:t xml:space="preserve">secondment will commence on </w:t>
      </w:r>
      <w:r w:rsidR="008700CD" w:rsidRPr="003F239F">
        <w:rPr>
          <w:rFonts w:ascii="Arial" w:hAnsi="Arial" w:cs="Arial"/>
          <w:sz w:val="20"/>
        </w:rPr>
        <w:t>[</w:t>
      </w:r>
      <w:r w:rsidR="008700CD" w:rsidRPr="003F239F">
        <w:rPr>
          <w:rFonts w:ascii="Arial" w:hAnsi="Arial" w:cs="Arial"/>
          <w:sz w:val="20"/>
          <w:highlight w:val="yellow"/>
        </w:rPr>
        <w:t>date</w:t>
      </w:r>
      <w:r w:rsidR="008700CD" w:rsidRPr="003F239F">
        <w:rPr>
          <w:rFonts w:ascii="Arial" w:hAnsi="Arial" w:cs="Arial"/>
          <w:sz w:val="20"/>
        </w:rPr>
        <w:t xml:space="preserve">] </w:t>
      </w:r>
      <w:r w:rsidR="00297FDD" w:rsidRPr="003F239F">
        <w:rPr>
          <w:rFonts w:ascii="Arial" w:hAnsi="Arial" w:cs="Arial"/>
          <w:sz w:val="20"/>
        </w:rPr>
        <w:t xml:space="preserve">and will continue subject to the terms of the Agreement between </w:t>
      </w:r>
      <w:r w:rsidR="00553593">
        <w:rPr>
          <w:rFonts w:ascii="Arial" w:hAnsi="Arial" w:cs="Arial"/>
          <w:sz w:val="20"/>
        </w:rPr>
        <w:t>the Home Institution</w:t>
      </w:r>
      <w:r w:rsidR="00297FDD" w:rsidRPr="003F239F">
        <w:rPr>
          <w:rFonts w:ascii="Arial" w:hAnsi="Arial" w:cs="Arial"/>
          <w:sz w:val="20"/>
        </w:rPr>
        <w:t xml:space="preserve"> and </w:t>
      </w:r>
      <w:r w:rsidR="00553593">
        <w:rPr>
          <w:rFonts w:ascii="Arial" w:hAnsi="Arial" w:cs="Arial"/>
          <w:sz w:val="20"/>
        </w:rPr>
        <w:t>the University</w:t>
      </w:r>
      <w:r w:rsidR="00297FDD" w:rsidRPr="003F239F">
        <w:rPr>
          <w:rFonts w:ascii="Arial" w:hAnsi="Arial" w:cs="Arial"/>
          <w:sz w:val="20"/>
        </w:rPr>
        <w:t xml:space="preserve"> as well as the terms of this letter. </w:t>
      </w:r>
    </w:p>
    <w:p w14:paraId="015AF7B5" w14:textId="77777777" w:rsidR="00F664B9" w:rsidRPr="003F239F" w:rsidRDefault="00297FDD" w:rsidP="00A1186B">
      <w:pPr>
        <w:pStyle w:val="Level1"/>
        <w:numPr>
          <w:ilvl w:val="0"/>
          <w:numId w:val="20"/>
        </w:numPr>
        <w:ind w:left="840"/>
        <w:rPr>
          <w:rFonts w:ascii="Arial" w:hAnsi="Arial" w:cs="Arial"/>
          <w:sz w:val="20"/>
        </w:rPr>
      </w:pPr>
      <w:r w:rsidRPr="003F239F">
        <w:rPr>
          <w:rFonts w:ascii="Arial" w:hAnsi="Arial" w:cs="Arial"/>
          <w:sz w:val="20"/>
        </w:rPr>
        <w:t xml:space="preserve">During the secondment you will act as </w:t>
      </w:r>
      <w:r w:rsidRPr="003F239F">
        <w:rPr>
          <w:rFonts w:ascii="Arial" w:hAnsi="Arial" w:cs="Arial"/>
          <w:sz w:val="20"/>
          <w:highlight w:val="yellow"/>
        </w:rPr>
        <w:t>[role]</w:t>
      </w:r>
      <w:r w:rsidR="00F664B9" w:rsidRPr="003F239F">
        <w:rPr>
          <w:rFonts w:ascii="Arial" w:hAnsi="Arial" w:cs="Arial"/>
          <w:sz w:val="20"/>
        </w:rPr>
        <w:t>.  This shall include the following duties and activities:</w:t>
      </w:r>
    </w:p>
    <w:p w14:paraId="19DD96A0" w14:textId="77777777" w:rsidR="00F664B9" w:rsidRPr="003F239F" w:rsidRDefault="00F664B9" w:rsidP="00A1186B">
      <w:pPr>
        <w:pStyle w:val="Level2"/>
        <w:numPr>
          <w:ilvl w:val="1"/>
          <w:numId w:val="20"/>
        </w:numPr>
        <w:rPr>
          <w:rFonts w:ascii="Arial" w:hAnsi="Arial" w:cs="Arial"/>
          <w:sz w:val="20"/>
        </w:rPr>
      </w:pPr>
      <w:r w:rsidRPr="003F239F">
        <w:rPr>
          <w:rFonts w:ascii="Arial" w:hAnsi="Arial" w:cs="Arial"/>
          <w:sz w:val="20"/>
        </w:rPr>
        <w:t>[</w:t>
      </w:r>
      <w:r w:rsidRPr="003F239F">
        <w:rPr>
          <w:rFonts w:ascii="Arial" w:hAnsi="Arial" w:cs="Arial"/>
          <w:sz w:val="20"/>
          <w:highlight w:val="yellow"/>
        </w:rPr>
        <w:t>copy and paste from Sch 2</w:t>
      </w:r>
      <w:r w:rsidRPr="003F239F">
        <w:rPr>
          <w:rFonts w:ascii="Arial" w:hAnsi="Arial" w:cs="Arial"/>
          <w:sz w:val="20"/>
        </w:rPr>
        <w:t>]</w:t>
      </w:r>
    </w:p>
    <w:p w14:paraId="64E8309F" w14:textId="1C9A5297" w:rsidR="00297FDD" w:rsidRPr="003F239F" w:rsidRDefault="00297FDD" w:rsidP="00A1186B">
      <w:pPr>
        <w:pStyle w:val="Level1"/>
        <w:numPr>
          <w:ilvl w:val="0"/>
          <w:numId w:val="20"/>
        </w:numPr>
        <w:ind w:left="840"/>
        <w:rPr>
          <w:rFonts w:ascii="Arial" w:hAnsi="Arial" w:cs="Arial"/>
          <w:sz w:val="20"/>
        </w:rPr>
      </w:pPr>
      <w:r w:rsidRPr="003F239F">
        <w:rPr>
          <w:rFonts w:ascii="Arial" w:hAnsi="Arial" w:cs="Arial"/>
          <w:sz w:val="20"/>
        </w:rPr>
        <w:t xml:space="preserve">You may be required to travel on </w:t>
      </w:r>
      <w:r w:rsidR="00553593">
        <w:rPr>
          <w:rFonts w:ascii="Arial" w:hAnsi="Arial" w:cs="Arial"/>
          <w:sz w:val="20"/>
        </w:rPr>
        <w:t>the University</w:t>
      </w:r>
      <w:r w:rsidRPr="003F239F">
        <w:rPr>
          <w:rFonts w:ascii="Arial" w:hAnsi="Arial" w:cs="Arial"/>
          <w:sz w:val="20"/>
        </w:rPr>
        <w:t xml:space="preserve">’s business to such place (whether within or outside the United Kingdom) by such means and on such occasions as it may from time to time require.  </w:t>
      </w:r>
    </w:p>
    <w:p w14:paraId="3A9E2774" w14:textId="314F63C7" w:rsidR="00297FDD" w:rsidRPr="003F239F" w:rsidRDefault="00297FDD" w:rsidP="00A1186B">
      <w:pPr>
        <w:pStyle w:val="Level1"/>
        <w:numPr>
          <w:ilvl w:val="0"/>
          <w:numId w:val="20"/>
        </w:numPr>
        <w:ind w:left="840"/>
        <w:rPr>
          <w:rFonts w:ascii="Arial" w:hAnsi="Arial" w:cs="Arial"/>
          <w:sz w:val="20"/>
        </w:rPr>
      </w:pPr>
      <w:r w:rsidRPr="003F239F">
        <w:rPr>
          <w:rFonts w:ascii="Arial" w:hAnsi="Arial" w:cs="Arial"/>
          <w:sz w:val="20"/>
        </w:rPr>
        <w:t>During the secondment you will devote the whole of your time, attention and skill to the duties of the secondment</w:t>
      </w:r>
      <w:r w:rsidR="004A343F" w:rsidRPr="003F239F">
        <w:rPr>
          <w:rFonts w:ascii="Arial" w:hAnsi="Arial" w:cs="Arial"/>
          <w:sz w:val="20"/>
        </w:rPr>
        <w:t xml:space="preserve"> unless expressly permitted otherwise in writing by </w:t>
      </w:r>
      <w:r w:rsidR="00553593">
        <w:rPr>
          <w:rFonts w:ascii="Arial" w:hAnsi="Arial" w:cs="Arial"/>
          <w:sz w:val="20"/>
        </w:rPr>
        <w:t>the University</w:t>
      </w:r>
      <w:r w:rsidR="004A343F" w:rsidRPr="003F239F">
        <w:rPr>
          <w:rFonts w:ascii="Arial" w:hAnsi="Arial" w:cs="Arial"/>
          <w:sz w:val="20"/>
        </w:rPr>
        <w:t xml:space="preserve">.  This shall apply to any activities commenced prior to the Secondment. You </w:t>
      </w:r>
      <w:r w:rsidRPr="003F239F">
        <w:rPr>
          <w:rFonts w:ascii="Arial" w:hAnsi="Arial" w:cs="Arial"/>
          <w:sz w:val="20"/>
        </w:rPr>
        <w:t xml:space="preserve">will be required to perform </w:t>
      </w:r>
      <w:r w:rsidR="004A343F" w:rsidRPr="003F239F">
        <w:rPr>
          <w:rFonts w:ascii="Arial" w:hAnsi="Arial" w:cs="Arial"/>
          <w:sz w:val="20"/>
        </w:rPr>
        <w:t>the secondment</w:t>
      </w:r>
      <w:r w:rsidRPr="003F239F">
        <w:rPr>
          <w:rFonts w:ascii="Arial" w:hAnsi="Arial" w:cs="Arial"/>
          <w:sz w:val="20"/>
        </w:rPr>
        <w:t xml:space="preserve"> duties at the time or times as </w:t>
      </w:r>
      <w:r w:rsidR="00553593">
        <w:rPr>
          <w:rFonts w:ascii="Arial" w:hAnsi="Arial" w:cs="Arial"/>
          <w:sz w:val="20"/>
        </w:rPr>
        <w:t>the University</w:t>
      </w:r>
      <w:r w:rsidRPr="003F239F">
        <w:rPr>
          <w:rFonts w:ascii="Arial" w:hAnsi="Arial" w:cs="Arial"/>
          <w:sz w:val="20"/>
        </w:rPr>
        <w:t xml:space="preserve"> may reasonably require.  </w:t>
      </w:r>
    </w:p>
    <w:p w14:paraId="605C6DA6" w14:textId="7E3E6FC3" w:rsidR="00297FDD" w:rsidRPr="003F239F" w:rsidRDefault="00297FDD" w:rsidP="00A1186B">
      <w:pPr>
        <w:pStyle w:val="Level1"/>
        <w:numPr>
          <w:ilvl w:val="0"/>
          <w:numId w:val="20"/>
        </w:numPr>
        <w:ind w:left="840"/>
        <w:rPr>
          <w:rFonts w:ascii="Arial" w:hAnsi="Arial" w:cs="Arial"/>
          <w:sz w:val="20"/>
        </w:rPr>
      </w:pPr>
      <w:r w:rsidRPr="003F239F">
        <w:rPr>
          <w:rFonts w:ascii="Arial" w:hAnsi="Arial" w:cs="Arial"/>
          <w:sz w:val="20"/>
        </w:rPr>
        <w:t xml:space="preserve">At all times during the secondment you will use all reasonable skill and care in the performance of your duties and act at all times in the best interests of </w:t>
      </w:r>
      <w:r w:rsidR="00553593">
        <w:rPr>
          <w:rFonts w:ascii="Arial" w:hAnsi="Arial" w:cs="Arial"/>
          <w:sz w:val="20"/>
        </w:rPr>
        <w:t>the University</w:t>
      </w:r>
      <w:r w:rsidRPr="003F239F">
        <w:rPr>
          <w:rFonts w:ascii="Arial" w:hAnsi="Arial" w:cs="Arial"/>
          <w:sz w:val="20"/>
        </w:rPr>
        <w:t xml:space="preserve">.  </w:t>
      </w:r>
    </w:p>
    <w:p w14:paraId="54E75158" w14:textId="2CEBFE60" w:rsidR="004A343F" w:rsidRPr="003F239F" w:rsidRDefault="00297FDD" w:rsidP="00A1186B">
      <w:pPr>
        <w:pStyle w:val="Level1"/>
        <w:numPr>
          <w:ilvl w:val="0"/>
          <w:numId w:val="20"/>
        </w:numPr>
        <w:rPr>
          <w:rFonts w:ascii="Arial" w:hAnsi="Arial" w:cs="Arial"/>
          <w:sz w:val="20"/>
        </w:rPr>
      </w:pPr>
      <w:r w:rsidRPr="003F239F">
        <w:rPr>
          <w:rFonts w:ascii="Arial" w:hAnsi="Arial" w:cs="Arial"/>
          <w:sz w:val="20"/>
        </w:rPr>
        <w:t xml:space="preserve">During the secondment your salary will continue to be paid by and reviewed by </w:t>
      </w:r>
      <w:r w:rsidR="00553593">
        <w:rPr>
          <w:rFonts w:ascii="Arial" w:hAnsi="Arial" w:cs="Arial"/>
          <w:sz w:val="20"/>
        </w:rPr>
        <w:t>the Home Institution</w:t>
      </w:r>
      <w:r w:rsidRPr="003F239F">
        <w:rPr>
          <w:rFonts w:ascii="Arial" w:hAnsi="Arial" w:cs="Arial"/>
          <w:sz w:val="20"/>
        </w:rPr>
        <w:t xml:space="preserve">.  </w:t>
      </w:r>
    </w:p>
    <w:p w14:paraId="49288738" w14:textId="472C4439" w:rsidR="00297FDD" w:rsidRPr="003F239F" w:rsidRDefault="00297FDD" w:rsidP="00A1186B">
      <w:pPr>
        <w:pStyle w:val="Level1"/>
        <w:numPr>
          <w:ilvl w:val="0"/>
          <w:numId w:val="20"/>
        </w:numPr>
        <w:rPr>
          <w:rFonts w:ascii="Arial" w:hAnsi="Arial" w:cs="Arial"/>
          <w:sz w:val="20"/>
        </w:rPr>
      </w:pPr>
      <w:r w:rsidRPr="003F239F">
        <w:rPr>
          <w:rFonts w:ascii="Arial" w:hAnsi="Arial" w:cs="Arial"/>
          <w:sz w:val="20"/>
        </w:rPr>
        <w:t xml:space="preserve">Any out-of-pocket expenses properly incurred by you in the performance of your duties will be reimbursed to you directly by </w:t>
      </w:r>
      <w:r w:rsidR="00553593">
        <w:rPr>
          <w:rFonts w:ascii="Arial" w:hAnsi="Arial" w:cs="Arial"/>
          <w:sz w:val="20"/>
        </w:rPr>
        <w:t>the Home Institution</w:t>
      </w:r>
      <w:r w:rsidRPr="003F239F">
        <w:rPr>
          <w:rFonts w:ascii="Arial" w:hAnsi="Arial" w:cs="Arial"/>
          <w:sz w:val="20"/>
        </w:rPr>
        <w:t xml:space="preserve">. </w:t>
      </w:r>
      <w:r w:rsidR="004A343F" w:rsidRPr="003F239F">
        <w:rPr>
          <w:rFonts w:ascii="Arial" w:hAnsi="Arial" w:cs="Arial"/>
          <w:sz w:val="20"/>
        </w:rPr>
        <w:t xml:space="preserve">This will require you to provide </w:t>
      </w:r>
      <w:r w:rsidR="00553593">
        <w:rPr>
          <w:rFonts w:ascii="Arial" w:hAnsi="Arial" w:cs="Arial"/>
          <w:sz w:val="20"/>
        </w:rPr>
        <w:t>the Home Institution</w:t>
      </w:r>
      <w:r w:rsidR="004A343F" w:rsidRPr="003F239F">
        <w:rPr>
          <w:rFonts w:ascii="Arial" w:hAnsi="Arial" w:cs="Arial"/>
          <w:sz w:val="20"/>
        </w:rPr>
        <w:t xml:space="preserve"> with written approval from </w:t>
      </w:r>
      <w:r w:rsidR="00553593">
        <w:rPr>
          <w:rFonts w:ascii="Arial" w:hAnsi="Arial" w:cs="Arial"/>
          <w:sz w:val="20"/>
        </w:rPr>
        <w:t>the University</w:t>
      </w:r>
      <w:r w:rsidR="004A343F" w:rsidRPr="003F239F">
        <w:rPr>
          <w:rFonts w:ascii="Arial" w:hAnsi="Arial" w:cs="Arial"/>
          <w:sz w:val="20"/>
        </w:rPr>
        <w:t xml:space="preserve"> for you to </w:t>
      </w:r>
      <w:r w:rsidR="00DC4887" w:rsidRPr="003F239F">
        <w:rPr>
          <w:rFonts w:ascii="Arial" w:hAnsi="Arial" w:cs="Arial"/>
          <w:sz w:val="20"/>
        </w:rPr>
        <w:t xml:space="preserve">incur that expense. </w:t>
      </w:r>
      <w:r w:rsidR="004A343F" w:rsidRPr="003F239F">
        <w:rPr>
          <w:rFonts w:ascii="Arial" w:hAnsi="Arial" w:cs="Arial"/>
          <w:sz w:val="20"/>
        </w:rPr>
        <w:t xml:space="preserve"> </w:t>
      </w:r>
    </w:p>
    <w:p w14:paraId="32D8388D" w14:textId="6C4F9209" w:rsidR="00176807" w:rsidRPr="003F239F" w:rsidRDefault="00176807" w:rsidP="00A1186B">
      <w:pPr>
        <w:pStyle w:val="Level1"/>
        <w:numPr>
          <w:ilvl w:val="0"/>
          <w:numId w:val="20"/>
        </w:numPr>
        <w:rPr>
          <w:rFonts w:ascii="Arial" w:hAnsi="Arial" w:cs="Arial"/>
          <w:sz w:val="20"/>
        </w:rPr>
      </w:pPr>
      <w:r w:rsidRPr="003F239F">
        <w:rPr>
          <w:rFonts w:ascii="Arial" w:hAnsi="Arial" w:cs="Arial"/>
          <w:sz w:val="20"/>
        </w:rPr>
        <w:t xml:space="preserve">You must disclose in writing to </w:t>
      </w:r>
      <w:r w:rsidR="00553593">
        <w:rPr>
          <w:rFonts w:ascii="Arial" w:hAnsi="Arial" w:cs="Arial"/>
          <w:sz w:val="20"/>
        </w:rPr>
        <w:t>the Home Institution</w:t>
      </w:r>
      <w:r w:rsidRPr="003F239F">
        <w:rPr>
          <w:rFonts w:ascii="Arial" w:hAnsi="Arial" w:cs="Arial"/>
          <w:sz w:val="20"/>
        </w:rPr>
        <w:t xml:space="preserve"> and </w:t>
      </w:r>
      <w:r w:rsidR="00553593">
        <w:rPr>
          <w:rFonts w:ascii="Arial" w:hAnsi="Arial" w:cs="Arial"/>
          <w:sz w:val="20"/>
        </w:rPr>
        <w:t>the University</w:t>
      </w:r>
      <w:r w:rsidRPr="003F239F">
        <w:rPr>
          <w:rFonts w:ascii="Arial" w:hAnsi="Arial" w:cs="Arial"/>
          <w:sz w:val="20"/>
        </w:rPr>
        <w:t xml:space="preserve"> if, prior to or during your secondment you are charged with committing, or have been convicted of committing, any criminal offence involving dishonesty or violence</w:t>
      </w:r>
      <w:r w:rsidR="00AA21A1">
        <w:rPr>
          <w:rFonts w:ascii="Arial" w:hAnsi="Arial" w:cs="Arial"/>
          <w:sz w:val="20"/>
        </w:rPr>
        <w:t xml:space="preserve"> or any offence that may be tried as an indictable offence</w:t>
      </w:r>
      <w:r w:rsidRPr="003F239F">
        <w:rPr>
          <w:rFonts w:ascii="Arial" w:hAnsi="Arial" w:cs="Arial"/>
          <w:sz w:val="20"/>
        </w:rPr>
        <w:t xml:space="preserve">.  There is no obligation to disclose spent convictions.  </w:t>
      </w:r>
    </w:p>
    <w:p w14:paraId="2BFE3E75" w14:textId="77777777" w:rsidR="00DC4887" w:rsidRPr="003F239F" w:rsidRDefault="00DC4887" w:rsidP="00A1186B">
      <w:pPr>
        <w:pStyle w:val="Level1"/>
        <w:numPr>
          <w:ilvl w:val="0"/>
          <w:numId w:val="20"/>
        </w:numPr>
        <w:ind w:left="840"/>
        <w:rPr>
          <w:rFonts w:ascii="Arial" w:hAnsi="Arial" w:cs="Arial"/>
          <w:sz w:val="20"/>
        </w:rPr>
      </w:pPr>
      <w:r w:rsidRPr="003F239F">
        <w:rPr>
          <w:rFonts w:ascii="Arial" w:hAnsi="Arial" w:cs="Arial"/>
          <w:sz w:val="20"/>
        </w:rPr>
        <w:lastRenderedPageBreak/>
        <w:t>Ending the secondment</w:t>
      </w:r>
    </w:p>
    <w:p w14:paraId="53AEE20C" w14:textId="45A9E355" w:rsidR="00DC4887" w:rsidRPr="003F239F" w:rsidRDefault="00DC4887" w:rsidP="00A1186B">
      <w:pPr>
        <w:pStyle w:val="Level2"/>
        <w:numPr>
          <w:ilvl w:val="1"/>
          <w:numId w:val="20"/>
        </w:numPr>
        <w:rPr>
          <w:rFonts w:ascii="Arial" w:hAnsi="Arial" w:cs="Arial"/>
          <w:sz w:val="20"/>
        </w:rPr>
      </w:pPr>
      <w:r w:rsidRPr="003F239F">
        <w:rPr>
          <w:rFonts w:ascii="Arial" w:hAnsi="Arial" w:cs="Arial"/>
          <w:sz w:val="20"/>
        </w:rPr>
        <w:t>The secondment will automatically end on [</w:t>
      </w:r>
      <w:r w:rsidRPr="003F239F">
        <w:rPr>
          <w:rFonts w:ascii="Arial" w:hAnsi="Arial" w:cs="Arial"/>
          <w:sz w:val="20"/>
          <w:highlight w:val="yellow"/>
        </w:rPr>
        <w:t>date</w:t>
      </w:r>
      <w:r w:rsidRPr="003F239F">
        <w:rPr>
          <w:rFonts w:ascii="Arial" w:hAnsi="Arial" w:cs="Arial"/>
          <w:sz w:val="20"/>
        </w:rPr>
        <w:t xml:space="preserve">] unless a different date is agreed in writing between yourself, </w:t>
      </w:r>
      <w:r w:rsidR="00553593">
        <w:rPr>
          <w:rFonts w:ascii="Arial" w:hAnsi="Arial" w:cs="Arial"/>
          <w:sz w:val="20"/>
        </w:rPr>
        <w:t>the Home Institution</w:t>
      </w:r>
      <w:r w:rsidRPr="003F239F">
        <w:rPr>
          <w:rFonts w:ascii="Arial" w:hAnsi="Arial" w:cs="Arial"/>
          <w:sz w:val="20"/>
        </w:rPr>
        <w:t xml:space="preserve">, and </w:t>
      </w:r>
      <w:r w:rsidR="00553593">
        <w:rPr>
          <w:rFonts w:ascii="Arial" w:hAnsi="Arial" w:cs="Arial"/>
          <w:sz w:val="20"/>
        </w:rPr>
        <w:t>the University</w:t>
      </w:r>
      <w:r w:rsidRPr="003F239F">
        <w:rPr>
          <w:rFonts w:ascii="Arial" w:hAnsi="Arial" w:cs="Arial"/>
          <w:sz w:val="20"/>
        </w:rPr>
        <w:t xml:space="preserve">. </w:t>
      </w:r>
    </w:p>
    <w:p w14:paraId="7722D480" w14:textId="2C2285BC" w:rsidR="00297FDD" w:rsidRPr="003F239F" w:rsidRDefault="00297FDD" w:rsidP="00A1186B">
      <w:pPr>
        <w:pStyle w:val="Level2"/>
        <w:numPr>
          <w:ilvl w:val="1"/>
          <w:numId w:val="20"/>
        </w:numPr>
        <w:rPr>
          <w:rFonts w:ascii="Arial" w:hAnsi="Arial" w:cs="Arial"/>
          <w:sz w:val="20"/>
        </w:rPr>
      </w:pPr>
      <w:r w:rsidRPr="003F239F">
        <w:rPr>
          <w:rFonts w:ascii="Arial" w:hAnsi="Arial" w:cs="Arial"/>
          <w:sz w:val="20"/>
        </w:rPr>
        <w:t xml:space="preserve">The secondment will terminate immediately if you cease to be employed by </w:t>
      </w:r>
      <w:r w:rsidR="00553593">
        <w:rPr>
          <w:rFonts w:ascii="Arial" w:hAnsi="Arial" w:cs="Arial"/>
          <w:sz w:val="20"/>
        </w:rPr>
        <w:t>the Home Institution</w:t>
      </w:r>
      <w:r w:rsidRPr="003F239F">
        <w:rPr>
          <w:rFonts w:ascii="Arial" w:hAnsi="Arial" w:cs="Arial"/>
          <w:sz w:val="20"/>
        </w:rPr>
        <w:t xml:space="preserve"> for whatever reason (including dismissal with or without notice and your own voluntary resignation).  </w:t>
      </w:r>
    </w:p>
    <w:p w14:paraId="0E3F3328" w14:textId="38DADE3C" w:rsidR="0023500D" w:rsidRPr="003F239F" w:rsidRDefault="0023500D" w:rsidP="00A1186B">
      <w:pPr>
        <w:pStyle w:val="Level2"/>
        <w:numPr>
          <w:ilvl w:val="1"/>
          <w:numId w:val="20"/>
        </w:numPr>
        <w:rPr>
          <w:rFonts w:ascii="Arial" w:hAnsi="Arial" w:cs="Arial"/>
          <w:sz w:val="20"/>
        </w:rPr>
      </w:pPr>
      <w:r w:rsidRPr="003F239F">
        <w:rPr>
          <w:rFonts w:ascii="Arial" w:hAnsi="Arial" w:cs="Arial"/>
          <w:sz w:val="20"/>
        </w:rPr>
        <w:t xml:space="preserve">Either </w:t>
      </w:r>
      <w:r w:rsidR="00553593">
        <w:rPr>
          <w:rFonts w:ascii="Arial" w:hAnsi="Arial" w:cs="Arial"/>
          <w:sz w:val="20"/>
        </w:rPr>
        <w:t>the Home Institution</w:t>
      </w:r>
      <w:r w:rsidRPr="003F239F">
        <w:rPr>
          <w:rFonts w:ascii="Arial" w:hAnsi="Arial" w:cs="Arial"/>
          <w:sz w:val="20"/>
        </w:rPr>
        <w:t xml:space="preserve"> of </w:t>
      </w:r>
      <w:r w:rsidR="00553593">
        <w:rPr>
          <w:rFonts w:ascii="Arial" w:hAnsi="Arial" w:cs="Arial"/>
          <w:sz w:val="20"/>
        </w:rPr>
        <w:t>the University</w:t>
      </w:r>
      <w:r w:rsidRPr="003F239F">
        <w:rPr>
          <w:rFonts w:ascii="Arial" w:hAnsi="Arial" w:cs="Arial"/>
          <w:sz w:val="20"/>
        </w:rPr>
        <w:t xml:space="preserve"> can terminate the secondment immediately if the other commits a material breach of their agreement with either cannot be remedied, or if capable of remedy, is not remedied within </w:t>
      </w:r>
      <w:r w:rsidR="00120534">
        <w:rPr>
          <w:rFonts w:ascii="Arial" w:hAnsi="Arial" w:cs="Arial"/>
          <w:sz w:val="20"/>
        </w:rPr>
        <w:t>28</w:t>
      </w:r>
      <w:r w:rsidRPr="003F239F">
        <w:rPr>
          <w:rFonts w:ascii="Arial" w:hAnsi="Arial" w:cs="Arial"/>
          <w:sz w:val="20"/>
        </w:rPr>
        <w:t xml:space="preserve"> days of written notice.  </w:t>
      </w:r>
    </w:p>
    <w:p w14:paraId="299A345D" w14:textId="0CB0FCE6" w:rsidR="00297FDD" w:rsidRPr="003F239F" w:rsidRDefault="00297FDD" w:rsidP="00A1186B">
      <w:pPr>
        <w:pStyle w:val="Level2"/>
        <w:numPr>
          <w:ilvl w:val="1"/>
          <w:numId w:val="20"/>
        </w:numPr>
        <w:rPr>
          <w:rFonts w:ascii="Arial" w:hAnsi="Arial" w:cs="Arial"/>
          <w:sz w:val="20"/>
        </w:rPr>
      </w:pPr>
      <w:bookmarkStart w:id="10" w:name="_Ref175130289"/>
      <w:r w:rsidRPr="003F239F">
        <w:rPr>
          <w:rFonts w:ascii="Arial" w:hAnsi="Arial" w:cs="Arial"/>
          <w:sz w:val="20"/>
        </w:rPr>
        <w:t xml:space="preserve">Notwithstanding any other provision in this letter </w:t>
      </w:r>
      <w:r w:rsidR="00553593">
        <w:rPr>
          <w:rFonts w:ascii="Arial" w:hAnsi="Arial" w:cs="Arial"/>
          <w:sz w:val="20"/>
        </w:rPr>
        <w:t>the University</w:t>
      </w:r>
      <w:r w:rsidRPr="003F239F">
        <w:rPr>
          <w:rFonts w:ascii="Arial" w:hAnsi="Arial" w:cs="Arial"/>
          <w:sz w:val="20"/>
        </w:rPr>
        <w:t xml:space="preserve"> will have the right to terminate the secondment immediately at any time if:</w:t>
      </w:r>
      <w:bookmarkEnd w:id="10"/>
    </w:p>
    <w:p w14:paraId="1BD79B6B" w14:textId="3BF85C53" w:rsidR="00DC4887" w:rsidRPr="003F239F" w:rsidRDefault="00DC4887" w:rsidP="00A1186B">
      <w:pPr>
        <w:pStyle w:val="Level3"/>
        <w:numPr>
          <w:ilvl w:val="2"/>
          <w:numId w:val="20"/>
        </w:numPr>
        <w:rPr>
          <w:rFonts w:ascii="Arial" w:hAnsi="Arial" w:cs="Arial"/>
          <w:sz w:val="20"/>
        </w:rPr>
      </w:pPr>
      <w:r w:rsidRPr="003F239F">
        <w:rPr>
          <w:rFonts w:ascii="Arial" w:hAnsi="Arial" w:cs="Arial"/>
          <w:sz w:val="20"/>
        </w:rPr>
        <w:t xml:space="preserve">it has reasonable grounds for suspecting you of committing any act or making any omission (whether or not in connection with the secondment) which would entitle </w:t>
      </w:r>
      <w:r w:rsidR="00553593">
        <w:rPr>
          <w:rFonts w:ascii="Arial" w:hAnsi="Arial" w:cs="Arial"/>
          <w:sz w:val="20"/>
        </w:rPr>
        <w:t>the University</w:t>
      </w:r>
      <w:r w:rsidRPr="003F239F">
        <w:rPr>
          <w:rFonts w:ascii="Arial" w:hAnsi="Arial" w:cs="Arial"/>
          <w:sz w:val="20"/>
        </w:rPr>
        <w:t xml:space="preserve"> to dismiss you summarily if they were employed by </w:t>
      </w:r>
      <w:r w:rsidR="00553593">
        <w:rPr>
          <w:rFonts w:ascii="Arial" w:hAnsi="Arial" w:cs="Arial"/>
          <w:sz w:val="20"/>
        </w:rPr>
        <w:t>the University</w:t>
      </w:r>
      <w:r w:rsidR="003F239F" w:rsidRPr="003F239F">
        <w:rPr>
          <w:rFonts w:ascii="Arial" w:hAnsi="Arial" w:cs="Arial"/>
          <w:sz w:val="20"/>
        </w:rPr>
        <w:t xml:space="preserve"> on the terms and conditions under which they are employed by </w:t>
      </w:r>
      <w:r w:rsidR="00553593">
        <w:rPr>
          <w:rFonts w:ascii="Arial" w:hAnsi="Arial" w:cs="Arial"/>
          <w:sz w:val="20"/>
        </w:rPr>
        <w:t>the Home Institution</w:t>
      </w:r>
      <w:r w:rsidRPr="003F239F">
        <w:rPr>
          <w:rFonts w:ascii="Arial" w:hAnsi="Arial" w:cs="Arial"/>
          <w:sz w:val="20"/>
        </w:rPr>
        <w:t xml:space="preserve">; </w:t>
      </w:r>
    </w:p>
    <w:p w14:paraId="39722439" w14:textId="48D731F2" w:rsidR="00DC4887" w:rsidRPr="003F239F" w:rsidRDefault="00DC4887" w:rsidP="00A1186B">
      <w:pPr>
        <w:pStyle w:val="Level3"/>
        <w:numPr>
          <w:ilvl w:val="2"/>
          <w:numId w:val="20"/>
        </w:numPr>
        <w:rPr>
          <w:rFonts w:ascii="Arial" w:hAnsi="Arial" w:cs="Arial"/>
          <w:sz w:val="20"/>
        </w:rPr>
      </w:pPr>
      <w:r w:rsidRPr="003F239F">
        <w:rPr>
          <w:rFonts w:ascii="Arial" w:hAnsi="Arial" w:cs="Arial"/>
          <w:sz w:val="20"/>
        </w:rPr>
        <w:t>it has reasonable grounds for suspecting you of committing, being charged with committing, or been convicted of committing, any criminal offence involving dishonesty or violence</w:t>
      </w:r>
      <w:r w:rsidR="00AA21A1">
        <w:rPr>
          <w:rFonts w:ascii="Arial" w:hAnsi="Arial" w:cs="Arial"/>
          <w:sz w:val="20"/>
        </w:rPr>
        <w:t>, or any offence that may be tried as an indictable offence,</w:t>
      </w:r>
      <w:r w:rsidRPr="003F239F">
        <w:rPr>
          <w:rFonts w:ascii="Arial" w:hAnsi="Arial" w:cs="Arial"/>
          <w:sz w:val="20"/>
        </w:rPr>
        <w:t xml:space="preserve"> other than an offence which does not in the reasonable opinion of </w:t>
      </w:r>
      <w:r w:rsidR="00553593">
        <w:rPr>
          <w:rFonts w:ascii="Arial" w:hAnsi="Arial" w:cs="Arial"/>
          <w:sz w:val="20"/>
        </w:rPr>
        <w:t>the University</w:t>
      </w:r>
      <w:r w:rsidRPr="003F239F">
        <w:rPr>
          <w:rFonts w:ascii="Arial" w:hAnsi="Arial" w:cs="Arial"/>
          <w:sz w:val="20"/>
        </w:rPr>
        <w:t xml:space="preserve"> affect your secondment.  This shall not apply </w:t>
      </w:r>
      <w:r w:rsidR="00176807" w:rsidRPr="003F239F">
        <w:rPr>
          <w:rFonts w:ascii="Arial" w:hAnsi="Arial" w:cs="Arial"/>
          <w:sz w:val="20"/>
        </w:rPr>
        <w:t xml:space="preserve">in relation </w:t>
      </w:r>
      <w:r w:rsidRPr="003F239F">
        <w:rPr>
          <w:rFonts w:ascii="Arial" w:hAnsi="Arial" w:cs="Arial"/>
          <w:sz w:val="20"/>
        </w:rPr>
        <w:t>to any spent convictions; or</w:t>
      </w:r>
    </w:p>
    <w:p w14:paraId="6AE47C11" w14:textId="77777777" w:rsidR="00DC4887" w:rsidRPr="003F239F" w:rsidRDefault="00DC4887" w:rsidP="00A1186B">
      <w:pPr>
        <w:pStyle w:val="Level3"/>
        <w:numPr>
          <w:ilvl w:val="2"/>
          <w:numId w:val="20"/>
        </w:numPr>
        <w:rPr>
          <w:rFonts w:ascii="Arial" w:hAnsi="Arial" w:cs="Arial"/>
          <w:sz w:val="20"/>
        </w:rPr>
      </w:pPr>
      <w:r w:rsidRPr="003F239F">
        <w:rPr>
          <w:rFonts w:ascii="Arial" w:hAnsi="Arial" w:cs="Arial"/>
          <w:sz w:val="20"/>
        </w:rPr>
        <w:t xml:space="preserve">it has reasonable grounds for suspecting you of breaching any term of this letter if that breach cannot be remedied, or if the breach can be remedied, has not been remedied by you within </w:t>
      </w:r>
      <w:r w:rsidR="00120534">
        <w:rPr>
          <w:rFonts w:ascii="Arial" w:hAnsi="Arial" w:cs="Arial"/>
          <w:sz w:val="20"/>
        </w:rPr>
        <w:t>14</w:t>
      </w:r>
      <w:r w:rsidRPr="003F239F">
        <w:rPr>
          <w:rFonts w:ascii="Arial" w:hAnsi="Arial" w:cs="Arial"/>
          <w:sz w:val="20"/>
        </w:rPr>
        <w:t xml:space="preserve"> days of written notice requiring you to do so.</w:t>
      </w:r>
    </w:p>
    <w:p w14:paraId="5A787E74" w14:textId="726ABF02" w:rsidR="00DC4887" w:rsidRPr="003F239F" w:rsidRDefault="00553593" w:rsidP="00A1186B">
      <w:pPr>
        <w:pStyle w:val="Level2"/>
        <w:numPr>
          <w:ilvl w:val="1"/>
          <w:numId w:val="20"/>
        </w:numPr>
        <w:rPr>
          <w:rFonts w:ascii="Arial" w:hAnsi="Arial" w:cs="Arial"/>
          <w:sz w:val="20"/>
        </w:rPr>
      </w:pPr>
      <w:r>
        <w:rPr>
          <w:rFonts w:ascii="Arial" w:hAnsi="Arial" w:cs="Arial"/>
          <w:sz w:val="20"/>
        </w:rPr>
        <w:t>The Home Institution</w:t>
      </w:r>
      <w:r w:rsidR="00DC4887" w:rsidRPr="003F239F">
        <w:rPr>
          <w:rFonts w:ascii="Arial" w:hAnsi="Arial" w:cs="Arial"/>
          <w:sz w:val="20"/>
        </w:rPr>
        <w:t xml:space="preserve"> may terminate the secondment at any time by notice in writing if it reasonably suspects that </w:t>
      </w:r>
      <w:r>
        <w:rPr>
          <w:rFonts w:ascii="Arial" w:hAnsi="Arial" w:cs="Arial"/>
          <w:sz w:val="20"/>
        </w:rPr>
        <w:t>the University</w:t>
      </w:r>
      <w:r w:rsidR="00DC4887" w:rsidRPr="003F239F">
        <w:rPr>
          <w:rFonts w:ascii="Arial" w:hAnsi="Arial" w:cs="Arial"/>
          <w:sz w:val="20"/>
        </w:rPr>
        <w:t xml:space="preserve"> has committed any act or made any omission (whether or not in connection with the secondment) which, if </w:t>
      </w:r>
      <w:r>
        <w:rPr>
          <w:rFonts w:ascii="Arial" w:hAnsi="Arial" w:cs="Arial"/>
          <w:sz w:val="20"/>
        </w:rPr>
        <w:t>the University</w:t>
      </w:r>
      <w:r w:rsidR="00DC4887" w:rsidRPr="003F239F">
        <w:rPr>
          <w:rFonts w:ascii="Arial" w:hAnsi="Arial" w:cs="Arial"/>
          <w:sz w:val="20"/>
        </w:rPr>
        <w:t xml:space="preserve"> was your employer, would entitle you to terminate your employment without notice.  </w:t>
      </w:r>
    </w:p>
    <w:p w14:paraId="5B97FFBB" w14:textId="0A03FE8B" w:rsidR="000D04B6" w:rsidRPr="000D04B6" w:rsidRDefault="000D04B6" w:rsidP="00A1186B">
      <w:pPr>
        <w:pStyle w:val="Level1"/>
        <w:numPr>
          <w:ilvl w:val="0"/>
          <w:numId w:val="20"/>
        </w:numPr>
        <w:rPr>
          <w:rFonts w:ascii="Arial" w:hAnsi="Arial" w:cs="Arial"/>
          <w:sz w:val="20"/>
        </w:rPr>
      </w:pPr>
      <w:r w:rsidRPr="001042AE">
        <w:rPr>
          <w:rFonts w:ascii="Arial" w:hAnsi="Arial" w:cs="Arial"/>
          <w:sz w:val="20"/>
        </w:rPr>
        <w:t xml:space="preserve">Insofar as your secondment duties give rise to the creation of intellectual property rights and you have any interest in those rights, you agree </w:t>
      </w:r>
      <w:r w:rsidR="00396794" w:rsidRPr="001042AE">
        <w:rPr>
          <w:rFonts w:ascii="Arial" w:hAnsi="Arial" w:cs="Arial"/>
          <w:sz w:val="20"/>
        </w:rPr>
        <w:t>those rights shall be automatically assigned to</w:t>
      </w:r>
      <w:r w:rsidRPr="001042AE">
        <w:rPr>
          <w:rFonts w:ascii="Arial" w:hAnsi="Arial" w:cs="Arial"/>
          <w:sz w:val="20"/>
        </w:rPr>
        <w:t xml:space="preserve"> </w:t>
      </w:r>
      <w:r w:rsidR="00553593" w:rsidRPr="001042AE">
        <w:rPr>
          <w:rFonts w:ascii="Arial" w:hAnsi="Arial" w:cs="Arial"/>
          <w:sz w:val="20"/>
        </w:rPr>
        <w:t>the University</w:t>
      </w:r>
      <w:r>
        <w:rPr>
          <w:rFonts w:ascii="Arial" w:hAnsi="Arial" w:cs="Arial"/>
          <w:sz w:val="20"/>
        </w:rPr>
        <w:t xml:space="preserve">. </w:t>
      </w:r>
    </w:p>
    <w:p w14:paraId="713A8FBC" w14:textId="38AEEAEB" w:rsidR="00176807" w:rsidRPr="003F239F" w:rsidRDefault="00176807" w:rsidP="00A1186B">
      <w:pPr>
        <w:pStyle w:val="Level1"/>
        <w:numPr>
          <w:ilvl w:val="0"/>
          <w:numId w:val="20"/>
        </w:numPr>
        <w:rPr>
          <w:rFonts w:ascii="Arial" w:hAnsi="Arial" w:cs="Arial"/>
          <w:sz w:val="20"/>
        </w:rPr>
      </w:pPr>
      <w:r w:rsidRPr="003F239F">
        <w:rPr>
          <w:rFonts w:ascii="Arial" w:hAnsi="Arial" w:cs="Arial"/>
          <w:sz w:val="20"/>
        </w:rPr>
        <w:t xml:space="preserve">During your secondment, you may gain access to the confidential information of </w:t>
      </w:r>
      <w:r w:rsidR="00553593">
        <w:rPr>
          <w:rFonts w:ascii="Arial" w:hAnsi="Arial" w:cs="Arial"/>
          <w:sz w:val="20"/>
        </w:rPr>
        <w:t>the University</w:t>
      </w:r>
      <w:r w:rsidRPr="003F239F">
        <w:rPr>
          <w:rFonts w:ascii="Arial" w:hAnsi="Arial" w:cs="Arial"/>
          <w:sz w:val="20"/>
        </w:rPr>
        <w:t xml:space="preserve">.  </w:t>
      </w:r>
      <w:r w:rsidR="000D04B6">
        <w:rPr>
          <w:rFonts w:ascii="Arial" w:hAnsi="Arial" w:cs="Arial"/>
          <w:sz w:val="20"/>
        </w:rPr>
        <w:t xml:space="preserve">You must handle that confidential information in accordance with all </w:t>
      </w:r>
      <w:r w:rsidR="00182CE9">
        <w:rPr>
          <w:rFonts w:ascii="Arial" w:hAnsi="Arial" w:cs="Arial"/>
          <w:sz w:val="20"/>
        </w:rPr>
        <w:t xml:space="preserve">University </w:t>
      </w:r>
      <w:r w:rsidR="000D04B6">
        <w:rPr>
          <w:rFonts w:ascii="Arial" w:hAnsi="Arial" w:cs="Arial"/>
          <w:sz w:val="20"/>
        </w:rPr>
        <w:t xml:space="preserve">policies and procedures, and only for the purpose of performing the secondment. </w:t>
      </w:r>
      <w:r w:rsidRPr="003F239F">
        <w:rPr>
          <w:rFonts w:ascii="Arial" w:hAnsi="Arial" w:cs="Arial"/>
          <w:sz w:val="20"/>
        </w:rPr>
        <w:t xml:space="preserve">You must not at any time bring any </w:t>
      </w:r>
      <w:r w:rsidR="001630F1">
        <w:rPr>
          <w:rFonts w:ascii="Arial" w:hAnsi="Arial" w:cs="Arial"/>
          <w:sz w:val="20"/>
        </w:rPr>
        <w:t xml:space="preserve">University </w:t>
      </w:r>
      <w:r w:rsidRPr="003F239F">
        <w:rPr>
          <w:rFonts w:ascii="Arial" w:hAnsi="Arial" w:cs="Arial"/>
          <w:sz w:val="20"/>
        </w:rPr>
        <w:t xml:space="preserve">confidential information onto any </w:t>
      </w:r>
      <w:r w:rsidR="001630F1">
        <w:rPr>
          <w:rFonts w:ascii="Arial" w:hAnsi="Arial" w:cs="Arial"/>
          <w:sz w:val="20"/>
        </w:rPr>
        <w:t>Home Institution</w:t>
      </w:r>
      <w:r w:rsidR="001630F1" w:rsidRPr="003F239F">
        <w:rPr>
          <w:rFonts w:ascii="Arial" w:hAnsi="Arial" w:cs="Arial"/>
          <w:sz w:val="20"/>
        </w:rPr>
        <w:t xml:space="preserve"> </w:t>
      </w:r>
      <w:r w:rsidRPr="003F239F">
        <w:rPr>
          <w:rFonts w:ascii="Arial" w:hAnsi="Arial" w:cs="Arial"/>
          <w:sz w:val="20"/>
        </w:rPr>
        <w:t xml:space="preserve">device or IT system.  You must not use any </w:t>
      </w:r>
      <w:r w:rsidR="001630F1">
        <w:rPr>
          <w:rFonts w:ascii="Arial" w:hAnsi="Arial" w:cs="Arial"/>
          <w:sz w:val="20"/>
        </w:rPr>
        <w:t>University</w:t>
      </w:r>
      <w:r w:rsidR="00182CE9" w:rsidRPr="003F239F">
        <w:rPr>
          <w:rFonts w:ascii="Arial" w:hAnsi="Arial" w:cs="Arial"/>
          <w:sz w:val="20"/>
        </w:rPr>
        <w:t xml:space="preserve"> </w:t>
      </w:r>
      <w:r w:rsidRPr="003F239F">
        <w:rPr>
          <w:rFonts w:ascii="Arial" w:hAnsi="Arial" w:cs="Arial"/>
          <w:sz w:val="20"/>
        </w:rPr>
        <w:t xml:space="preserve">confidential information in your work for </w:t>
      </w:r>
      <w:r w:rsidR="00553593">
        <w:rPr>
          <w:rFonts w:ascii="Arial" w:hAnsi="Arial" w:cs="Arial"/>
          <w:sz w:val="20"/>
        </w:rPr>
        <w:t>the Home Institution</w:t>
      </w:r>
      <w:r w:rsidRPr="003F239F">
        <w:rPr>
          <w:rFonts w:ascii="Arial" w:hAnsi="Arial" w:cs="Arial"/>
          <w:sz w:val="20"/>
        </w:rPr>
        <w:t xml:space="preserve">.  </w:t>
      </w:r>
    </w:p>
    <w:p w14:paraId="6EA9013A" w14:textId="6B9A00EB" w:rsidR="00297FDD" w:rsidRPr="003F239F" w:rsidRDefault="00297FDD" w:rsidP="00A1186B">
      <w:pPr>
        <w:pStyle w:val="Level1"/>
        <w:numPr>
          <w:ilvl w:val="0"/>
          <w:numId w:val="20"/>
        </w:numPr>
        <w:rPr>
          <w:rFonts w:ascii="Arial" w:hAnsi="Arial" w:cs="Arial"/>
          <w:sz w:val="20"/>
        </w:rPr>
      </w:pPr>
      <w:r w:rsidRPr="003F239F">
        <w:rPr>
          <w:rFonts w:ascii="Arial" w:hAnsi="Arial" w:cs="Arial"/>
          <w:sz w:val="20"/>
        </w:rPr>
        <w:lastRenderedPageBreak/>
        <w:t>If the secondment is terminated under clause</w:t>
      </w:r>
      <w:r w:rsidR="00DC4887" w:rsidRPr="003F239F">
        <w:rPr>
          <w:rFonts w:ascii="Arial" w:hAnsi="Arial" w:cs="Arial"/>
          <w:sz w:val="20"/>
        </w:rPr>
        <w:t xml:space="preserve"> </w:t>
      </w:r>
      <w:r w:rsidR="00DC4887" w:rsidRPr="003F239F">
        <w:rPr>
          <w:rFonts w:ascii="Arial" w:hAnsi="Arial" w:cs="Arial"/>
          <w:sz w:val="20"/>
        </w:rPr>
        <w:fldChar w:fldCharType="begin"/>
      </w:r>
      <w:r w:rsidR="00DC4887" w:rsidRPr="003F239F">
        <w:rPr>
          <w:rFonts w:ascii="Arial" w:hAnsi="Arial" w:cs="Arial"/>
          <w:sz w:val="20"/>
        </w:rPr>
        <w:instrText xml:space="preserve"> REF _Ref175130289 \r \h </w:instrText>
      </w:r>
      <w:r w:rsidR="003F239F" w:rsidRPr="003F239F">
        <w:rPr>
          <w:rFonts w:ascii="Arial" w:hAnsi="Arial" w:cs="Arial"/>
          <w:sz w:val="20"/>
        </w:rPr>
        <w:instrText xml:space="preserve"> \* MERGEFORMAT </w:instrText>
      </w:r>
      <w:r w:rsidR="00DC4887" w:rsidRPr="003F239F">
        <w:rPr>
          <w:rFonts w:ascii="Arial" w:hAnsi="Arial" w:cs="Arial"/>
          <w:sz w:val="20"/>
        </w:rPr>
      </w:r>
      <w:r w:rsidR="00DC4887" w:rsidRPr="003F239F">
        <w:rPr>
          <w:rFonts w:ascii="Arial" w:hAnsi="Arial" w:cs="Arial"/>
          <w:sz w:val="20"/>
        </w:rPr>
        <w:fldChar w:fldCharType="separate"/>
      </w:r>
      <w:r w:rsidR="00AE49D0">
        <w:rPr>
          <w:rFonts w:ascii="Arial" w:hAnsi="Arial" w:cs="Arial"/>
          <w:sz w:val="20"/>
        </w:rPr>
        <w:t>9.4</w:t>
      </w:r>
      <w:r w:rsidR="00DC4887" w:rsidRPr="003F239F">
        <w:rPr>
          <w:rFonts w:ascii="Arial" w:hAnsi="Arial" w:cs="Arial"/>
          <w:sz w:val="20"/>
        </w:rPr>
        <w:fldChar w:fldCharType="end"/>
      </w:r>
      <w:r w:rsidRPr="003F239F">
        <w:rPr>
          <w:rFonts w:ascii="Arial" w:hAnsi="Arial" w:cs="Arial"/>
          <w:sz w:val="20"/>
        </w:rPr>
        <w:t xml:space="preserve"> above then </w:t>
      </w:r>
      <w:r w:rsidR="00553593">
        <w:rPr>
          <w:rFonts w:ascii="Arial" w:hAnsi="Arial" w:cs="Arial"/>
          <w:sz w:val="20"/>
        </w:rPr>
        <w:t>the Home Institution</w:t>
      </w:r>
      <w:r w:rsidRPr="003F239F">
        <w:rPr>
          <w:rFonts w:ascii="Arial" w:hAnsi="Arial" w:cs="Arial"/>
          <w:sz w:val="20"/>
        </w:rPr>
        <w:t xml:space="preserve"> may treat your conduct giving rise to the termination as a fundamental breach of the terms and conditions of your employment with </w:t>
      </w:r>
      <w:r w:rsidR="00553593">
        <w:rPr>
          <w:rFonts w:ascii="Arial" w:hAnsi="Arial" w:cs="Arial"/>
          <w:sz w:val="20"/>
        </w:rPr>
        <w:t>the Home Institution</w:t>
      </w:r>
      <w:r w:rsidRPr="003F239F">
        <w:rPr>
          <w:rFonts w:ascii="Arial" w:hAnsi="Arial" w:cs="Arial"/>
          <w:sz w:val="20"/>
        </w:rPr>
        <w:t xml:space="preserve"> and </w:t>
      </w:r>
      <w:r w:rsidR="00553593">
        <w:rPr>
          <w:rFonts w:ascii="Arial" w:hAnsi="Arial" w:cs="Arial"/>
          <w:sz w:val="20"/>
        </w:rPr>
        <w:t>the Home Institution</w:t>
      </w:r>
      <w:r w:rsidRPr="003F239F">
        <w:rPr>
          <w:rFonts w:ascii="Arial" w:hAnsi="Arial" w:cs="Arial"/>
          <w:sz w:val="20"/>
        </w:rPr>
        <w:t xml:space="preserve"> will have the right to terminate your employment immediately by written notice to you.  </w:t>
      </w:r>
    </w:p>
    <w:p w14:paraId="64A0F77E" w14:textId="785F789A" w:rsidR="00297FDD" w:rsidRDefault="00297FDD" w:rsidP="00A1186B">
      <w:pPr>
        <w:pStyle w:val="Level1"/>
        <w:numPr>
          <w:ilvl w:val="0"/>
          <w:numId w:val="20"/>
        </w:numPr>
        <w:ind w:left="840" w:hanging="840"/>
        <w:rPr>
          <w:rFonts w:ascii="Arial" w:hAnsi="Arial" w:cs="Arial"/>
          <w:sz w:val="20"/>
        </w:rPr>
      </w:pPr>
      <w:bookmarkStart w:id="11" w:name="_Ref175143657"/>
      <w:r w:rsidRPr="003F239F">
        <w:rPr>
          <w:rFonts w:ascii="Arial" w:hAnsi="Arial" w:cs="Arial"/>
          <w:sz w:val="20"/>
        </w:rPr>
        <w:t xml:space="preserve">During your secondment you will be </w:t>
      </w:r>
      <w:r w:rsidR="00A14AEE" w:rsidRPr="003F239F">
        <w:rPr>
          <w:rFonts w:ascii="Arial" w:hAnsi="Arial" w:cs="Arial"/>
          <w:sz w:val="20"/>
        </w:rPr>
        <w:t>required</w:t>
      </w:r>
      <w:r w:rsidRPr="003F239F">
        <w:rPr>
          <w:rFonts w:ascii="Arial" w:hAnsi="Arial" w:cs="Arial"/>
          <w:sz w:val="20"/>
        </w:rPr>
        <w:t xml:space="preserve"> to observe </w:t>
      </w:r>
      <w:r w:rsidR="00553593">
        <w:rPr>
          <w:rFonts w:ascii="Arial" w:hAnsi="Arial" w:cs="Arial"/>
          <w:sz w:val="20"/>
        </w:rPr>
        <w:t>the University</w:t>
      </w:r>
      <w:r w:rsidRPr="003F239F">
        <w:rPr>
          <w:rFonts w:ascii="Arial" w:hAnsi="Arial" w:cs="Arial"/>
          <w:sz w:val="20"/>
        </w:rPr>
        <w:t>’s working rules and practices</w:t>
      </w:r>
      <w:r w:rsidR="00AD7A10" w:rsidRPr="003F239F">
        <w:rPr>
          <w:rFonts w:ascii="Arial" w:hAnsi="Arial" w:cs="Arial"/>
          <w:sz w:val="20"/>
        </w:rPr>
        <w:t>,</w:t>
      </w:r>
      <w:r w:rsidRPr="003F239F">
        <w:rPr>
          <w:rFonts w:ascii="Arial" w:hAnsi="Arial" w:cs="Arial"/>
          <w:sz w:val="20"/>
        </w:rPr>
        <w:t xml:space="preserve"> and familiarise yourself with and abide by the procedures and policies of </w:t>
      </w:r>
      <w:r w:rsidR="00553593">
        <w:rPr>
          <w:rFonts w:ascii="Arial" w:hAnsi="Arial" w:cs="Arial"/>
          <w:sz w:val="20"/>
        </w:rPr>
        <w:t>the University</w:t>
      </w:r>
      <w:r w:rsidR="002B7F53">
        <w:rPr>
          <w:rFonts w:ascii="Arial" w:hAnsi="Arial" w:cs="Arial"/>
          <w:sz w:val="20"/>
        </w:rPr>
        <w:t>, including in relation to</w:t>
      </w:r>
      <w:r w:rsidRPr="003F239F">
        <w:rPr>
          <w:rFonts w:ascii="Arial" w:hAnsi="Arial" w:cs="Arial"/>
          <w:sz w:val="20"/>
        </w:rPr>
        <w:t xml:space="preserve"> health and safety, </w:t>
      </w:r>
      <w:r w:rsidR="00E226B3">
        <w:rPr>
          <w:rFonts w:ascii="Arial" w:hAnsi="Arial" w:cs="Arial"/>
          <w:sz w:val="20"/>
        </w:rPr>
        <w:t xml:space="preserve">fire safety, </w:t>
      </w:r>
      <w:r w:rsidR="007A42E0">
        <w:rPr>
          <w:rFonts w:ascii="Arial" w:hAnsi="Arial" w:cs="Arial"/>
          <w:sz w:val="20"/>
        </w:rPr>
        <w:t>information security</w:t>
      </w:r>
      <w:r w:rsidR="00A73DB3">
        <w:rPr>
          <w:rFonts w:ascii="Arial" w:hAnsi="Arial" w:cs="Arial"/>
          <w:sz w:val="20"/>
        </w:rPr>
        <w:t xml:space="preserve">, </w:t>
      </w:r>
      <w:r w:rsidR="00E226B3">
        <w:rPr>
          <w:rFonts w:ascii="Arial" w:hAnsi="Arial" w:cs="Arial"/>
          <w:sz w:val="20"/>
        </w:rPr>
        <w:t xml:space="preserve">inclusion, </w:t>
      </w:r>
      <w:r w:rsidRPr="003F239F">
        <w:rPr>
          <w:rFonts w:ascii="Arial" w:hAnsi="Arial" w:cs="Arial"/>
          <w:sz w:val="20"/>
        </w:rPr>
        <w:t xml:space="preserve">equal opportunities, harassment and confidentiality.  </w:t>
      </w:r>
      <w:r w:rsidR="00E226B3">
        <w:rPr>
          <w:rFonts w:ascii="Arial" w:hAnsi="Arial" w:cs="Arial"/>
          <w:sz w:val="20"/>
        </w:rPr>
        <w:t xml:space="preserve">You will also be required to undertake </w:t>
      </w:r>
      <w:r w:rsidR="00182534">
        <w:rPr>
          <w:rFonts w:ascii="Arial" w:hAnsi="Arial" w:cs="Arial"/>
          <w:sz w:val="20"/>
        </w:rPr>
        <w:t xml:space="preserve">relevant </w:t>
      </w:r>
      <w:r w:rsidR="00E226B3">
        <w:rPr>
          <w:rFonts w:ascii="Arial" w:hAnsi="Arial" w:cs="Arial"/>
          <w:sz w:val="20"/>
        </w:rPr>
        <w:t xml:space="preserve">mandatory training as part of your induction.  </w:t>
      </w:r>
      <w:r w:rsidRPr="003F239F">
        <w:rPr>
          <w:rFonts w:ascii="Arial" w:hAnsi="Arial" w:cs="Arial"/>
          <w:sz w:val="20"/>
        </w:rPr>
        <w:t xml:space="preserve">However, all formal disciplinary or grievance issues which arise during the secondment will be dealt with by </w:t>
      </w:r>
      <w:r w:rsidR="00553593">
        <w:rPr>
          <w:rFonts w:ascii="Arial" w:hAnsi="Arial" w:cs="Arial"/>
          <w:sz w:val="20"/>
        </w:rPr>
        <w:t>the Home Institution</w:t>
      </w:r>
      <w:r w:rsidRPr="003F239F">
        <w:rPr>
          <w:rFonts w:ascii="Arial" w:hAnsi="Arial" w:cs="Arial"/>
          <w:sz w:val="20"/>
        </w:rPr>
        <w:t xml:space="preserve"> who may call upon </w:t>
      </w:r>
      <w:r w:rsidR="00553593">
        <w:rPr>
          <w:rFonts w:ascii="Arial" w:hAnsi="Arial" w:cs="Arial"/>
          <w:sz w:val="20"/>
        </w:rPr>
        <w:t>the University</w:t>
      </w:r>
      <w:r w:rsidRPr="003F239F">
        <w:rPr>
          <w:rFonts w:ascii="Arial" w:hAnsi="Arial" w:cs="Arial"/>
          <w:sz w:val="20"/>
        </w:rPr>
        <w:t xml:space="preserve"> where appropriate to assist it in this exercise.</w:t>
      </w:r>
      <w:bookmarkEnd w:id="11"/>
      <w:r w:rsidRPr="003F239F">
        <w:rPr>
          <w:rFonts w:ascii="Arial" w:hAnsi="Arial" w:cs="Arial"/>
          <w:sz w:val="20"/>
        </w:rPr>
        <w:t xml:space="preserve">  </w:t>
      </w:r>
    </w:p>
    <w:p w14:paraId="0E438C7F" w14:textId="74F9B00D" w:rsidR="00FD5773" w:rsidRPr="00FD5773" w:rsidRDefault="00FD5773" w:rsidP="00A1186B">
      <w:pPr>
        <w:pStyle w:val="Level1"/>
        <w:numPr>
          <w:ilvl w:val="0"/>
          <w:numId w:val="20"/>
        </w:numPr>
        <w:ind w:left="840" w:hanging="840"/>
        <w:rPr>
          <w:rFonts w:ascii="Arial" w:hAnsi="Arial" w:cs="Arial"/>
          <w:sz w:val="20"/>
        </w:rPr>
      </w:pPr>
      <w:r w:rsidRPr="00FD5773">
        <w:rPr>
          <w:rFonts w:ascii="Arial" w:hAnsi="Arial" w:cs="Arial"/>
          <w:sz w:val="20"/>
        </w:rPr>
        <w:t xml:space="preserve">Notwithstanding </w:t>
      </w:r>
      <w:r>
        <w:rPr>
          <w:rFonts w:ascii="Arial" w:hAnsi="Arial" w:cs="Arial"/>
          <w:sz w:val="20"/>
        </w:rPr>
        <w:t xml:space="preserve">clause </w:t>
      </w:r>
      <w:r>
        <w:rPr>
          <w:rFonts w:ascii="Arial" w:hAnsi="Arial" w:cs="Arial"/>
          <w:sz w:val="20"/>
        </w:rPr>
        <w:fldChar w:fldCharType="begin"/>
      </w:r>
      <w:r>
        <w:rPr>
          <w:rFonts w:ascii="Arial" w:hAnsi="Arial" w:cs="Arial"/>
          <w:sz w:val="20"/>
        </w:rPr>
        <w:instrText xml:space="preserve"> REF _Ref175143657 \r \h </w:instrText>
      </w:r>
      <w:r>
        <w:rPr>
          <w:rFonts w:ascii="Arial" w:hAnsi="Arial" w:cs="Arial"/>
          <w:sz w:val="20"/>
        </w:rPr>
      </w:r>
      <w:r>
        <w:rPr>
          <w:rFonts w:ascii="Arial" w:hAnsi="Arial" w:cs="Arial"/>
          <w:sz w:val="20"/>
        </w:rPr>
        <w:fldChar w:fldCharType="separate"/>
      </w:r>
      <w:r w:rsidR="00AE49D0">
        <w:rPr>
          <w:rFonts w:ascii="Arial" w:hAnsi="Arial" w:cs="Arial"/>
          <w:sz w:val="20"/>
        </w:rPr>
        <w:t>13</w:t>
      </w:r>
      <w:r>
        <w:rPr>
          <w:rFonts w:ascii="Arial" w:hAnsi="Arial" w:cs="Arial"/>
          <w:sz w:val="20"/>
        </w:rPr>
        <w:fldChar w:fldCharType="end"/>
      </w:r>
      <w:r w:rsidRPr="00FD5773">
        <w:rPr>
          <w:rFonts w:ascii="Arial" w:hAnsi="Arial" w:cs="Arial"/>
          <w:sz w:val="20"/>
        </w:rPr>
        <w:t xml:space="preserve">, </w:t>
      </w:r>
      <w:r w:rsidR="00553593">
        <w:rPr>
          <w:rFonts w:ascii="Arial" w:hAnsi="Arial" w:cs="Arial"/>
          <w:sz w:val="20"/>
        </w:rPr>
        <w:t>the University</w:t>
      </w:r>
      <w:r w:rsidRPr="00FD5773">
        <w:rPr>
          <w:rFonts w:ascii="Arial" w:hAnsi="Arial" w:cs="Arial"/>
          <w:sz w:val="20"/>
        </w:rPr>
        <w:t xml:space="preserve"> shall be able to take </w:t>
      </w:r>
      <w:r w:rsidR="002B7F53">
        <w:rPr>
          <w:rFonts w:ascii="Arial" w:hAnsi="Arial" w:cs="Arial"/>
          <w:sz w:val="20"/>
        </w:rPr>
        <w:t>temporary</w:t>
      </w:r>
      <w:r w:rsidRPr="00FD5773">
        <w:rPr>
          <w:rFonts w:ascii="Arial" w:hAnsi="Arial" w:cs="Arial"/>
          <w:sz w:val="20"/>
        </w:rPr>
        <w:t xml:space="preserve">, proportionate, preventative measures </w:t>
      </w:r>
      <w:r w:rsidR="002B7F53">
        <w:rPr>
          <w:rFonts w:ascii="Arial" w:hAnsi="Arial" w:cs="Arial"/>
          <w:sz w:val="20"/>
        </w:rPr>
        <w:t xml:space="preserve">in accordance with </w:t>
      </w:r>
      <w:r w:rsidR="00553593">
        <w:rPr>
          <w:rFonts w:ascii="Arial" w:hAnsi="Arial" w:cs="Arial"/>
          <w:sz w:val="20"/>
        </w:rPr>
        <w:t>the University</w:t>
      </w:r>
      <w:r w:rsidR="00182CE9">
        <w:rPr>
          <w:rFonts w:ascii="Arial" w:hAnsi="Arial" w:cs="Arial"/>
          <w:sz w:val="20"/>
        </w:rPr>
        <w:t>’</w:t>
      </w:r>
      <w:r w:rsidR="002B7F53">
        <w:rPr>
          <w:rFonts w:ascii="Arial" w:hAnsi="Arial" w:cs="Arial"/>
          <w:sz w:val="20"/>
        </w:rPr>
        <w:t>s policies and procedures</w:t>
      </w:r>
      <w:r w:rsidR="002B7F53" w:rsidRPr="00143B87">
        <w:rPr>
          <w:rFonts w:ascii="Arial" w:hAnsi="Arial" w:cs="Arial"/>
          <w:sz w:val="20"/>
        </w:rPr>
        <w:t xml:space="preserve"> </w:t>
      </w:r>
      <w:r w:rsidRPr="00FD5773">
        <w:rPr>
          <w:rFonts w:ascii="Arial" w:hAnsi="Arial" w:cs="Arial"/>
          <w:sz w:val="20"/>
        </w:rPr>
        <w:t xml:space="preserve">if it </w:t>
      </w:r>
      <w:r>
        <w:rPr>
          <w:rFonts w:ascii="Arial" w:hAnsi="Arial" w:cs="Arial"/>
          <w:sz w:val="20"/>
        </w:rPr>
        <w:t xml:space="preserve">reasonably </w:t>
      </w:r>
      <w:r w:rsidRPr="00FD5773">
        <w:rPr>
          <w:rFonts w:ascii="Arial" w:hAnsi="Arial" w:cs="Arial"/>
          <w:sz w:val="20"/>
        </w:rPr>
        <w:t xml:space="preserve">considers </w:t>
      </w:r>
      <w:r>
        <w:rPr>
          <w:rFonts w:ascii="Arial" w:hAnsi="Arial" w:cs="Arial"/>
          <w:sz w:val="20"/>
        </w:rPr>
        <w:t>you</w:t>
      </w:r>
      <w:r w:rsidRPr="00FD5773">
        <w:rPr>
          <w:rFonts w:ascii="Arial" w:hAnsi="Arial" w:cs="Arial"/>
          <w:sz w:val="20"/>
        </w:rPr>
        <w:t xml:space="preserve"> pose an immediate, material, and unacceptable risk to </w:t>
      </w:r>
      <w:r w:rsidR="00553593">
        <w:rPr>
          <w:rFonts w:ascii="Arial" w:hAnsi="Arial" w:cs="Arial"/>
          <w:sz w:val="20"/>
        </w:rPr>
        <w:t>the University</w:t>
      </w:r>
      <w:r w:rsidRPr="00FD5773">
        <w:rPr>
          <w:rFonts w:ascii="Arial" w:hAnsi="Arial" w:cs="Arial"/>
          <w:sz w:val="20"/>
        </w:rPr>
        <w:t xml:space="preserve">’s operations.  This may include temporarily revoking </w:t>
      </w:r>
      <w:r>
        <w:rPr>
          <w:rFonts w:ascii="Arial" w:hAnsi="Arial" w:cs="Arial"/>
          <w:sz w:val="20"/>
        </w:rPr>
        <w:t>your</w:t>
      </w:r>
      <w:r w:rsidRPr="00FD5773">
        <w:rPr>
          <w:rFonts w:ascii="Arial" w:hAnsi="Arial" w:cs="Arial"/>
          <w:sz w:val="20"/>
        </w:rPr>
        <w:t xml:space="preserve"> access to </w:t>
      </w:r>
      <w:r w:rsidR="00553593">
        <w:rPr>
          <w:rFonts w:ascii="Arial" w:hAnsi="Arial" w:cs="Arial"/>
          <w:sz w:val="20"/>
        </w:rPr>
        <w:t>the University</w:t>
      </w:r>
      <w:r w:rsidRPr="00FD5773">
        <w:rPr>
          <w:rFonts w:ascii="Arial" w:hAnsi="Arial" w:cs="Arial"/>
          <w:sz w:val="20"/>
        </w:rPr>
        <w:t xml:space="preserve">’s IT systems, or temporarily excluding </w:t>
      </w:r>
      <w:r>
        <w:rPr>
          <w:rFonts w:ascii="Arial" w:hAnsi="Arial" w:cs="Arial"/>
          <w:sz w:val="20"/>
        </w:rPr>
        <w:t>you</w:t>
      </w:r>
      <w:r w:rsidRPr="00FD5773">
        <w:rPr>
          <w:rFonts w:ascii="Arial" w:hAnsi="Arial" w:cs="Arial"/>
          <w:sz w:val="20"/>
        </w:rPr>
        <w:t xml:space="preserve"> from </w:t>
      </w:r>
      <w:r w:rsidR="00553593">
        <w:rPr>
          <w:rFonts w:ascii="Arial" w:hAnsi="Arial" w:cs="Arial"/>
          <w:sz w:val="20"/>
        </w:rPr>
        <w:t>the University</w:t>
      </w:r>
      <w:r w:rsidRPr="00FD5773">
        <w:rPr>
          <w:rFonts w:ascii="Arial" w:hAnsi="Arial" w:cs="Arial"/>
          <w:sz w:val="20"/>
        </w:rPr>
        <w:t xml:space="preserve">’s premises.  </w:t>
      </w:r>
    </w:p>
    <w:p w14:paraId="507190F1" w14:textId="4B0CB290" w:rsidR="003F239F" w:rsidRPr="003F239F" w:rsidRDefault="003F239F" w:rsidP="00A1186B">
      <w:pPr>
        <w:pStyle w:val="Level1"/>
        <w:numPr>
          <w:ilvl w:val="0"/>
          <w:numId w:val="20"/>
        </w:numPr>
        <w:rPr>
          <w:rFonts w:ascii="Arial" w:hAnsi="Arial" w:cs="Arial"/>
          <w:sz w:val="20"/>
        </w:rPr>
      </w:pPr>
      <w:r w:rsidRPr="003F239F">
        <w:rPr>
          <w:rFonts w:ascii="Arial" w:hAnsi="Arial" w:cs="Arial"/>
          <w:sz w:val="20"/>
        </w:rPr>
        <w:t xml:space="preserve">In addition to any </w:t>
      </w:r>
      <w:r w:rsidR="00182CE9">
        <w:rPr>
          <w:rFonts w:ascii="Arial" w:hAnsi="Arial" w:cs="Arial"/>
          <w:sz w:val="20"/>
        </w:rPr>
        <w:t>University</w:t>
      </w:r>
      <w:r w:rsidR="00182CE9" w:rsidRPr="003F239F">
        <w:rPr>
          <w:rFonts w:ascii="Arial" w:hAnsi="Arial" w:cs="Arial"/>
          <w:sz w:val="20"/>
        </w:rPr>
        <w:t xml:space="preserve"> </w:t>
      </w:r>
      <w:r w:rsidRPr="003F239F">
        <w:rPr>
          <w:rFonts w:ascii="Arial" w:hAnsi="Arial" w:cs="Arial"/>
          <w:sz w:val="20"/>
        </w:rPr>
        <w:t xml:space="preserve">requirements, you are still required to submit any holiday </w:t>
      </w:r>
      <w:r w:rsidR="00182CE9">
        <w:rPr>
          <w:rFonts w:ascii="Arial" w:hAnsi="Arial" w:cs="Arial"/>
          <w:sz w:val="20"/>
        </w:rPr>
        <w:t xml:space="preserve">or leave </w:t>
      </w:r>
      <w:r w:rsidRPr="003F239F">
        <w:rPr>
          <w:rFonts w:ascii="Arial" w:hAnsi="Arial" w:cs="Arial"/>
          <w:sz w:val="20"/>
        </w:rPr>
        <w:t xml:space="preserve">requests to </w:t>
      </w:r>
      <w:r w:rsidR="00553593">
        <w:rPr>
          <w:rFonts w:ascii="Arial" w:hAnsi="Arial" w:cs="Arial"/>
          <w:sz w:val="20"/>
        </w:rPr>
        <w:t>the Home Institution</w:t>
      </w:r>
      <w:r w:rsidRPr="003F239F">
        <w:rPr>
          <w:rFonts w:ascii="Arial" w:hAnsi="Arial" w:cs="Arial"/>
          <w:sz w:val="20"/>
        </w:rPr>
        <w:t xml:space="preserve"> for the period of the secondment, and to notify </w:t>
      </w:r>
      <w:r w:rsidR="00553593">
        <w:rPr>
          <w:rFonts w:ascii="Arial" w:hAnsi="Arial" w:cs="Arial"/>
          <w:sz w:val="20"/>
        </w:rPr>
        <w:t>the Home Institution</w:t>
      </w:r>
      <w:r w:rsidRPr="003F239F">
        <w:rPr>
          <w:rFonts w:ascii="Arial" w:hAnsi="Arial" w:cs="Arial"/>
          <w:sz w:val="20"/>
        </w:rPr>
        <w:t xml:space="preserve"> of any sick days. </w:t>
      </w:r>
    </w:p>
    <w:p w14:paraId="2FD25F38" w14:textId="42FDCCBA" w:rsidR="00297FDD" w:rsidRPr="003F239F" w:rsidRDefault="00297FDD" w:rsidP="00A1186B">
      <w:pPr>
        <w:pStyle w:val="Level1"/>
        <w:numPr>
          <w:ilvl w:val="0"/>
          <w:numId w:val="20"/>
        </w:numPr>
        <w:rPr>
          <w:rFonts w:ascii="Arial" w:hAnsi="Arial" w:cs="Arial"/>
          <w:sz w:val="20"/>
        </w:rPr>
      </w:pPr>
      <w:r w:rsidRPr="003F239F">
        <w:rPr>
          <w:rFonts w:ascii="Arial" w:hAnsi="Arial" w:cs="Arial"/>
          <w:sz w:val="20"/>
        </w:rPr>
        <w:t xml:space="preserve">You agree to give your consent to </w:t>
      </w:r>
      <w:r w:rsidR="00553593">
        <w:rPr>
          <w:rFonts w:ascii="Arial" w:hAnsi="Arial" w:cs="Arial"/>
          <w:sz w:val="20"/>
        </w:rPr>
        <w:t>the University</w:t>
      </w:r>
      <w:r w:rsidRPr="003F239F">
        <w:rPr>
          <w:rFonts w:ascii="Arial" w:hAnsi="Arial" w:cs="Arial"/>
          <w:sz w:val="20"/>
        </w:rPr>
        <w:t xml:space="preserve"> to the processing of all and any personal data (including any sensitive personal data) relating to you in accordance with</w:t>
      </w:r>
      <w:r w:rsidR="00DC4887" w:rsidRPr="003F239F">
        <w:rPr>
          <w:rFonts w:ascii="Arial" w:hAnsi="Arial" w:cs="Arial"/>
          <w:sz w:val="20"/>
        </w:rPr>
        <w:t xml:space="preserve"> all</w:t>
      </w:r>
      <w:r w:rsidRPr="003F239F">
        <w:rPr>
          <w:rFonts w:ascii="Arial" w:hAnsi="Arial" w:cs="Arial"/>
          <w:sz w:val="20"/>
        </w:rPr>
        <w:t xml:space="preserve"> </w:t>
      </w:r>
      <w:r w:rsidR="00DC4887" w:rsidRPr="003F239F">
        <w:rPr>
          <w:rFonts w:ascii="Arial" w:hAnsi="Arial" w:cs="Arial"/>
          <w:sz w:val="20"/>
        </w:rPr>
        <w:t>applicable data protection legislation</w:t>
      </w:r>
      <w:r w:rsidRPr="003F239F">
        <w:rPr>
          <w:rFonts w:ascii="Arial" w:hAnsi="Arial" w:cs="Arial"/>
          <w:sz w:val="20"/>
        </w:rPr>
        <w:t xml:space="preserve">.  </w:t>
      </w:r>
    </w:p>
    <w:p w14:paraId="349BAFE0" w14:textId="3384EDAA" w:rsidR="00297FDD" w:rsidRPr="003F239F" w:rsidRDefault="00297FDD" w:rsidP="00A1186B">
      <w:pPr>
        <w:pStyle w:val="Level1"/>
        <w:numPr>
          <w:ilvl w:val="0"/>
          <w:numId w:val="20"/>
        </w:numPr>
        <w:ind w:left="840" w:hanging="840"/>
        <w:rPr>
          <w:rFonts w:ascii="Arial" w:hAnsi="Arial" w:cs="Arial"/>
          <w:sz w:val="20"/>
        </w:rPr>
      </w:pPr>
      <w:r w:rsidRPr="003F239F">
        <w:rPr>
          <w:rFonts w:ascii="Arial" w:hAnsi="Arial" w:cs="Arial"/>
          <w:sz w:val="20"/>
        </w:rPr>
        <w:t xml:space="preserve">Nothing in this letter will create the relationship of employer and employee between you and </w:t>
      </w:r>
      <w:r w:rsidR="00553593">
        <w:rPr>
          <w:rFonts w:ascii="Arial" w:hAnsi="Arial" w:cs="Arial"/>
          <w:sz w:val="20"/>
        </w:rPr>
        <w:t>the University</w:t>
      </w:r>
      <w:r w:rsidRPr="003F239F">
        <w:rPr>
          <w:rFonts w:ascii="Arial" w:hAnsi="Arial" w:cs="Arial"/>
          <w:sz w:val="20"/>
        </w:rPr>
        <w:t xml:space="preserve">.  </w:t>
      </w:r>
    </w:p>
    <w:p w14:paraId="53B6F79F" w14:textId="77777777" w:rsidR="00297FDD" w:rsidRPr="003F239F" w:rsidRDefault="00297FDD" w:rsidP="00297FDD">
      <w:pPr>
        <w:pStyle w:val="Body"/>
        <w:rPr>
          <w:rFonts w:ascii="Arial" w:hAnsi="Arial" w:cs="Arial"/>
          <w:sz w:val="20"/>
        </w:rPr>
      </w:pPr>
      <w:r w:rsidRPr="003F239F">
        <w:rPr>
          <w:rFonts w:ascii="Arial" w:hAnsi="Arial" w:cs="Arial"/>
          <w:sz w:val="20"/>
        </w:rPr>
        <w:t xml:space="preserve">Please sign, date and return the attached copy of this letter to indicate your acceptance of the secondment and your agreement to the terms and conditions of this letter.  </w:t>
      </w:r>
    </w:p>
    <w:p w14:paraId="2D466109" w14:textId="77777777" w:rsidR="00297FDD" w:rsidRPr="003F239F" w:rsidRDefault="00297FDD" w:rsidP="00297FDD">
      <w:pPr>
        <w:pStyle w:val="Body"/>
        <w:rPr>
          <w:rFonts w:ascii="Arial" w:hAnsi="Arial" w:cs="Arial"/>
          <w:sz w:val="20"/>
        </w:rPr>
      </w:pPr>
      <w:r w:rsidRPr="003F239F">
        <w:rPr>
          <w:rFonts w:ascii="Arial" w:hAnsi="Arial" w:cs="Arial"/>
          <w:sz w:val="20"/>
        </w:rPr>
        <w:t>Yours sincerely</w:t>
      </w:r>
    </w:p>
    <w:p w14:paraId="00055AAF" w14:textId="77777777" w:rsidR="00297FDD" w:rsidRPr="003F239F" w:rsidRDefault="00297FDD" w:rsidP="00297FDD">
      <w:pPr>
        <w:tabs>
          <w:tab w:val="left" w:pos="-1440"/>
          <w:tab w:val="left" w:pos="-720"/>
        </w:tabs>
        <w:spacing w:line="360" w:lineRule="auto"/>
        <w:rPr>
          <w:rFonts w:ascii="Arial" w:hAnsi="Arial" w:cs="Arial"/>
          <w:sz w:val="20"/>
        </w:rPr>
      </w:pPr>
    </w:p>
    <w:p w14:paraId="687498D4" w14:textId="77777777" w:rsidR="00297FDD" w:rsidRPr="003F239F" w:rsidRDefault="00297FDD" w:rsidP="00297FDD">
      <w:pPr>
        <w:tabs>
          <w:tab w:val="left" w:pos="-1440"/>
          <w:tab w:val="left" w:pos="-720"/>
        </w:tabs>
        <w:spacing w:line="360" w:lineRule="auto"/>
        <w:rPr>
          <w:rFonts w:ascii="Arial" w:hAnsi="Arial" w:cs="Arial"/>
          <w:sz w:val="20"/>
        </w:rPr>
      </w:pPr>
    </w:p>
    <w:p w14:paraId="5C17F221" w14:textId="77777777" w:rsidR="00297FDD" w:rsidRPr="003F239F" w:rsidRDefault="00297FDD" w:rsidP="00297FDD">
      <w:pPr>
        <w:pStyle w:val="Body"/>
        <w:spacing w:line="240" w:lineRule="auto"/>
        <w:rPr>
          <w:rFonts w:ascii="Arial" w:hAnsi="Arial" w:cs="Arial"/>
          <w:b/>
          <w:sz w:val="20"/>
        </w:rPr>
      </w:pPr>
      <w:r w:rsidRPr="003F239F">
        <w:rPr>
          <w:rFonts w:ascii="Arial" w:hAnsi="Arial" w:cs="Arial"/>
          <w:b/>
          <w:sz w:val="20"/>
        </w:rPr>
        <w:t>For and on behalf of</w:t>
      </w:r>
    </w:p>
    <w:p w14:paraId="1DB0C005" w14:textId="77777777" w:rsidR="00297FDD" w:rsidRPr="003F239F" w:rsidRDefault="003D60F6" w:rsidP="00297FDD">
      <w:pPr>
        <w:pStyle w:val="Body"/>
        <w:spacing w:line="240" w:lineRule="auto"/>
        <w:rPr>
          <w:rFonts w:ascii="Arial" w:hAnsi="Arial" w:cs="Arial"/>
          <w:b/>
          <w:sz w:val="20"/>
        </w:rPr>
      </w:pPr>
      <w:r w:rsidRPr="003F239F">
        <w:rPr>
          <w:rFonts w:ascii="Arial" w:hAnsi="Arial" w:cs="Arial"/>
          <w:b/>
          <w:sz w:val="20"/>
        </w:rPr>
        <w:t>Queen Mary University of London</w:t>
      </w:r>
    </w:p>
    <w:p w14:paraId="20C3461A" w14:textId="77777777" w:rsidR="00297FDD" w:rsidRPr="003F239F" w:rsidRDefault="00297FDD" w:rsidP="00297FDD">
      <w:pPr>
        <w:pStyle w:val="Body"/>
        <w:rPr>
          <w:rFonts w:ascii="Arial" w:hAnsi="Arial" w:cs="Arial"/>
          <w:b/>
          <w:sz w:val="20"/>
        </w:rPr>
      </w:pPr>
    </w:p>
    <w:p w14:paraId="7E651574" w14:textId="77777777" w:rsidR="00297FDD" w:rsidRPr="003F239F" w:rsidRDefault="00297FDD" w:rsidP="00297FDD">
      <w:pPr>
        <w:pStyle w:val="Body"/>
        <w:rPr>
          <w:rFonts w:ascii="Arial" w:hAnsi="Arial" w:cs="Arial"/>
          <w:b/>
          <w:sz w:val="20"/>
        </w:rPr>
      </w:pPr>
    </w:p>
    <w:p w14:paraId="06F50452" w14:textId="77777777" w:rsidR="00297FDD" w:rsidRPr="003F239F" w:rsidRDefault="00297FDD" w:rsidP="00297FDD">
      <w:pPr>
        <w:pStyle w:val="Body"/>
        <w:spacing w:line="240" w:lineRule="auto"/>
        <w:rPr>
          <w:rFonts w:ascii="Arial" w:hAnsi="Arial" w:cs="Arial"/>
          <w:b/>
          <w:sz w:val="20"/>
        </w:rPr>
      </w:pPr>
      <w:r w:rsidRPr="003F239F">
        <w:rPr>
          <w:rFonts w:ascii="Arial" w:hAnsi="Arial" w:cs="Arial"/>
          <w:b/>
          <w:sz w:val="20"/>
        </w:rPr>
        <w:t>For and on behalf of</w:t>
      </w:r>
    </w:p>
    <w:p w14:paraId="00B376F7" w14:textId="412B09B1" w:rsidR="00297FDD" w:rsidRPr="003F239F" w:rsidRDefault="003D60F6" w:rsidP="00297FDD">
      <w:pPr>
        <w:tabs>
          <w:tab w:val="left" w:pos="-1440"/>
          <w:tab w:val="left" w:pos="-720"/>
        </w:tabs>
        <w:rPr>
          <w:rFonts w:ascii="Arial" w:hAnsi="Arial" w:cs="Arial"/>
          <w:b/>
          <w:sz w:val="20"/>
        </w:rPr>
      </w:pPr>
      <w:r w:rsidRPr="003F239F">
        <w:rPr>
          <w:rFonts w:ascii="Arial" w:hAnsi="Arial" w:cs="Arial"/>
          <w:b/>
          <w:sz w:val="20"/>
        </w:rPr>
        <w:t>[</w:t>
      </w:r>
      <w:r w:rsidRPr="003F239F">
        <w:rPr>
          <w:rFonts w:ascii="Arial" w:hAnsi="Arial" w:cs="Arial"/>
          <w:b/>
          <w:sz w:val="20"/>
          <w:highlight w:val="yellow"/>
        </w:rPr>
        <w:t xml:space="preserve">Name of </w:t>
      </w:r>
      <w:r w:rsidR="00182CE9">
        <w:rPr>
          <w:rFonts w:ascii="Arial" w:hAnsi="Arial" w:cs="Arial"/>
          <w:b/>
          <w:sz w:val="20"/>
        </w:rPr>
        <w:t>Home Institution</w:t>
      </w:r>
      <w:r w:rsidRPr="003F239F">
        <w:rPr>
          <w:rFonts w:ascii="Arial" w:hAnsi="Arial" w:cs="Arial"/>
          <w:b/>
          <w:sz w:val="20"/>
        </w:rPr>
        <w:t>]</w:t>
      </w:r>
    </w:p>
    <w:p w14:paraId="7FE7858B" w14:textId="77777777" w:rsidR="00297FDD" w:rsidRPr="003F239F" w:rsidRDefault="00297FDD" w:rsidP="00297FDD">
      <w:pPr>
        <w:tabs>
          <w:tab w:val="left" w:pos="-1440"/>
          <w:tab w:val="left" w:pos="-720"/>
        </w:tabs>
        <w:spacing w:line="360" w:lineRule="auto"/>
        <w:rPr>
          <w:rFonts w:ascii="Arial" w:hAnsi="Arial" w:cs="Arial"/>
          <w:sz w:val="20"/>
        </w:rPr>
      </w:pPr>
    </w:p>
    <w:p w14:paraId="6FFB1EF4" w14:textId="77777777" w:rsidR="00297FDD" w:rsidRPr="003F239F" w:rsidRDefault="00297FDD" w:rsidP="00297FDD">
      <w:pPr>
        <w:tabs>
          <w:tab w:val="left" w:pos="-1440"/>
          <w:tab w:val="left" w:pos="-720"/>
        </w:tabs>
        <w:spacing w:line="360" w:lineRule="auto"/>
        <w:rPr>
          <w:rFonts w:ascii="Arial" w:hAnsi="Arial" w:cs="Arial"/>
          <w:sz w:val="20"/>
        </w:rPr>
      </w:pPr>
    </w:p>
    <w:p w14:paraId="0FDF6CF5" w14:textId="0F35183A" w:rsidR="00297FDD" w:rsidRPr="003F239F" w:rsidRDefault="00297FDD" w:rsidP="00297FDD">
      <w:pPr>
        <w:pStyle w:val="Body"/>
        <w:rPr>
          <w:rFonts w:ascii="Arial" w:hAnsi="Arial" w:cs="Arial"/>
          <w:sz w:val="20"/>
        </w:rPr>
      </w:pPr>
      <w:r w:rsidRPr="003F239F">
        <w:rPr>
          <w:rFonts w:ascii="Arial" w:hAnsi="Arial" w:cs="Arial"/>
          <w:sz w:val="20"/>
        </w:rPr>
        <w:t xml:space="preserve">I hereby accept the secondment to </w:t>
      </w:r>
      <w:r w:rsidR="00553593">
        <w:rPr>
          <w:rFonts w:ascii="Arial" w:hAnsi="Arial" w:cs="Arial"/>
          <w:sz w:val="20"/>
        </w:rPr>
        <w:t>the University</w:t>
      </w:r>
      <w:r w:rsidRPr="003F239F">
        <w:rPr>
          <w:rFonts w:ascii="Arial" w:hAnsi="Arial" w:cs="Arial"/>
          <w:sz w:val="20"/>
        </w:rPr>
        <w:t xml:space="preserve"> on the terms and conditions set out in the above letter.  I acknowledge and accept that the above letter is a variation of the terms and conditions of my employment with </w:t>
      </w:r>
      <w:r w:rsidR="00553593">
        <w:rPr>
          <w:rFonts w:ascii="Arial" w:hAnsi="Arial" w:cs="Arial"/>
          <w:sz w:val="20"/>
        </w:rPr>
        <w:t>the Home Institution</w:t>
      </w:r>
      <w:r w:rsidRPr="003F239F">
        <w:rPr>
          <w:rFonts w:ascii="Arial" w:hAnsi="Arial" w:cs="Arial"/>
          <w:sz w:val="20"/>
        </w:rPr>
        <w:t xml:space="preserve">.  </w:t>
      </w:r>
    </w:p>
    <w:p w14:paraId="09639F4A" w14:textId="77777777" w:rsidR="00297FDD" w:rsidRPr="003F239F" w:rsidRDefault="00297FDD" w:rsidP="00297FDD">
      <w:pPr>
        <w:pStyle w:val="Body"/>
        <w:rPr>
          <w:rFonts w:ascii="Arial" w:hAnsi="Arial" w:cs="Arial"/>
          <w:sz w:val="20"/>
        </w:rPr>
      </w:pPr>
      <w:r w:rsidRPr="003F239F">
        <w:rPr>
          <w:rFonts w:ascii="Arial" w:hAnsi="Arial" w:cs="Arial"/>
          <w:sz w:val="20"/>
        </w:rPr>
        <w:t>Signed .....................................</w:t>
      </w:r>
    </w:p>
    <w:p w14:paraId="4DE29AC5" w14:textId="77777777" w:rsidR="00297FDD" w:rsidRPr="003F239F" w:rsidRDefault="00297FDD" w:rsidP="00297FDD">
      <w:pPr>
        <w:tabs>
          <w:tab w:val="left" w:pos="-1440"/>
          <w:tab w:val="left" w:pos="-720"/>
        </w:tabs>
        <w:spacing w:line="360" w:lineRule="auto"/>
        <w:outlineLvl w:val="0"/>
        <w:rPr>
          <w:rFonts w:ascii="Arial" w:hAnsi="Arial" w:cs="Arial"/>
          <w:sz w:val="20"/>
        </w:rPr>
      </w:pPr>
      <w:r w:rsidRPr="003F239F">
        <w:rPr>
          <w:rFonts w:ascii="Arial" w:hAnsi="Arial" w:cs="Arial"/>
          <w:sz w:val="20"/>
        </w:rPr>
        <w:t>Dated ......................................</w:t>
      </w:r>
    </w:p>
    <w:p w14:paraId="09585CF3" w14:textId="77777777" w:rsidR="00297FDD" w:rsidRPr="003F239F" w:rsidRDefault="00297FDD" w:rsidP="00297FDD">
      <w:pPr>
        <w:spacing w:line="360" w:lineRule="auto"/>
        <w:jc w:val="left"/>
        <w:rPr>
          <w:rFonts w:ascii="Arial" w:hAnsi="Arial" w:cs="Arial"/>
          <w:sz w:val="20"/>
        </w:rPr>
        <w:sectPr w:rsidR="00297FDD" w:rsidRPr="003F239F" w:rsidSect="003D60F6">
          <w:endnotePr>
            <w:numFmt w:val="decimal"/>
          </w:endnotePr>
          <w:pgSz w:w="11908" w:h="16833"/>
          <w:pgMar w:top="1440" w:right="1440" w:bottom="1440" w:left="1440" w:header="1440" w:footer="432" w:gutter="0"/>
          <w:paperSrc w:first="259" w:other="259"/>
          <w:pgNumType w:start="1"/>
          <w:cols w:space="720"/>
          <w:docGrid w:linePitch="326"/>
        </w:sectPr>
      </w:pPr>
    </w:p>
    <w:p w14:paraId="40B3793A" w14:textId="00EE979A" w:rsidR="00946AF8" w:rsidRPr="00B952A3" w:rsidRDefault="00B952A3" w:rsidP="00B952A3">
      <w:pPr>
        <w:jc w:val="center"/>
        <w:rPr>
          <w:rFonts w:ascii="Arial" w:hAnsi="Arial" w:cs="Arial"/>
          <w:b/>
          <w:bCs/>
          <w:sz w:val="20"/>
        </w:rPr>
      </w:pPr>
      <w:r w:rsidRPr="00B952A3">
        <w:rPr>
          <w:rFonts w:ascii="Arial" w:hAnsi="Arial" w:cs="Arial"/>
          <w:b/>
          <w:bCs/>
          <w:sz w:val="20"/>
        </w:rPr>
        <w:lastRenderedPageBreak/>
        <w:t>SCHEDULE 2 – THE SERVICES</w:t>
      </w:r>
    </w:p>
    <w:p w14:paraId="403E7BDD" w14:textId="77777777" w:rsidR="00946AF8" w:rsidRPr="003F239F" w:rsidRDefault="00946AF8" w:rsidP="00946AF8">
      <w:pPr>
        <w:jc w:val="left"/>
        <w:rPr>
          <w:rFonts w:ascii="Arial" w:hAnsi="Arial" w:cs="Arial"/>
          <w:sz w:val="20"/>
        </w:rPr>
      </w:pPr>
    </w:p>
    <w:p w14:paraId="3822A64D" w14:textId="77777777" w:rsidR="00946AF8" w:rsidRPr="003F239F" w:rsidRDefault="00946AF8" w:rsidP="00946AF8">
      <w:pPr>
        <w:jc w:val="left"/>
        <w:rPr>
          <w:rFonts w:ascii="Arial" w:hAnsi="Arial" w:cs="Arial"/>
          <w:sz w:val="20"/>
        </w:rPr>
      </w:pPr>
      <w:r w:rsidRPr="003F239F">
        <w:rPr>
          <w:rFonts w:ascii="Arial" w:hAnsi="Arial" w:cs="Arial"/>
          <w:sz w:val="20"/>
        </w:rPr>
        <w:t>The Services shall comprise the following:</w:t>
      </w:r>
    </w:p>
    <w:p w14:paraId="2452A9B9" w14:textId="77777777" w:rsidR="00946AF8" w:rsidRPr="003F239F" w:rsidRDefault="00946AF8" w:rsidP="00946AF8">
      <w:pPr>
        <w:jc w:val="left"/>
        <w:rPr>
          <w:rFonts w:ascii="Arial" w:hAnsi="Arial" w:cs="Arial"/>
          <w:sz w:val="20"/>
        </w:rPr>
      </w:pPr>
    </w:p>
    <w:p w14:paraId="1245D834" w14:textId="77777777" w:rsidR="00946AF8" w:rsidRPr="003F239F" w:rsidRDefault="00946AF8" w:rsidP="00A1186B">
      <w:pPr>
        <w:numPr>
          <w:ilvl w:val="0"/>
          <w:numId w:val="22"/>
        </w:numPr>
        <w:jc w:val="left"/>
        <w:rPr>
          <w:rFonts w:ascii="Arial" w:hAnsi="Arial" w:cs="Arial"/>
          <w:sz w:val="20"/>
        </w:rPr>
      </w:pPr>
      <w:r w:rsidRPr="003F239F">
        <w:rPr>
          <w:rFonts w:ascii="Arial" w:hAnsi="Arial" w:cs="Arial"/>
          <w:sz w:val="20"/>
        </w:rPr>
        <w:t>[</w:t>
      </w:r>
      <w:r w:rsidRPr="003F239F">
        <w:rPr>
          <w:rFonts w:ascii="Arial" w:hAnsi="Arial" w:cs="Arial"/>
          <w:sz w:val="20"/>
          <w:highlight w:val="yellow"/>
        </w:rPr>
        <w:t>insert</w:t>
      </w:r>
      <w:r w:rsidRPr="003F239F">
        <w:rPr>
          <w:rFonts w:ascii="Arial" w:hAnsi="Arial" w:cs="Arial"/>
          <w:sz w:val="20"/>
        </w:rPr>
        <w:t>]</w:t>
      </w:r>
    </w:p>
    <w:p w14:paraId="1C840CFF" w14:textId="77777777" w:rsidR="00946AF8" w:rsidRPr="003F239F" w:rsidRDefault="00946AF8" w:rsidP="00CB4964">
      <w:pPr>
        <w:ind w:left="720"/>
        <w:jc w:val="left"/>
        <w:rPr>
          <w:rFonts w:ascii="Arial" w:hAnsi="Arial" w:cs="Arial"/>
          <w:sz w:val="20"/>
        </w:rPr>
      </w:pPr>
    </w:p>
    <w:p w14:paraId="10F35EC4" w14:textId="77777777" w:rsidR="00946AF8" w:rsidRPr="003F239F" w:rsidRDefault="00946AF8" w:rsidP="00A1186B">
      <w:pPr>
        <w:numPr>
          <w:ilvl w:val="0"/>
          <w:numId w:val="22"/>
        </w:numPr>
        <w:jc w:val="left"/>
        <w:rPr>
          <w:rFonts w:ascii="Arial" w:hAnsi="Arial" w:cs="Arial"/>
          <w:sz w:val="20"/>
        </w:rPr>
      </w:pPr>
      <w:r w:rsidRPr="003F239F">
        <w:rPr>
          <w:rFonts w:ascii="Arial" w:hAnsi="Arial" w:cs="Arial"/>
          <w:sz w:val="20"/>
        </w:rPr>
        <w:t>Such other activities as are incidental to, or reasonably necessary in the performance of, the above.</w:t>
      </w:r>
    </w:p>
    <w:p w14:paraId="63874DA8" w14:textId="77777777" w:rsidR="00946AF8" w:rsidRPr="003F239F" w:rsidRDefault="00946AF8" w:rsidP="00CB4964">
      <w:pPr>
        <w:pStyle w:val="ListParagraph"/>
        <w:rPr>
          <w:rFonts w:ascii="Arial" w:hAnsi="Arial" w:cs="Arial"/>
          <w:sz w:val="20"/>
        </w:rPr>
      </w:pPr>
    </w:p>
    <w:p w14:paraId="58BB18AC" w14:textId="77777777" w:rsidR="00946AF8" w:rsidRPr="003F239F" w:rsidRDefault="00946AF8" w:rsidP="00A1186B">
      <w:pPr>
        <w:numPr>
          <w:ilvl w:val="0"/>
          <w:numId w:val="22"/>
        </w:numPr>
        <w:jc w:val="left"/>
        <w:rPr>
          <w:rFonts w:ascii="Arial" w:hAnsi="Arial" w:cs="Arial"/>
          <w:sz w:val="20"/>
        </w:rPr>
      </w:pPr>
      <w:r w:rsidRPr="003F239F">
        <w:rPr>
          <w:rFonts w:ascii="Arial" w:hAnsi="Arial" w:cs="Arial"/>
          <w:sz w:val="20"/>
        </w:rPr>
        <w:t xml:space="preserve">Such other activities as agreed between the parties and the Employee from time to time in writing. </w:t>
      </w:r>
    </w:p>
    <w:p w14:paraId="1CAE54E1" w14:textId="77777777" w:rsidR="00436D1B" w:rsidRPr="003F239F" w:rsidRDefault="00436D1B" w:rsidP="00946AF8">
      <w:pPr>
        <w:jc w:val="left"/>
        <w:rPr>
          <w:rFonts w:ascii="Arial" w:hAnsi="Arial" w:cs="Arial"/>
          <w:sz w:val="20"/>
        </w:rPr>
      </w:pPr>
    </w:p>
    <w:p w14:paraId="66FAFFC5" w14:textId="77777777" w:rsidR="00436D1B" w:rsidRPr="003F239F" w:rsidRDefault="00436D1B" w:rsidP="00946AF8">
      <w:pPr>
        <w:jc w:val="left"/>
        <w:rPr>
          <w:rFonts w:ascii="Arial" w:hAnsi="Arial" w:cs="Arial"/>
          <w:sz w:val="20"/>
        </w:rPr>
      </w:pPr>
    </w:p>
    <w:p w14:paraId="46332612" w14:textId="77777777" w:rsidR="00CB4964" w:rsidRDefault="00B952A3" w:rsidP="00B952A3">
      <w:pPr>
        <w:jc w:val="center"/>
        <w:rPr>
          <w:rFonts w:ascii="Arial" w:hAnsi="Arial" w:cs="Arial"/>
          <w:b/>
          <w:bCs/>
          <w:sz w:val="20"/>
        </w:rPr>
      </w:pPr>
      <w:r w:rsidRPr="00B952A3">
        <w:rPr>
          <w:rFonts w:ascii="Arial" w:hAnsi="Arial" w:cs="Arial"/>
          <w:b/>
          <w:bCs/>
          <w:sz w:val="20"/>
        </w:rPr>
        <w:br w:type="page"/>
      </w:r>
      <w:commentRangeStart w:id="12"/>
      <w:r w:rsidRPr="00B952A3">
        <w:rPr>
          <w:rFonts w:ascii="Arial" w:hAnsi="Arial" w:cs="Arial"/>
          <w:b/>
          <w:bCs/>
          <w:sz w:val="20"/>
        </w:rPr>
        <w:lastRenderedPageBreak/>
        <w:t xml:space="preserve">SCHEDULE </w:t>
      </w:r>
      <w:commentRangeEnd w:id="12"/>
      <w:r w:rsidR="00182CE9">
        <w:rPr>
          <w:rStyle w:val="CommentReference"/>
        </w:rPr>
        <w:commentReference w:id="12"/>
      </w:r>
      <w:r w:rsidRPr="00B952A3">
        <w:rPr>
          <w:rFonts w:ascii="Arial" w:hAnsi="Arial" w:cs="Arial"/>
          <w:b/>
          <w:bCs/>
          <w:sz w:val="20"/>
        </w:rPr>
        <w:t>3 – DATA PROTECTION</w:t>
      </w:r>
    </w:p>
    <w:p w14:paraId="334863E5" w14:textId="77777777" w:rsidR="00B952A3" w:rsidRPr="00B952A3" w:rsidRDefault="00B952A3" w:rsidP="00B952A3">
      <w:pPr>
        <w:jc w:val="center"/>
        <w:rPr>
          <w:rFonts w:ascii="Arial" w:hAnsi="Arial" w:cs="Arial"/>
          <w:b/>
          <w:bCs/>
          <w:sz w:val="20"/>
        </w:rPr>
      </w:pPr>
    </w:p>
    <w:p w14:paraId="7B2D1C7C" w14:textId="77777777" w:rsidR="00CB4964" w:rsidRPr="003F239F" w:rsidRDefault="00CB4964" w:rsidP="00946AF8">
      <w:pPr>
        <w:jc w:val="left"/>
        <w:rPr>
          <w:rFonts w:ascii="Arial" w:hAnsi="Arial" w:cs="Arial"/>
          <w:sz w:val="20"/>
        </w:rPr>
      </w:pPr>
    </w:p>
    <w:p w14:paraId="0CAAA827" w14:textId="77777777" w:rsidR="00CB4964" w:rsidRPr="003F239F" w:rsidRDefault="00CB4964" w:rsidP="00555D49">
      <w:pPr>
        <w:pStyle w:val="Level1Heading"/>
        <w:numPr>
          <w:ilvl w:val="0"/>
          <w:numId w:val="0"/>
        </w:numPr>
        <w:rPr>
          <w:rStyle w:val="Level1asHeadingtext"/>
          <w:rFonts w:ascii="Arial" w:hAnsi="Arial"/>
          <w:sz w:val="20"/>
          <w:szCs w:val="20"/>
        </w:rPr>
      </w:pPr>
      <w:r w:rsidRPr="003F239F">
        <w:rPr>
          <w:rFonts w:ascii="Arial" w:hAnsi="Arial"/>
          <w:sz w:val="20"/>
          <w:szCs w:val="20"/>
        </w:rPr>
        <w:t>DEFINITIONS</w:t>
      </w:r>
    </w:p>
    <w:tbl>
      <w:tblPr>
        <w:tblW w:w="9180" w:type="dxa"/>
        <w:tblLook w:val="04A0" w:firstRow="1" w:lastRow="0" w:firstColumn="1" w:lastColumn="0" w:noHBand="0" w:noVBand="1"/>
      </w:tblPr>
      <w:tblGrid>
        <w:gridCol w:w="2660"/>
        <w:gridCol w:w="6520"/>
      </w:tblGrid>
      <w:tr w:rsidR="00555D49" w:rsidRPr="001F37E5" w14:paraId="56CA540F" w14:textId="77777777" w:rsidTr="00E3542F">
        <w:tc>
          <w:tcPr>
            <w:tcW w:w="2660" w:type="dxa"/>
          </w:tcPr>
          <w:p w14:paraId="54486117" w14:textId="77777777" w:rsidR="00555D49" w:rsidRPr="00E3542F" w:rsidRDefault="00555D49" w:rsidP="00182CE9">
            <w:pPr>
              <w:pStyle w:val="Level2"/>
              <w:numPr>
                <w:ilvl w:val="0"/>
                <w:numId w:val="0"/>
              </w:numPr>
              <w:spacing w:after="0"/>
              <w:jc w:val="left"/>
              <w:rPr>
                <w:rFonts w:ascii="Arial" w:hAnsi="Arial" w:cs="Arial"/>
                <w:b/>
                <w:bCs/>
                <w:sz w:val="20"/>
              </w:rPr>
            </w:pPr>
            <w:r w:rsidRPr="00E3542F">
              <w:rPr>
                <w:rFonts w:ascii="Arial" w:hAnsi="Arial" w:cs="Arial"/>
                <w:b/>
                <w:bCs/>
                <w:sz w:val="20"/>
              </w:rPr>
              <w:t>“Administrative Purposes”</w:t>
            </w:r>
          </w:p>
        </w:tc>
        <w:tc>
          <w:tcPr>
            <w:tcW w:w="6520" w:type="dxa"/>
          </w:tcPr>
          <w:p w14:paraId="77C189A4" w14:textId="77777777" w:rsidR="00555D49" w:rsidRPr="001F37E5" w:rsidRDefault="00555D49" w:rsidP="00E3542F">
            <w:pPr>
              <w:pStyle w:val="Level2"/>
              <w:ind w:left="0"/>
              <w:rPr>
                <w:rFonts w:ascii="Arial" w:hAnsi="Arial" w:cs="Arial"/>
                <w:sz w:val="20"/>
              </w:rPr>
            </w:pPr>
            <w:r w:rsidRPr="001D6D5C">
              <w:rPr>
                <w:rFonts w:ascii="Arial" w:hAnsi="Arial" w:cs="Arial"/>
                <w:sz w:val="20"/>
              </w:rPr>
              <w:t>means Processing the Personnel Personal Data for the purposes of administration, management, dispute resolution and compliance of the Agreement;</w:t>
            </w:r>
          </w:p>
        </w:tc>
      </w:tr>
      <w:tr w:rsidR="00555D49" w:rsidRPr="001D6D5C" w14:paraId="00AA41BD" w14:textId="77777777" w:rsidTr="00E3542F">
        <w:tc>
          <w:tcPr>
            <w:tcW w:w="2660" w:type="dxa"/>
          </w:tcPr>
          <w:p w14:paraId="2B07AA7A" w14:textId="77777777" w:rsidR="00555D49" w:rsidRPr="00E3542F" w:rsidRDefault="00555D49" w:rsidP="00182CE9">
            <w:pPr>
              <w:pStyle w:val="Level2"/>
              <w:numPr>
                <w:ilvl w:val="0"/>
                <w:numId w:val="0"/>
              </w:numPr>
              <w:spacing w:after="0"/>
              <w:jc w:val="left"/>
              <w:rPr>
                <w:rFonts w:ascii="Arial" w:hAnsi="Arial" w:cs="Arial"/>
                <w:b/>
                <w:bCs/>
                <w:sz w:val="20"/>
              </w:rPr>
            </w:pPr>
            <w:r w:rsidRPr="00E3542F">
              <w:rPr>
                <w:rFonts w:ascii="Arial" w:hAnsi="Arial" w:cs="Arial"/>
                <w:b/>
                <w:bCs/>
                <w:sz w:val="20"/>
              </w:rPr>
              <w:t>"Controller", "Data Subject", “Personal Data”, "Personal Data Breach", "Processor", "Processing"</w:t>
            </w:r>
          </w:p>
          <w:p w14:paraId="6023DACB" w14:textId="77777777" w:rsidR="00555D49" w:rsidRPr="00E3542F" w:rsidRDefault="00555D49" w:rsidP="00182CE9">
            <w:pPr>
              <w:pStyle w:val="Level2"/>
              <w:numPr>
                <w:ilvl w:val="0"/>
                <w:numId w:val="0"/>
              </w:numPr>
              <w:spacing w:after="0"/>
              <w:jc w:val="left"/>
              <w:rPr>
                <w:rFonts w:ascii="Arial" w:hAnsi="Arial" w:cs="Arial"/>
                <w:b/>
                <w:bCs/>
                <w:sz w:val="20"/>
              </w:rPr>
            </w:pPr>
          </w:p>
        </w:tc>
        <w:tc>
          <w:tcPr>
            <w:tcW w:w="6520" w:type="dxa"/>
          </w:tcPr>
          <w:p w14:paraId="5A8D7ABB" w14:textId="77777777" w:rsidR="00555D49" w:rsidRPr="001D6D5C" w:rsidRDefault="00555D49" w:rsidP="00E3542F">
            <w:pPr>
              <w:pStyle w:val="Level2"/>
              <w:spacing w:after="0"/>
              <w:ind w:left="0"/>
              <w:rPr>
                <w:rFonts w:ascii="Arial" w:hAnsi="Arial" w:cs="Arial"/>
                <w:sz w:val="20"/>
              </w:rPr>
            </w:pPr>
            <w:r w:rsidRPr="001D6D5C">
              <w:rPr>
                <w:rFonts w:ascii="Arial" w:hAnsi="Arial" w:cs="Arial"/>
                <w:sz w:val="20"/>
              </w:rPr>
              <w:t>have the meaning given to those terms in the Data Protection Legislation, and "</w:t>
            </w:r>
            <w:r w:rsidRPr="00E3542F">
              <w:rPr>
                <w:rFonts w:ascii="Arial" w:hAnsi="Arial" w:cs="Arial"/>
                <w:b/>
                <w:bCs/>
                <w:sz w:val="20"/>
              </w:rPr>
              <w:t>Process</w:t>
            </w:r>
            <w:r w:rsidRPr="001D6D5C">
              <w:rPr>
                <w:rFonts w:ascii="Arial" w:hAnsi="Arial" w:cs="Arial"/>
                <w:sz w:val="20"/>
              </w:rPr>
              <w:t>" and "</w:t>
            </w:r>
            <w:r w:rsidRPr="00E3542F">
              <w:rPr>
                <w:rFonts w:ascii="Arial" w:hAnsi="Arial" w:cs="Arial"/>
                <w:b/>
                <w:bCs/>
                <w:sz w:val="20"/>
              </w:rPr>
              <w:t>Processed</w:t>
            </w:r>
            <w:r w:rsidRPr="001D6D5C">
              <w:rPr>
                <w:rFonts w:ascii="Arial" w:hAnsi="Arial" w:cs="Arial"/>
                <w:sz w:val="20"/>
              </w:rPr>
              <w:t>" are construed accordingly;</w:t>
            </w:r>
          </w:p>
        </w:tc>
      </w:tr>
      <w:tr w:rsidR="00555D49" w:rsidRPr="001D6D5C" w14:paraId="569A0921" w14:textId="77777777" w:rsidTr="00E3542F">
        <w:tc>
          <w:tcPr>
            <w:tcW w:w="2660" w:type="dxa"/>
          </w:tcPr>
          <w:p w14:paraId="1EA88F0F" w14:textId="77777777" w:rsidR="00555D49" w:rsidRPr="00E3542F" w:rsidRDefault="00555D49" w:rsidP="00182CE9">
            <w:pPr>
              <w:pStyle w:val="Level2"/>
              <w:numPr>
                <w:ilvl w:val="0"/>
                <w:numId w:val="0"/>
              </w:numPr>
              <w:spacing w:after="0"/>
              <w:jc w:val="left"/>
              <w:rPr>
                <w:rFonts w:ascii="Arial" w:hAnsi="Arial" w:cs="Arial"/>
                <w:b/>
                <w:bCs/>
                <w:sz w:val="20"/>
              </w:rPr>
            </w:pPr>
            <w:r w:rsidRPr="00E3542F">
              <w:rPr>
                <w:rFonts w:ascii="Arial" w:hAnsi="Arial" w:cs="Arial"/>
                <w:b/>
                <w:bCs/>
                <w:sz w:val="20"/>
              </w:rPr>
              <w:t>“Data Protection Legislation”</w:t>
            </w:r>
          </w:p>
        </w:tc>
        <w:tc>
          <w:tcPr>
            <w:tcW w:w="6520" w:type="dxa"/>
          </w:tcPr>
          <w:p w14:paraId="4384EA0C" w14:textId="77777777" w:rsidR="00555D49" w:rsidRPr="001D6D5C" w:rsidRDefault="00555D49" w:rsidP="00E3542F">
            <w:pPr>
              <w:pStyle w:val="Level2"/>
              <w:spacing w:after="0"/>
              <w:ind w:left="0"/>
              <w:rPr>
                <w:rFonts w:ascii="Arial" w:hAnsi="Arial" w:cs="Arial"/>
                <w:sz w:val="20"/>
              </w:rPr>
            </w:pPr>
            <w:r w:rsidRPr="001D6D5C">
              <w:rPr>
                <w:rFonts w:ascii="Arial" w:hAnsi="Arial" w:cs="Arial"/>
                <w:sz w:val="20"/>
              </w:rPr>
              <w:t xml:space="preserve">means any law, statute, declaration, decree, directive, legislative enactment, order, ordinance, regulation, rule or other binding restriction which relates to the protection of individuals with regards to the Processing of Personal Data to which a </w:t>
            </w:r>
            <w:r>
              <w:rPr>
                <w:rFonts w:ascii="Arial" w:hAnsi="Arial" w:cs="Arial"/>
                <w:sz w:val="20"/>
              </w:rPr>
              <w:t>p</w:t>
            </w:r>
            <w:r w:rsidRPr="001D6D5C">
              <w:rPr>
                <w:rFonts w:ascii="Arial" w:hAnsi="Arial" w:cs="Arial"/>
                <w:sz w:val="20"/>
              </w:rPr>
              <w:t>arty is subject in relation to this Agreement, including the UK Data Protection Legislation and the EU GDPR, and any code of practice or guidance published by a Regulator from time to time;</w:t>
            </w:r>
          </w:p>
          <w:p w14:paraId="5D13AB28" w14:textId="77777777" w:rsidR="00555D49" w:rsidRPr="001D6D5C" w:rsidRDefault="00555D49" w:rsidP="00E3542F">
            <w:pPr>
              <w:pStyle w:val="Level2"/>
              <w:spacing w:after="0"/>
              <w:ind w:left="0"/>
              <w:rPr>
                <w:rFonts w:ascii="Arial" w:hAnsi="Arial" w:cs="Arial"/>
                <w:sz w:val="20"/>
              </w:rPr>
            </w:pPr>
          </w:p>
        </w:tc>
      </w:tr>
      <w:tr w:rsidR="00555D49" w:rsidRPr="001D6D5C" w14:paraId="760414B1" w14:textId="77777777" w:rsidTr="00E3542F">
        <w:tc>
          <w:tcPr>
            <w:tcW w:w="2660" w:type="dxa"/>
          </w:tcPr>
          <w:p w14:paraId="6E5D0A88" w14:textId="77777777" w:rsidR="00555D49" w:rsidRPr="00E3542F" w:rsidRDefault="00555D49" w:rsidP="00182CE9">
            <w:pPr>
              <w:pStyle w:val="Level2"/>
              <w:numPr>
                <w:ilvl w:val="0"/>
                <w:numId w:val="0"/>
              </w:numPr>
              <w:spacing w:after="0"/>
              <w:jc w:val="left"/>
              <w:rPr>
                <w:rFonts w:ascii="Arial" w:hAnsi="Arial" w:cs="Arial"/>
                <w:b/>
                <w:bCs/>
                <w:sz w:val="20"/>
              </w:rPr>
            </w:pPr>
            <w:r w:rsidRPr="00E3542F">
              <w:rPr>
                <w:rFonts w:ascii="Arial" w:hAnsi="Arial" w:cs="Arial"/>
                <w:b/>
                <w:bCs/>
                <w:sz w:val="20"/>
              </w:rPr>
              <w:t>“Data Protection Particulars”</w:t>
            </w:r>
          </w:p>
          <w:p w14:paraId="0269F18E" w14:textId="77777777" w:rsidR="00555D49" w:rsidRPr="00E3542F" w:rsidRDefault="00555D49" w:rsidP="00182CE9">
            <w:pPr>
              <w:pStyle w:val="Level2"/>
              <w:numPr>
                <w:ilvl w:val="0"/>
                <w:numId w:val="0"/>
              </w:numPr>
              <w:spacing w:after="0"/>
              <w:jc w:val="left"/>
              <w:rPr>
                <w:rFonts w:ascii="Arial" w:hAnsi="Arial" w:cs="Arial"/>
                <w:b/>
                <w:bCs/>
                <w:sz w:val="20"/>
              </w:rPr>
            </w:pPr>
          </w:p>
        </w:tc>
        <w:tc>
          <w:tcPr>
            <w:tcW w:w="6520" w:type="dxa"/>
          </w:tcPr>
          <w:p w14:paraId="356488A9" w14:textId="77777777" w:rsidR="00555D49" w:rsidRPr="001D6D5C" w:rsidRDefault="00555D49" w:rsidP="00E3542F">
            <w:pPr>
              <w:pStyle w:val="Level2"/>
              <w:numPr>
                <w:ilvl w:val="0"/>
                <w:numId w:val="0"/>
              </w:numPr>
              <w:spacing w:after="0"/>
              <w:rPr>
                <w:rFonts w:ascii="Arial" w:hAnsi="Arial" w:cs="Arial"/>
                <w:sz w:val="20"/>
              </w:rPr>
            </w:pPr>
            <w:r w:rsidRPr="001D6D5C">
              <w:rPr>
                <w:rFonts w:ascii="Arial" w:hAnsi="Arial" w:cs="Arial"/>
                <w:sz w:val="20"/>
              </w:rPr>
              <w:t>means, in relation to any Processing under this Agreement:</w:t>
            </w:r>
          </w:p>
          <w:p w14:paraId="6CDB9E73" w14:textId="77777777" w:rsidR="00555D49" w:rsidRPr="001D6D5C" w:rsidRDefault="00555D49" w:rsidP="00E3542F">
            <w:pPr>
              <w:pStyle w:val="APPLevel5"/>
              <w:ind w:left="1028"/>
            </w:pPr>
            <w:r w:rsidRPr="001D6D5C">
              <w:t>the subject matter and duration of the Processing;</w:t>
            </w:r>
          </w:p>
          <w:p w14:paraId="405A9791" w14:textId="77777777" w:rsidR="00555D49" w:rsidRPr="001D6D5C" w:rsidRDefault="00555D49" w:rsidP="00E3542F">
            <w:pPr>
              <w:pStyle w:val="APPLevel5"/>
              <w:ind w:left="1028"/>
            </w:pPr>
            <w:r w:rsidRPr="001D6D5C">
              <w:t>the nature and purpose of the Processing;</w:t>
            </w:r>
          </w:p>
          <w:p w14:paraId="6E755DD4" w14:textId="77777777" w:rsidR="00555D49" w:rsidRPr="001D6D5C" w:rsidRDefault="00555D49" w:rsidP="00E3542F">
            <w:pPr>
              <w:pStyle w:val="APPLevel5"/>
              <w:ind w:left="1028"/>
            </w:pPr>
            <w:r w:rsidRPr="001D6D5C">
              <w:t>the type of Personal Data being Processed; and</w:t>
            </w:r>
          </w:p>
          <w:p w14:paraId="279D8B26" w14:textId="77777777" w:rsidR="00555D49" w:rsidRPr="001D6D5C" w:rsidRDefault="00555D49" w:rsidP="00E3542F">
            <w:pPr>
              <w:pStyle w:val="APPLevel5"/>
              <w:ind w:left="1028"/>
            </w:pPr>
            <w:r w:rsidRPr="001D6D5C">
              <w:t>the categories of Data Subjects</w:t>
            </w:r>
            <w:r>
              <w:t>,</w:t>
            </w:r>
          </w:p>
          <w:p w14:paraId="61EFF177" w14:textId="77777777" w:rsidR="00555D49" w:rsidRPr="001D6D5C" w:rsidRDefault="00555D49" w:rsidP="00E3542F">
            <w:pPr>
              <w:pStyle w:val="Level2"/>
              <w:numPr>
                <w:ilvl w:val="0"/>
                <w:numId w:val="0"/>
              </w:numPr>
              <w:spacing w:after="0"/>
              <w:rPr>
                <w:rFonts w:ascii="Arial" w:hAnsi="Arial" w:cs="Arial"/>
                <w:sz w:val="20"/>
              </w:rPr>
            </w:pPr>
            <w:r w:rsidRPr="001D6D5C">
              <w:rPr>
                <w:rFonts w:ascii="Arial" w:hAnsi="Arial" w:cs="Arial"/>
                <w:sz w:val="20"/>
              </w:rPr>
              <w:t xml:space="preserve">as those categories shall be described in Appendix 1 to this </w:t>
            </w:r>
          </w:p>
          <w:p w14:paraId="4D0F5911" w14:textId="77777777" w:rsidR="00555D49" w:rsidRPr="001D6D5C" w:rsidRDefault="00555D49" w:rsidP="00E3542F">
            <w:pPr>
              <w:pStyle w:val="Level2"/>
              <w:spacing w:after="0"/>
              <w:ind w:left="0"/>
              <w:rPr>
                <w:rFonts w:ascii="Arial" w:hAnsi="Arial" w:cs="Arial"/>
                <w:sz w:val="20"/>
              </w:rPr>
            </w:pPr>
            <w:r w:rsidRPr="001D6D5C">
              <w:rPr>
                <w:rFonts w:ascii="Arial" w:hAnsi="Arial" w:cs="Arial"/>
                <w:sz w:val="20"/>
              </w:rPr>
              <w:t>Schedule;</w:t>
            </w:r>
          </w:p>
          <w:p w14:paraId="60D8BE29" w14:textId="77777777" w:rsidR="00555D49" w:rsidRPr="001D6D5C" w:rsidRDefault="00555D49" w:rsidP="00E3542F">
            <w:pPr>
              <w:pStyle w:val="Level2"/>
              <w:spacing w:after="0"/>
              <w:ind w:left="0"/>
              <w:rPr>
                <w:rFonts w:ascii="Arial" w:hAnsi="Arial" w:cs="Arial"/>
                <w:sz w:val="20"/>
              </w:rPr>
            </w:pPr>
          </w:p>
        </w:tc>
      </w:tr>
      <w:tr w:rsidR="00555D49" w:rsidRPr="001D6D5C" w14:paraId="1F1D6BD2" w14:textId="77777777" w:rsidTr="00E3542F">
        <w:tc>
          <w:tcPr>
            <w:tcW w:w="2660" w:type="dxa"/>
          </w:tcPr>
          <w:p w14:paraId="159AB66D" w14:textId="77777777" w:rsidR="00555D49" w:rsidRPr="00E3542F" w:rsidRDefault="00555D49" w:rsidP="00182CE9">
            <w:pPr>
              <w:pStyle w:val="Level2"/>
              <w:numPr>
                <w:ilvl w:val="0"/>
                <w:numId w:val="0"/>
              </w:numPr>
              <w:spacing w:after="0"/>
              <w:jc w:val="left"/>
              <w:rPr>
                <w:rFonts w:ascii="Arial" w:hAnsi="Arial" w:cs="Arial"/>
                <w:b/>
                <w:bCs/>
                <w:sz w:val="20"/>
              </w:rPr>
            </w:pPr>
            <w:r w:rsidRPr="00E3542F">
              <w:rPr>
                <w:rFonts w:ascii="Arial" w:hAnsi="Arial" w:cs="Arial"/>
                <w:b/>
                <w:bCs/>
                <w:sz w:val="20"/>
              </w:rPr>
              <w:t>“Data Subject Request”</w:t>
            </w:r>
          </w:p>
        </w:tc>
        <w:tc>
          <w:tcPr>
            <w:tcW w:w="6520" w:type="dxa"/>
          </w:tcPr>
          <w:p w14:paraId="6B552B44" w14:textId="77777777" w:rsidR="00555D49" w:rsidRPr="001D6D5C" w:rsidRDefault="00555D49" w:rsidP="00E3542F">
            <w:pPr>
              <w:pStyle w:val="Level2"/>
              <w:spacing w:after="0"/>
              <w:ind w:left="0"/>
              <w:rPr>
                <w:rFonts w:ascii="Arial" w:hAnsi="Arial" w:cs="Arial"/>
                <w:sz w:val="20"/>
              </w:rPr>
            </w:pPr>
            <w:r w:rsidRPr="001D6D5C">
              <w:rPr>
                <w:rFonts w:ascii="Arial" w:hAnsi="Arial" w:cs="Arial"/>
                <w:sz w:val="20"/>
              </w:rPr>
              <w:t>means an actual or purported request or notice or complaint from (or on behalf of) a Data Subject exercising their rights under the Data Protection Legislation;</w:t>
            </w:r>
          </w:p>
          <w:p w14:paraId="3D69CE55" w14:textId="77777777" w:rsidR="00555D49" w:rsidRPr="001D6D5C" w:rsidRDefault="00555D49" w:rsidP="00E3542F">
            <w:pPr>
              <w:pStyle w:val="Level2"/>
              <w:spacing w:after="0"/>
              <w:ind w:left="0"/>
              <w:rPr>
                <w:rFonts w:ascii="Arial" w:hAnsi="Arial" w:cs="Arial"/>
                <w:sz w:val="20"/>
              </w:rPr>
            </w:pPr>
          </w:p>
        </w:tc>
      </w:tr>
      <w:tr w:rsidR="00555D49" w:rsidRPr="001D6D5C" w14:paraId="418E007D" w14:textId="77777777" w:rsidTr="00E3542F">
        <w:tc>
          <w:tcPr>
            <w:tcW w:w="2660" w:type="dxa"/>
          </w:tcPr>
          <w:p w14:paraId="46BE2211" w14:textId="77777777" w:rsidR="00555D49" w:rsidRPr="00E3542F" w:rsidRDefault="00555D49" w:rsidP="00182CE9">
            <w:pPr>
              <w:pStyle w:val="Level2"/>
              <w:numPr>
                <w:ilvl w:val="0"/>
                <w:numId w:val="0"/>
              </w:numPr>
              <w:spacing w:after="0"/>
              <w:jc w:val="left"/>
              <w:rPr>
                <w:rFonts w:ascii="Arial" w:hAnsi="Arial" w:cs="Arial"/>
                <w:b/>
                <w:bCs/>
                <w:sz w:val="20"/>
              </w:rPr>
            </w:pPr>
            <w:r w:rsidRPr="00E3542F">
              <w:rPr>
                <w:rFonts w:ascii="Arial" w:hAnsi="Arial" w:cs="Arial"/>
                <w:b/>
                <w:bCs/>
                <w:sz w:val="20"/>
              </w:rPr>
              <w:t>“EU GDPR”</w:t>
            </w:r>
          </w:p>
        </w:tc>
        <w:tc>
          <w:tcPr>
            <w:tcW w:w="6520" w:type="dxa"/>
          </w:tcPr>
          <w:p w14:paraId="072DCAA9" w14:textId="77777777" w:rsidR="00555D49" w:rsidRPr="001D6D5C" w:rsidRDefault="00555D49" w:rsidP="00E3542F">
            <w:pPr>
              <w:pStyle w:val="Level2"/>
              <w:spacing w:after="0"/>
              <w:ind w:left="0"/>
              <w:rPr>
                <w:rFonts w:ascii="Arial" w:hAnsi="Arial" w:cs="Arial"/>
                <w:sz w:val="20"/>
              </w:rPr>
            </w:pPr>
            <w:r w:rsidRPr="001D6D5C">
              <w:rPr>
                <w:rFonts w:ascii="Arial" w:hAnsi="Arial" w:cs="Arial"/>
                <w:sz w:val="20"/>
              </w:rPr>
              <w:t xml:space="preserve">means Regulation (EU) 2016/679 of the European Parliament and of the Council of 27 April 2016 on the protection of natural persons with regard to the Processing of Personal Data and repealing Directive 95/46/EC (General Data Protection Regulation) OJ L 119/1, 4.5.2016; </w:t>
            </w:r>
          </w:p>
          <w:p w14:paraId="02C458C4" w14:textId="77777777" w:rsidR="00555D49" w:rsidRPr="001D6D5C" w:rsidRDefault="00555D49" w:rsidP="00E3542F">
            <w:pPr>
              <w:pStyle w:val="Level2"/>
              <w:spacing w:after="0"/>
              <w:ind w:left="0"/>
              <w:rPr>
                <w:rFonts w:ascii="Arial" w:hAnsi="Arial" w:cs="Arial"/>
                <w:sz w:val="20"/>
              </w:rPr>
            </w:pPr>
          </w:p>
        </w:tc>
      </w:tr>
      <w:tr w:rsidR="00555D49" w:rsidRPr="001D6D5C" w14:paraId="01559B15" w14:textId="77777777" w:rsidTr="00E3542F">
        <w:tc>
          <w:tcPr>
            <w:tcW w:w="2660" w:type="dxa"/>
          </w:tcPr>
          <w:p w14:paraId="7FB59878" w14:textId="77777777" w:rsidR="00555D49" w:rsidRPr="00E3542F" w:rsidRDefault="00555D49" w:rsidP="00182CE9">
            <w:pPr>
              <w:pStyle w:val="Level2"/>
              <w:numPr>
                <w:ilvl w:val="0"/>
                <w:numId w:val="0"/>
              </w:numPr>
              <w:spacing w:after="0"/>
              <w:jc w:val="left"/>
              <w:rPr>
                <w:rFonts w:ascii="Arial" w:hAnsi="Arial" w:cs="Arial"/>
                <w:b/>
                <w:bCs/>
                <w:sz w:val="20"/>
              </w:rPr>
            </w:pPr>
            <w:r w:rsidRPr="00E3542F">
              <w:rPr>
                <w:rFonts w:ascii="Arial" w:hAnsi="Arial" w:cs="Arial"/>
                <w:b/>
                <w:bCs/>
                <w:sz w:val="20"/>
              </w:rPr>
              <w:t>“GDPR”</w:t>
            </w:r>
          </w:p>
          <w:p w14:paraId="74A73B5C" w14:textId="77777777" w:rsidR="00555D49" w:rsidRPr="00E3542F" w:rsidRDefault="00555D49" w:rsidP="00182CE9">
            <w:pPr>
              <w:pStyle w:val="Level2"/>
              <w:numPr>
                <w:ilvl w:val="0"/>
                <w:numId w:val="0"/>
              </w:numPr>
              <w:spacing w:after="0"/>
              <w:jc w:val="left"/>
              <w:rPr>
                <w:rFonts w:ascii="Arial" w:hAnsi="Arial" w:cs="Arial"/>
                <w:b/>
                <w:bCs/>
                <w:sz w:val="20"/>
              </w:rPr>
            </w:pPr>
          </w:p>
        </w:tc>
        <w:tc>
          <w:tcPr>
            <w:tcW w:w="6520" w:type="dxa"/>
          </w:tcPr>
          <w:p w14:paraId="4E9D3DB8" w14:textId="77777777" w:rsidR="00555D49" w:rsidRPr="001D6D5C" w:rsidRDefault="00555D49" w:rsidP="00E3542F">
            <w:pPr>
              <w:pStyle w:val="Level2"/>
              <w:numPr>
                <w:ilvl w:val="0"/>
                <w:numId w:val="0"/>
              </w:numPr>
              <w:spacing w:after="0"/>
              <w:rPr>
                <w:rFonts w:ascii="Arial" w:hAnsi="Arial" w:cs="Arial"/>
                <w:sz w:val="20"/>
              </w:rPr>
            </w:pPr>
            <w:r w:rsidRPr="001D6D5C">
              <w:rPr>
                <w:rFonts w:ascii="Arial" w:hAnsi="Arial" w:cs="Arial"/>
                <w:sz w:val="20"/>
              </w:rPr>
              <w:t xml:space="preserve">means the EU GDPR or the UK GDPR, as the context requires; </w:t>
            </w:r>
          </w:p>
        </w:tc>
      </w:tr>
      <w:tr w:rsidR="00555D49" w:rsidRPr="001D6D5C" w14:paraId="7AC14A59" w14:textId="77777777" w:rsidTr="00E3542F">
        <w:tc>
          <w:tcPr>
            <w:tcW w:w="2660" w:type="dxa"/>
          </w:tcPr>
          <w:p w14:paraId="4C2B22EF" w14:textId="77777777" w:rsidR="00555D49" w:rsidRPr="00E3542F" w:rsidRDefault="00555D49" w:rsidP="00182CE9">
            <w:pPr>
              <w:pStyle w:val="Level2"/>
              <w:numPr>
                <w:ilvl w:val="0"/>
                <w:numId w:val="0"/>
              </w:numPr>
              <w:spacing w:after="0"/>
              <w:jc w:val="left"/>
              <w:rPr>
                <w:rFonts w:ascii="Arial" w:hAnsi="Arial" w:cs="Arial"/>
                <w:b/>
                <w:bCs/>
                <w:sz w:val="20"/>
              </w:rPr>
            </w:pPr>
            <w:r w:rsidRPr="00E3542F">
              <w:rPr>
                <w:rFonts w:ascii="Arial" w:hAnsi="Arial" w:cs="Arial"/>
                <w:b/>
                <w:bCs/>
                <w:sz w:val="20"/>
              </w:rPr>
              <w:lastRenderedPageBreak/>
              <w:t>“Permitted Purpose”</w:t>
            </w:r>
          </w:p>
        </w:tc>
        <w:tc>
          <w:tcPr>
            <w:tcW w:w="6520" w:type="dxa"/>
          </w:tcPr>
          <w:p w14:paraId="2DE80E68" w14:textId="77777777" w:rsidR="00555D49" w:rsidRPr="001D6D5C" w:rsidRDefault="00555D49" w:rsidP="00E3542F">
            <w:pPr>
              <w:pStyle w:val="Level2"/>
              <w:numPr>
                <w:ilvl w:val="0"/>
                <w:numId w:val="0"/>
              </w:numPr>
              <w:spacing w:after="0"/>
              <w:rPr>
                <w:rFonts w:ascii="Arial" w:hAnsi="Arial" w:cs="Arial"/>
                <w:sz w:val="20"/>
              </w:rPr>
            </w:pPr>
            <w:r w:rsidRPr="001D6D5C">
              <w:rPr>
                <w:rFonts w:ascii="Arial" w:hAnsi="Arial" w:cs="Arial"/>
                <w:sz w:val="20"/>
              </w:rPr>
              <w:t>means the purpose of the Processing the Personal Data under or in connection with this Agreement, as set out in more detail in the Data Protection Particulars;</w:t>
            </w:r>
          </w:p>
          <w:p w14:paraId="3A7D7A15" w14:textId="77777777" w:rsidR="00555D49" w:rsidRPr="001D6D5C" w:rsidRDefault="00555D49" w:rsidP="00E3542F">
            <w:pPr>
              <w:pStyle w:val="Level2"/>
              <w:numPr>
                <w:ilvl w:val="0"/>
                <w:numId w:val="0"/>
              </w:numPr>
              <w:spacing w:after="0"/>
              <w:rPr>
                <w:rFonts w:ascii="Arial" w:hAnsi="Arial" w:cs="Arial"/>
                <w:sz w:val="20"/>
              </w:rPr>
            </w:pPr>
          </w:p>
        </w:tc>
      </w:tr>
      <w:tr w:rsidR="00555D49" w:rsidRPr="001D6D5C" w14:paraId="43859781" w14:textId="77777777" w:rsidTr="00E3542F">
        <w:tc>
          <w:tcPr>
            <w:tcW w:w="2660" w:type="dxa"/>
          </w:tcPr>
          <w:p w14:paraId="644E268D" w14:textId="77777777" w:rsidR="00555D49" w:rsidRPr="00E3542F" w:rsidRDefault="00555D49" w:rsidP="00182CE9">
            <w:pPr>
              <w:pStyle w:val="Level2"/>
              <w:numPr>
                <w:ilvl w:val="0"/>
                <w:numId w:val="0"/>
              </w:numPr>
              <w:spacing w:after="0"/>
              <w:jc w:val="left"/>
              <w:rPr>
                <w:rFonts w:ascii="Arial" w:hAnsi="Arial" w:cs="Arial"/>
                <w:b/>
                <w:bCs/>
                <w:sz w:val="20"/>
              </w:rPr>
            </w:pPr>
            <w:r w:rsidRPr="00E3542F">
              <w:rPr>
                <w:rFonts w:ascii="Arial" w:hAnsi="Arial" w:cs="Arial"/>
                <w:b/>
                <w:bCs/>
                <w:sz w:val="20"/>
              </w:rPr>
              <w:t>“Personnel”</w:t>
            </w:r>
          </w:p>
        </w:tc>
        <w:tc>
          <w:tcPr>
            <w:tcW w:w="6520" w:type="dxa"/>
          </w:tcPr>
          <w:p w14:paraId="2529D08E" w14:textId="77777777" w:rsidR="00555D49" w:rsidRPr="001D6D5C" w:rsidRDefault="00555D49" w:rsidP="00E3542F">
            <w:pPr>
              <w:pStyle w:val="Level2"/>
              <w:spacing w:after="0"/>
              <w:ind w:left="0"/>
              <w:rPr>
                <w:rFonts w:ascii="Arial" w:hAnsi="Arial" w:cs="Arial"/>
                <w:sz w:val="20"/>
              </w:rPr>
            </w:pPr>
            <w:r w:rsidRPr="001D6D5C">
              <w:rPr>
                <w:rFonts w:ascii="Arial" w:hAnsi="Arial" w:cs="Arial"/>
                <w:sz w:val="20"/>
              </w:rPr>
              <w:t xml:space="preserve">means, in relation to either </w:t>
            </w:r>
            <w:r>
              <w:rPr>
                <w:rFonts w:ascii="Arial" w:hAnsi="Arial" w:cs="Arial"/>
                <w:sz w:val="20"/>
              </w:rPr>
              <w:t>p</w:t>
            </w:r>
            <w:r w:rsidRPr="001D6D5C">
              <w:rPr>
                <w:rFonts w:ascii="Arial" w:hAnsi="Arial" w:cs="Arial"/>
                <w:sz w:val="20"/>
              </w:rPr>
              <w:t xml:space="preserve">arty, all persons engaged or employed by that </w:t>
            </w:r>
            <w:r>
              <w:rPr>
                <w:rFonts w:ascii="Arial" w:hAnsi="Arial" w:cs="Arial"/>
                <w:sz w:val="20"/>
              </w:rPr>
              <w:t>p</w:t>
            </w:r>
            <w:r w:rsidRPr="001D6D5C">
              <w:rPr>
                <w:rFonts w:ascii="Arial" w:hAnsi="Arial" w:cs="Arial"/>
                <w:sz w:val="20"/>
              </w:rPr>
              <w:t>arty from time to time, including its officers, consultants, contractors, agents;</w:t>
            </w:r>
          </w:p>
          <w:p w14:paraId="5032AF8D" w14:textId="77777777" w:rsidR="00555D49" w:rsidRPr="001D6D5C" w:rsidRDefault="00555D49" w:rsidP="00E3542F">
            <w:pPr>
              <w:pStyle w:val="Level2"/>
              <w:spacing w:after="0"/>
              <w:ind w:left="0"/>
              <w:rPr>
                <w:rFonts w:ascii="Arial" w:hAnsi="Arial" w:cs="Arial"/>
                <w:sz w:val="20"/>
              </w:rPr>
            </w:pPr>
          </w:p>
        </w:tc>
      </w:tr>
      <w:tr w:rsidR="00555D49" w:rsidRPr="001D6D5C" w14:paraId="09B29A21" w14:textId="77777777" w:rsidTr="00E3542F">
        <w:tc>
          <w:tcPr>
            <w:tcW w:w="2660" w:type="dxa"/>
          </w:tcPr>
          <w:p w14:paraId="7711FD30" w14:textId="77777777" w:rsidR="00555D49" w:rsidRPr="00E3542F" w:rsidRDefault="00555D49" w:rsidP="00182CE9">
            <w:pPr>
              <w:pStyle w:val="Level2"/>
              <w:numPr>
                <w:ilvl w:val="0"/>
                <w:numId w:val="0"/>
              </w:numPr>
              <w:spacing w:after="0"/>
              <w:jc w:val="left"/>
              <w:rPr>
                <w:rFonts w:ascii="Arial" w:hAnsi="Arial" w:cs="Arial"/>
                <w:b/>
                <w:bCs/>
                <w:sz w:val="20"/>
              </w:rPr>
            </w:pPr>
            <w:r w:rsidRPr="00E3542F">
              <w:rPr>
                <w:rFonts w:ascii="Arial" w:hAnsi="Arial" w:cs="Arial"/>
                <w:b/>
                <w:bCs/>
                <w:sz w:val="20"/>
              </w:rPr>
              <w:t>"Regulator"</w:t>
            </w:r>
          </w:p>
        </w:tc>
        <w:tc>
          <w:tcPr>
            <w:tcW w:w="6520" w:type="dxa"/>
          </w:tcPr>
          <w:p w14:paraId="082B05AA" w14:textId="77777777" w:rsidR="00555D49" w:rsidRPr="001D6D5C" w:rsidRDefault="00555D49" w:rsidP="00E3542F">
            <w:pPr>
              <w:pStyle w:val="Level2"/>
              <w:spacing w:after="0"/>
              <w:ind w:left="0"/>
              <w:rPr>
                <w:rFonts w:ascii="Arial" w:hAnsi="Arial" w:cs="Arial"/>
                <w:sz w:val="20"/>
              </w:rPr>
            </w:pPr>
            <w:r w:rsidRPr="001D6D5C">
              <w:rPr>
                <w:rFonts w:ascii="Arial" w:hAnsi="Arial" w:cs="Arial"/>
                <w:sz w:val="20"/>
              </w:rPr>
              <w:t>means any local or national agency, department, official, parliament, public or statutory person or any government body, responsible for administering, providing guidance on, supervising and enforcing Data Protection Laws, including in the United Kingdom the Information Commissioner’s Office</w:t>
            </w:r>
          </w:p>
          <w:p w14:paraId="7584FB88" w14:textId="77777777" w:rsidR="00555D49" w:rsidRPr="001D6D5C" w:rsidRDefault="00555D49" w:rsidP="00E3542F">
            <w:pPr>
              <w:pStyle w:val="Level2"/>
              <w:spacing w:after="0"/>
              <w:ind w:left="0"/>
              <w:rPr>
                <w:rFonts w:ascii="Arial" w:hAnsi="Arial" w:cs="Arial"/>
                <w:sz w:val="20"/>
              </w:rPr>
            </w:pPr>
          </w:p>
        </w:tc>
      </w:tr>
      <w:tr w:rsidR="00555D49" w:rsidRPr="001D6D5C" w14:paraId="352E9A67" w14:textId="77777777" w:rsidTr="00E3542F">
        <w:tc>
          <w:tcPr>
            <w:tcW w:w="2660" w:type="dxa"/>
          </w:tcPr>
          <w:p w14:paraId="23CF9212" w14:textId="77777777" w:rsidR="00555D49" w:rsidRPr="00E3542F" w:rsidRDefault="00555D49" w:rsidP="00182CE9">
            <w:pPr>
              <w:pStyle w:val="Level2"/>
              <w:numPr>
                <w:ilvl w:val="0"/>
                <w:numId w:val="0"/>
              </w:numPr>
              <w:spacing w:after="0"/>
              <w:jc w:val="left"/>
              <w:rPr>
                <w:rFonts w:ascii="Arial" w:hAnsi="Arial" w:cs="Arial"/>
                <w:b/>
                <w:bCs/>
                <w:sz w:val="20"/>
              </w:rPr>
            </w:pPr>
            <w:r w:rsidRPr="00E3542F">
              <w:rPr>
                <w:rFonts w:ascii="Arial" w:hAnsi="Arial" w:cs="Arial"/>
                <w:b/>
                <w:bCs/>
                <w:sz w:val="20"/>
              </w:rPr>
              <w:t>“Restricted Country”</w:t>
            </w:r>
          </w:p>
        </w:tc>
        <w:tc>
          <w:tcPr>
            <w:tcW w:w="6520" w:type="dxa"/>
          </w:tcPr>
          <w:p w14:paraId="6D238B36" w14:textId="77777777" w:rsidR="00555D49" w:rsidRPr="001D6D5C" w:rsidRDefault="00555D49" w:rsidP="00E3542F">
            <w:pPr>
              <w:pStyle w:val="Level2"/>
              <w:spacing w:after="0"/>
              <w:ind w:left="0"/>
              <w:rPr>
                <w:rFonts w:ascii="Arial" w:hAnsi="Arial" w:cs="Arial"/>
                <w:sz w:val="20"/>
              </w:rPr>
            </w:pPr>
            <w:r w:rsidRPr="001D6D5C">
              <w:rPr>
                <w:rFonts w:ascii="Arial" w:hAnsi="Arial" w:cs="Arial"/>
                <w:sz w:val="20"/>
              </w:rPr>
              <w:t xml:space="preserve">means a country, territory or jurisdiction that is outside of the United Kingdom or European Economic Area which (i) is not the subject of an adequacy determination by the UK Secretary of State or the European Commission (as applicable); or (ii) is the subject of an adequacy determination by the UK Secretary of State or the European Commission (as applicable), but such determination does not extend to the Processing or transfer of Personal Data carried out under or in connection with this Agreement; </w:t>
            </w:r>
          </w:p>
          <w:p w14:paraId="07A08C2F" w14:textId="77777777" w:rsidR="00555D49" w:rsidRPr="001D6D5C" w:rsidRDefault="00555D49" w:rsidP="00E3542F">
            <w:pPr>
              <w:pStyle w:val="Level2"/>
              <w:spacing w:after="0"/>
              <w:ind w:left="0"/>
              <w:rPr>
                <w:rFonts w:ascii="Arial" w:hAnsi="Arial" w:cs="Arial"/>
                <w:sz w:val="20"/>
              </w:rPr>
            </w:pPr>
          </w:p>
        </w:tc>
      </w:tr>
      <w:tr w:rsidR="00555D49" w:rsidRPr="001D6D5C" w14:paraId="0E6D8814" w14:textId="77777777" w:rsidTr="00E3542F">
        <w:tc>
          <w:tcPr>
            <w:tcW w:w="2660" w:type="dxa"/>
          </w:tcPr>
          <w:p w14:paraId="57E62527" w14:textId="77777777" w:rsidR="00555D49" w:rsidRPr="00E3542F" w:rsidRDefault="00555D49" w:rsidP="00182CE9">
            <w:pPr>
              <w:pStyle w:val="Level2"/>
              <w:numPr>
                <w:ilvl w:val="0"/>
                <w:numId w:val="0"/>
              </w:numPr>
              <w:spacing w:after="0"/>
              <w:jc w:val="left"/>
              <w:rPr>
                <w:rFonts w:ascii="Arial" w:hAnsi="Arial" w:cs="Arial"/>
                <w:b/>
                <w:bCs/>
                <w:sz w:val="20"/>
              </w:rPr>
            </w:pPr>
            <w:r w:rsidRPr="00E3542F">
              <w:rPr>
                <w:rFonts w:ascii="Arial" w:hAnsi="Arial" w:cs="Arial"/>
                <w:b/>
                <w:bCs/>
                <w:sz w:val="20"/>
              </w:rPr>
              <w:t>“Security Requirements”</w:t>
            </w:r>
          </w:p>
        </w:tc>
        <w:tc>
          <w:tcPr>
            <w:tcW w:w="6520" w:type="dxa"/>
          </w:tcPr>
          <w:p w14:paraId="332C2ACD" w14:textId="77777777" w:rsidR="00555D49" w:rsidRPr="001D6D5C" w:rsidRDefault="00555D49" w:rsidP="00E3542F">
            <w:pPr>
              <w:pStyle w:val="Level2"/>
              <w:spacing w:after="0"/>
              <w:ind w:left="0"/>
              <w:rPr>
                <w:rFonts w:ascii="Arial" w:hAnsi="Arial" w:cs="Arial"/>
                <w:sz w:val="20"/>
              </w:rPr>
            </w:pPr>
            <w:r w:rsidRPr="001D6D5C">
              <w:rPr>
                <w:rFonts w:ascii="Arial" w:hAnsi="Arial" w:cs="Arial"/>
                <w:sz w:val="20"/>
              </w:rPr>
              <w:t>means the requirements regarding the security of Personal Data, as set out in the Data Protection Legislation (including in particular the measures set out in Article 32(1) of the GDPR, taking due account of the matters described in Article 32(2) of the GDPR);</w:t>
            </w:r>
          </w:p>
          <w:p w14:paraId="4072C7F3" w14:textId="77777777" w:rsidR="00555D49" w:rsidRPr="001D6D5C" w:rsidRDefault="00555D49" w:rsidP="00E3542F">
            <w:pPr>
              <w:pStyle w:val="Level2"/>
              <w:spacing w:after="0"/>
              <w:ind w:left="0"/>
              <w:rPr>
                <w:rFonts w:ascii="Arial" w:hAnsi="Arial" w:cs="Arial"/>
                <w:sz w:val="20"/>
              </w:rPr>
            </w:pPr>
          </w:p>
        </w:tc>
      </w:tr>
      <w:tr w:rsidR="00555D49" w:rsidRPr="001F37E5" w14:paraId="5DD50420" w14:textId="77777777" w:rsidTr="00E3542F">
        <w:tc>
          <w:tcPr>
            <w:tcW w:w="2660" w:type="dxa"/>
          </w:tcPr>
          <w:p w14:paraId="1B0A0FBB" w14:textId="77777777" w:rsidR="00555D49" w:rsidRPr="00E3542F" w:rsidRDefault="00555D49" w:rsidP="00182CE9">
            <w:pPr>
              <w:pStyle w:val="Level2"/>
              <w:numPr>
                <w:ilvl w:val="0"/>
                <w:numId w:val="0"/>
              </w:numPr>
              <w:spacing w:after="0"/>
              <w:jc w:val="left"/>
              <w:rPr>
                <w:rFonts w:ascii="Arial" w:hAnsi="Arial" w:cs="Arial"/>
                <w:b/>
                <w:bCs/>
                <w:sz w:val="20"/>
              </w:rPr>
            </w:pPr>
            <w:r w:rsidRPr="00E3542F">
              <w:rPr>
                <w:rFonts w:ascii="Arial" w:hAnsi="Arial" w:cs="Arial"/>
                <w:b/>
                <w:bCs/>
                <w:sz w:val="20"/>
              </w:rPr>
              <w:t>“</w:t>
            </w:r>
            <w:r>
              <w:rPr>
                <w:rFonts w:ascii="Arial" w:hAnsi="Arial" w:cs="Arial"/>
                <w:b/>
                <w:bCs/>
                <w:sz w:val="20"/>
              </w:rPr>
              <w:t>Shared</w:t>
            </w:r>
            <w:r w:rsidRPr="00E3542F">
              <w:rPr>
                <w:rFonts w:ascii="Arial" w:hAnsi="Arial" w:cs="Arial"/>
                <w:b/>
                <w:bCs/>
                <w:sz w:val="20"/>
              </w:rPr>
              <w:t xml:space="preserve"> Data” </w:t>
            </w:r>
          </w:p>
        </w:tc>
        <w:tc>
          <w:tcPr>
            <w:tcW w:w="6520" w:type="dxa"/>
          </w:tcPr>
          <w:p w14:paraId="6C0A2FB4" w14:textId="77777777" w:rsidR="00555D49" w:rsidRPr="001F37E5" w:rsidRDefault="00555D49" w:rsidP="00E3542F">
            <w:pPr>
              <w:pStyle w:val="Level2"/>
              <w:ind w:left="0"/>
              <w:rPr>
                <w:rFonts w:ascii="Arial" w:hAnsi="Arial" w:cs="Arial"/>
                <w:sz w:val="20"/>
              </w:rPr>
            </w:pPr>
            <w:r w:rsidRPr="001D6D5C">
              <w:rPr>
                <w:rFonts w:ascii="Arial" w:hAnsi="Arial" w:cs="Arial"/>
                <w:sz w:val="20"/>
              </w:rPr>
              <w:t xml:space="preserve">means all information, materials and data, including Personal Data and Special Category Personal Data that is shared between the </w:t>
            </w:r>
            <w:r>
              <w:rPr>
                <w:rFonts w:ascii="Arial" w:hAnsi="Arial" w:cs="Arial"/>
                <w:sz w:val="20"/>
              </w:rPr>
              <w:t>p</w:t>
            </w:r>
            <w:r w:rsidRPr="001D6D5C">
              <w:rPr>
                <w:rFonts w:ascii="Arial" w:hAnsi="Arial" w:cs="Arial"/>
                <w:sz w:val="20"/>
              </w:rPr>
              <w:t>arties under, or in connection with, this Agreement (as such Personal Data is more particularly described in the Data Sharing Particulars).</w:t>
            </w:r>
          </w:p>
        </w:tc>
      </w:tr>
      <w:tr w:rsidR="00555D49" w:rsidRPr="001D6D5C" w14:paraId="2BEE4E94" w14:textId="77777777" w:rsidTr="00E3542F">
        <w:tc>
          <w:tcPr>
            <w:tcW w:w="2660" w:type="dxa"/>
          </w:tcPr>
          <w:p w14:paraId="500C23A7" w14:textId="77777777" w:rsidR="00555D49" w:rsidRPr="00E3542F" w:rsidRDefault="00555D49" w:rsidP="00182CE9">
            <w:pPr>
              <w:pStyle w:val="Level2"/>
              <w:numPr>
                <w:ilvl w:val="0"/>
                <w:numId w:val="0"/>
              </w:numPr>
              <w:spacing w:after="0"/>
              <w:jc w:val="left"/>
              <w:rPr>
                <w:rFonts w:ascii="Arial" w:hAnsi="Arial" w:cs="Arial"/>
                <w:b/>
                <w:bCs/>
                <w:sz w:val="20"/>
              </w:rPr>
            </w:pPr>
            <w:r w:rsidRPr="00E3542F">
              <w:rPr>
                <w:rFonts w:ascii="Arial" w:hAnsi="Arial" w:cs="Arial"/>
                <w:b/>
                <w:bCs/>
                <w:sz w:val="20"/>
              </w:rPr>
              <w:t>“Special Category Personal Data”</w:t>
            </w:r>
          </w:p>
        </w:tc>
        <w:tc>
          <w:tcPr>
            <w:tcW w:w="6520" w:type="dxa"/>
          </w:tcPr>
          <w:p w14:paraId="7CC0AA50" w14:textId="77777777" w:rsidR="00555D49" w:rsidRPr="001D6D5C" w:rsidRDefault="00555D49" w:rsidP="00E3542F">
            <w:pPr>
              <w:pStyle w:val="Level2"/>
              <w:spacing w:after="0"/>
              <w:ind w:left="0"/>
              <w:rPr>
                <w:rFonts w:ascii="Arial" w:hAnsi="Arial" w:cs="Arial"/>
                <w:sz w:val="20"/>
              </w:rPr>
            </w:pPr>
            <w:r w:rsidRPr="001D6D5C">
              <w:rPr>
                <w:rFonts w:ascii="Arial" w:hAnsi="Arial" w:cs="Arial"/>
                <w:sz w:val="20"/>
              </w:rPr>
              <w:t>means Personal Data that incorporates such categories of data as are listed in Article 9(1) of the GDPR and Personal Data relating to criminal convictions and offences;</w:t>
            </w:r>
          </w:p>
          <w:p w14:paraId="0652A771" w14:textId="77777777" w:rsidR="00555D49" w:rsidRPr="001D6D5C" w:rsidRDefault="00555D49" w:rsidP="00E3542F">
            <w:pPr>
              <w:pStyle w:val="Level2"/>
              <w:spacing w:after="0"/>
              <w:ind w:left="0"/>
              <w:rPr>
                <w:rFonts w:ascii="Arial" w:hAnsi="Arial" w:cs="Arial"/>
                <w:sz w:val="20"/>
              </w:rPr>
            </w:pPr>
          </w:p>
        </w:tc>
      </w:tr>
      <w:tr w:rsidR="00555D49" w:rsidRPr="001D6D5C" w14:paraId="6688F190" w14:textId="77777777" w:rsidTr="00E3542F">
        <w:tc>
          <w:tcPr>
            <w:tcW w:w="2660" w:type="dxa"/>
          </w:tcPr>
          <w:p w14:paraId="704943E7" w14:textId="77777777" w:rsidR="00555D49" w:rsidRPr="00E3542F" w:rsidRDefault="00555D49" w:rsidP="00182CE9">
            <w:pPr>
              <w:pStyle w:val="Level2"/>
              <w:numPr>
                <w:ilvl w:val="0"/>
                <w:numId w:val="0"/>
              </w:numPr>
              <w:spacing w:after="0"/>
              <w:jc w:val="left"/>
              <w:rPr>
                <w:rFonts w:ascii="Arial" w:hAnsi="Arial" w:cs="Arial"/>
                <w:b/>
                <w:bCs/>
                <w:sz w:val="20"/>
              </w:rPr>
            </w:pPr>
            <w:r w:rsidRPr="00E3542F">
              <w:rPr>
                <w:rFonts w:ascii="Arial" w:hAnsi="Arial" w:cs="Arial"/>
                <w:b/>
                <w:bCs/>
                <w:sz w:val="20"/>
              </w:rPr>
              <w:t>“Third Party Communication”</w:t>
            </w:r>
          </w:p>
          <w:p w14:paraId="45BEE157" w14:textId="77777777" w:rsidR="00555D49" w:rsidRPr="00E3542F" w:rsidRDefault="00555D49" w:rsidP="00182CE9">
            <w:pPr>
              <w:pStyle w:val="Level2"/>
              <w:numPr>
                <w:ilvl w:val="0"/>
                <w:numId w:val="0"/>
              </w:numPr>
              <w:spacing w:after="0"/>
              <w:jc w:val="left"/>
              <w:rPr>
                <w:rFonts w:ascii="Arial" w:hAnsi="Arial" w:cs="Arial"/>
                <w:b/>
                <w:bCs/>
                <w:sz w:val="20"/>
              </w:rPr>
            </w:pPr>
          </w:p>
        </w:tc>
        <w:tc>
          <w:tcPr>
            <w:tcW w:w="6520" w:type="dxa"/>
          </w:tcPr>
          <w:p w14:paraId="46D79A27" w14:textId="77777777" w:rsidR="00555D49" w:rsidRPr="001D6D5C" w:rsidRDefault="00555D49" w:rsidP="00E3542F">
            <w:pPr>
              <w:pStyle w:val="Level2"/>
              <w:spacing w:after="0"/>
              <w:ind w:left="0"/>
              <w:rPr>
                <w:rFonts w:ascii="Arial" w:hAnsi="Arial" w:cs="Arial"/>
                <w:sz w:val="20"/>
              </w:rPr>
            </w:pPr>
            <w:r w:rsidRPr="001D6D5C">
              <w:rPr>
                <w:rFonts w:ascii="Arial" w:hAnsi="Arial" w:cs="Arial"/>
                <w:sz w:val="20"/>
              </w:rPr>
              <w:t>means any request, complaint, or communication from a third party, including any correspondence or communication (whether written or verbal) from a Regulator in relation to the Processing of Personal Data;</w:t>
            </w:r>
          </w:p>
          <w:p w14:paraId="584191F3" w14:textId="77777777" w:rsidR="00555D49" w:rsidRPr="001D6D5C" w:rsidRDefault="00555D49" w:rsidP="00E3542F">
            <w:pPr>
              <w:pStyle w:val="Level2"/>
              <w:spacing w:after="0"/>
              <w:ind w:left="0"/>
              <w:rPr>
                <w:rFonts w:ascii="Arial" w:hAnsi="Arial" w:cs="Arial"/>
                <w:sz w:val="20"/>
              </w:rPr>
            </w:pPr>
          </w:p>
        </w:tc>
      </w:tr>
      <w:tr w:rsidR="00555D49" w:rsidRPr="001D6D5C" w14:paraId="0DFEDE37" w14:textId="77777777" w:rsidTr="00E3542F">
        <w:tc>
          <w:tcPr>
            <w:tcW w:w="2660" w:type="dxa"/>
          </w:tcPr>
          <w:p w14:paraId="2EA81CCC" w14:textId="77777777" w:rsidR="00555D49" w:rsidRPr="00E3542F" w:rsidRDefault="00555D49" w:rsidP="00182CE9">
            <w:pPr>
              <w:pStyle w:val="Level2"/>
              <w:numPr>
                <w:ilvl w:val="0"/>
                <w:numId w:val="0"/>
              </w:numPr>
              <w:spacing w:after="0"/>
              <w:jc w:val="left"/>
              <w:rPr>
                <w:rFonts w:ascii="Arial" w:hAnsi="Arial" w:cs="Arial"/>
                <w:b/>
                <w:bCs/>
                <w:sz w:val="20"/>
              </w:rPr>
            </w:pPr>
            <w:r w:rsidRPr="00E3542F">
              <w:rPr>
                <w:rFonts w:ascii="Arial" w:hAnsi="Arial" w:cs="Arial"/>
                <w:b/>
                <w:bCs/>
                <w:sz w:val="20"/>
              </w:rPr>
              <w:t xml:space="preserve">“Transparency Requirements” </w:t>
            </w:r>
          </w:p>
          <w:p w14:paraId="02657EC7" w14:textId="77777777" w:rsidR="00555D49" w:rsidRPr="00E3542F" w:rsidRDefault="00555D49" w:rsidP="00182CE9">
            <w:pPr>
              <w:pStyle w:val="Level2"/>
              <w:numPr>
                <w:ilvl w:val="0"/>
                <w:numId w:val="0"/>
              </w:numPr>
              <w:spacing w:after="0"/>
              <w:jc w:val="left"/>
              <w:rPr>
                <w:rFonts w:ascii="Arial" w:hAnsi="Arial" w:cs="Arial"/>
                <w:b/>
                <w:bCs/>
                <w:sz w:val="20"/>
              </w:rPr>
            </w:pPr>
          </w:p>
        </w:tc>
        <w:tc>
          <w:tcPr>
            <w:tcW w:w="6520" w:type="dxa"/>
          </w:tcPr>
          <w:p w14:paraId="0ABD4268" w14:textId="77777777" w:rsidR="00555D49" w:rsidRPr="001D6D5C" w:rsidRDefault="00555D49" w:rsidP="00E3542F">
            <w:pPr>
              <w:pStyle w:val="Level2"/>
              <w:spacing w:after="0"/>
              <w:ind w:left="0"/>
              <w:rPr>
                <w:rFonts w:ascii="Arial" w:hAnsi="Arial" w:cs="Arial"/>
                <w:sz w:val="20"/>
              </w:rPr>
            </w:pPr>
            <w:r w:rsidRPr="001D6D5C">
              <w:rPr>
                <w:rFonts w:ascii="Arial" w:hAnsi="Arial" w:cs="Arial"/>
                <w:sz w:val="20"/>
              </w:rPr>
              <w:t xml:space="preserve">means requirements around ensuring that Processing is fair and transparent, as set out in the Data Protection Legislation (including, in </w:t>
            </w:r>
            <w:r w:rsidRPr="001D6D5C">
              <w:rPr>
                <w:rFonts w:ascii="Arial" w:hAnsi="Arial" w:cs="Arial"/>
                <w:sz w:val="20"/>
              </w:rPr>
              <w:lastRenderedPageBreak/>
              <w:t>Article 5(1)(a) and Article 13 and Article 14 of the GDPR, as applicable); and</w:t>
            </w:r>
          </w:p>
          <w:p w14:paraId="19A94669" w14:textId="77777777" w:rsidR="00555D49" w:rsidRPr="001D6D5C" w:rsidRDefault="00555D49" w:rsidP="00E3542F">
            <w:pPr>
              <w:pStyle w:val="Level2"/>
              <w:spacing w:after="0"/>
              <w:ind w:left="0"/>
              <w:rPr>
                <w:rFonts w:ascii="Arial" w:hAnsi="Arial" w:cs="Arial"/>
                <w:sz w:val="20"/>
              </w:rPr>
            </w:pPr>
            <w:r w:rsidRPr="001D6D5C">
              <w:rPr>
                <w:rFonts w:ascii="Arial" w:hAnsi="Arial" w:cs="Arial"/>
                <w:sz w:val="20"/>
              </w:rPr>
              <w:tab/>
            </w:r>
          </w:p>
        </w:tc>
      </w:tr>
      <w:tr w:rsidR="00555D49" w:rsidRPr="001D6D5C" w14:paraId="288E609A" w14:textId="77777777" w:rsidTr="00E3542F">
        <w:tc>
          <w:tcPr>
            <w:tcW w:w="2660" w:type="dxa"/>
          </w:tcPr>
          <w:p w14:paraId="059F916E" w14:textId="77777777" w:rsidR="00555D49" w:rsidRPr="00E3542F" w:rsidRDefault="00555D49" w:rsidP="00182CE9">
            <w:pPr>
              <w:pStyle w:val="Level2"/>
              <w:numPr>
                <w:ilvl w:val="0"/>
                <w:numId w:val="0"/>
              </w:numPr>
              <w:spacing w:after="0"/>
              <w:jc w:val="left"/>
              <w:rPr>
                <w:rFonts w:ascii="Arial" w:hAnsi="Arial" w:cs="Arial"/>
                <w:b/>
                <w:bCs/>
                <w:sz w:val="20"/>
              </w:rPr>
            </w:pPr>
            <w:r w:rsidRPr="00E3542F">
              <w:rPr>
                <w:rFonts w:ascii="Arial" w:hAnsi="Arial" w:cs="Arial"/>
                <w:b/>
                <w:bCs/>
                <w:sz w:val="20"/>
              </w:rPr>
              <w:lastRenderedPageBreak/>
              <w:t>“UK Data Protection Legislation”</w:t>
            </w:r>
          </w:p>
        </w:tc>
        <w:tc>
          <w:tcPr>
            <w:tcW w:w="6520" w:type="dxa"/>
          </w:tcPr>
          <w:p w14:paraId="559ACF96" w14:textId="77777777" w:rsidR="00555D49" w:rsidRPr="001D6D5C" w:rsidRDefault="00555D49" w:rsidP="00E3542F">
            <w:pPr>
              <w:pStyle w:val="Level2"/>
              <w:spacing w:after="0"/>
              <w:ind w:left="0"/>
              <w:rPr>
                <w:rFonts w:ascii="Arial" w:hAnsi="Arial" w:cs="Arial"/>
                <w:sz w:val="20"/>
              </w:rPr>
            </w:pPr>
            <w:r w:rsidRPr="001D6D5C">
              <w:rPr>
                <w:rFonts w:ascii="Arial" w:hAnsi="Arial" w:cs="Arial"/>
                <w:sz w:val="20"/>
              </w:rPr>
              <w:t>means the Privacy and Electronic Communications Regulations 2003 (as amended by SI 2011 no. 6), the Data Protection Act 2018 and the EU GDPR as each is amended in accordance with the Data Protection, Privacy and Electronic Communications (Amendments etc) (EU Exit) Regulations 2019 (as amended by SI 2020 no. 1586) and incorporated into UK law under the UK European Union (Withdrawal) Act 2018 (the “</w:t>
            </w:r>
            <w:r w:rsidRPr="00E3542F">
              <w:rPr>
                <w:rFonts w:ascii="Arial" w:hAnsi="Arial" w:cs="Arial"/>
                <w:b/>
                <w:bCs/>
                <w:sz w:val="20"/>
              </w:rPr>
              <w:t>UK GDPR</w:t>
            </w:r>
            <w:r w:rsidRPr="001D6D5C">
              <w:rPr>
                <w:rFonts w:ascii="Arial" w:hAnsi="Arial" w:cs="Arial"/>
                <w:sz w:val="20"/>
              </w:rPr>
              <w:t>”).</w:t>
            </w:r>
          </w:p>
          <w:p w14:paraId="2F1A8C8A" w14:textId="77777777" w:rsidR="00555D49" w:rsidRPr="001D6D5C" w:rsidRDefault="00555D49" w:rsidP="00E3542F">
            <w:pPr>
              <w:pStyle w:val="Level2"/>
              <w:spacing w:after="0"/>
              <w:ind w:left="0"/>
              <w:rPr>
                <w:rFonts w:ascii="Arial" w:hAnsi="Arial" w:cs="Arial"/>
                <w:sz w:val="20"/>
              </w:rPr>
            </w:pPr>
          </w:p>
        </w:tc>
      </w:tr>
    </w:tbl>
    <w:p w14:paraId="59AADFCD" w14:textId="77777777" w:rsidR="00CB4964" w:rsidRPr="003F239F" w:rsidRDefault="00CB4964" w:rsidP="00946AF8">
      <w:pPr>
        <w:jc w:val="left"/>
        <w:rPr>
          <w:rFonts w:ascii="Arial" w:hAnsi="Arial" w:cs="Arial"/>
          <w:sz w:val="20"/>
        </w:rPr>
      </w:pPr>
    </w:p>
    <w:p w14:paraId="0B58A340" w14:textId="77777777" w:rsidR="00CB4964" w:rsidRPr="003F239F" w:rsidRDefault="00CB4964" w:rsidP="00A1186B">
      <w:pPr>
        <w:pStyle w:val="Level1"/>
        <w:numPr>
          <w:ilvl w:val="0"/>
          <w:numId w:val="26"/>
        </w:numPr>
        <w:rPr>
          <w:rFonts w:ascii="Arial" w:hAnsi="Arial" w:cs="Arial"/>
          <w:sz w:val="20"/>
        </w:rPr>
      </w:pPr>
      <w:r w:rsidRPr="003F239F">
        <w:rPr>
          <w:rStyle w:val="Level1asHeadingtext"/>
          <w:rFonts w:ascii="Arial" w:hAnsi="Arial" w:cs="Arial"/>
          <w:sz w:val="20"/>
        </w:rPr>
        <w:t xml:space="preserve">Arrangement between the </w:t>
      </w:r>
      <w:r w:rsidR="005756A9" w:rsidRPr="003F239F">
        <w:rPr>
          <w:rStyle w:val="Level1asHeadingtext"/>
          <w:rFonts w:ascii="Arial" w:hAnsi="Arial" w:cs="Arial"/>
          <w:sz w:val="20"/>
        </w:rPr>
        <w:t>p</w:t>
      </w:r>
      <w:r w:rsidRPr="003F239F">
        <w:rPr>
          <w:rStyle w:val="Level1asHeadingtext"/>
          <w:rFonts w:ascii="Arial" w:hAnsi="Arial" w:cs="Arial"/>
          <w:sz w:val="20"/>
        </w:rPr>
        <w:t>arties</w:t>
      </w:r>
      <w:r w:rsidRPr="003F239F">
        <w:rPr>
          <w:rFonts w:ascii="Arial" w:hAnsi="Arial" w:cs="Arial"/>
          <w:sz w:val="20"/>
        </w:rPr>
        <w:t xml:space="preserve"> </w:t>
      </w:r>
    </w:p>
    <w:p w14:paraId="627B97AE" w14:textId="3E255507" w:rsidR="00CB4964" w:rsidRPr="003F239F" w:rsidRDefault="00CB4964" w:rsidP="00A1186B">
      <w:pPr>
        <w:pStyle w:val="Level2"/>
        <w:numPr>
          <w:ilvl w:val="1"/>
          <w:numId w:val="26"/>
        </w:numPr>
        <w:rPr>
          <w:rFonts w:ascii="Arial" w:hAnsi="Arial" w:cs="Arial"/>
          <w:sz w:val="20"/>
        </w:rPr>
      </w:pPr>
      <w:r w:rsidRPr="003F239F">
        <w:rPr>
          <w:rFonts w:ascii="Arial" w:hAnsi="Arial" w:cs="Arial"/>
          <w:sz w:val="20"/>
        </w:rPr>
        <w:t>Without prejudice to Paragraph</w:t>
      </w:r>
      <w:r w:rsidR="00555D49">
        <w:rPr>
          <w:rFonts w:ascii="Arial" w:hAnsi="Arial" w:cs="Arial"/>
          <w:sz w:val="20"/>
        </w:rPr>
        <w:t xml:space="preserve"> 1.2</w:t>
      </w:r>
      <w:r w:rsidRPr="003F239F">
        <w:rPr>
          <w:rFonts w:ascii="Arial" w:hAnsi="Arial" w:cs="Arial"/>
          <w:sz w:val="20"/>
        </w:rPr>
        <w:t>, the parties each acknowledge and agree that each party shall Process Personnel Personal Data (in their respective capacities as Controllers) under and in connection with this Agreement for the Administrative Purposes.</w:t>
      </w:r>
      <w:bookmarkStart w:id="13" w:name="_Ref108339083"/>
    </w:p>
    <w:p w14:paraId="3A76C85A" w14:textId="77777777" w:rsidR="00CB4964" w:rsidRPr="003F239F" w:rsidRDefault="00CB4964" w:rsidP="00A1186B">
      <w:pPr>
        <w:pStyle w:val="Level2"/>
        <w:numPr>
          <w:ilvl w:val="1"/>
          <w:numId w:val="26"/>
        </w:numPr>
        <w:tabs>
          <w:tab w:val="num" w:pos="1702"/>
        </w:tabs>
        <w:rPr>
          <w:rFonts w:ascii="Arial" w:hAnsi="Arial" w:cs="Arial"/>
          <w:sz w:val="20"/>
        </w:rPr>
      </w:pPr>
      <w:r w:rsidRPr="003F239F">
        <w:rPr>
          <w:rFonts w:ascii="Arial" w:hAnsi="Arial" w:cs="Arial"/>
          <w:sz w:val="20"/>
        </w:rPr>
        <w:t xml:space="preserve">Relationship of the </w:t>
      </w:r>
      <w:bookmarkEnd w:id="13"/>
      <w:r w:rsidR="005756A9" w:rsidRPr="003F239F">
        <w:rPr>
          <w:rFonts w:ascii="Arial" w:hAnsi="Arial" w:cs="Arial"/>
          <w:sz w:val="20"/>
        </w:rPr>
        <w:t>p</w:t>
      </w:r>
      <w:r w:rsidRPr="003F239F">
        <w:rPr>
          <w:rFonts w:ascii="Arial" w:hAnsi="Arial" w:cs="Arial"/>
          <w:sz w:val="20"/>
        </w:rPr>
        <w:t xml:space="preserve">arties </w:t>
      </w:r>
      <w:bookmarkStart w:id="14" w:name="_Hlk97821510"/>
    </w:p>
    <w:p w14:paraId="79F0EBE0" w14:textId="7944C8C1" w:rsidR="00CB4964" w:rsidRPr="00B952A3" w:rsidRDefault="00CB4964" w:rsidP="00A1186B">
      <w:pPr>
        <w:pStyle w:val="Level3"/>
        <w:numPr>
          <w:ilvl w:val="2"/>
          <w:numId w:val="26"/>
        </w:numPr>
        <w:rPr>
          <w:rFonts w:ascii="Arial" w:hAnsi="Arial" w:cs="Arial"/>
          <w:sz w:val="20"/>
        </w:rPr>
      </w:pPr>
      <w:r w:rsidRPr="003F239F">
        <w:rPr>
          <w:rFonts w:ascii="Arial" w:hAnsi="Arial" w:cs="Arial"/>
          <w:sz w:val="20"/>
        </w:rPr>
        <w:t xml:space="preserve">The parties shall each Process </w:t>
      </w:r>
      <w:r w:rsidR="00555D49">
        <w:rPr>
          <w:rFonts w:ascii="Arial" w:hAnsi="Arial" w:cs="Arial"/>
          <w:sz w:val="20"/>
        </w:rPr>
        <w:t>Shared</w:t>
      </w:r>
      <w:r w:rsidRPr="003F239F">
        <w:rPr>
          <w:rFonts w:ascii="Arial" w:hAnsi="Arial" w:cs="Arial"/>
          <w:sz w:val="20"/>
        </w:rPr>
        <w:t xml:space="preserve"> Data. The parties acknowledge that the factual arrangement between them dictates the classification of each party in respect of the Data Protection Legislation.  Notwithstanding the foregoing, the parties anticipate that </w:t>
      </w:r>
      <w:r w:rsidR="00553593">
        <w:rPr>
          <w:rFonts w:ascii="Arial" w:hAnsi="Arial" w:cs="Arial"/>
          <w:sz w:val="20"/>
        </w:rPr>
        <w:t>the Home Institution</w:t>
      </w:r>
      <w:r w:rsidRPr="003F239F">
        <w:rPr>
          <w:rFonts w:ascii="Arial" w:hAnsi="Arial" w:cs="Arial"/>
          <w:sz w:val="20"/>
        </w:rPr>
        <w:t xml:space="preserve"> shall </w:t>
      </w:r>
      <w:r w:rsidRPr="00B952A3">
        <w:rPr>
          <w:rFonts w:ascii="Arial" w:hAnsi="Arial" w:cs="Arial"/>
          <w:sz w:val="20"/>
        </w:rPr>
        <w:t xml:space="preserve">act as a Controller and </w:t>
      </w:r>
      <w:r w:rsidR="00553593">
        <w:rPr>
          <w:rFonts w:ascii="Arial" w:hAnsi="Arial" w:cs="Arial"/>
          <w:sz w:val="20"/>
        </w:rPr>
        <w:t>the University</w:t>
      </w:r>
      <w:r w:rsidRPr="00B952A3">
        <w:rPr>
          <w:rFonts w:ascii="Arial" w:hAnsi="Arial" w:cs="Arial"/>
          <w:sz w:val="20"/>
        </w:rPr>
        <w:t xml:space="preserve"> shall</w:t>
      </w:r>
      <w:bookmarkStart w:id="15" w:name="_Hlk97821603"/>
      <w:bookmarkEnd w:id="14"/>
      <w:r w:rsidRPr="00B952A3">
        <w:rPr>
          <w:rFonts w:ascii="Arial" w:hAnsi="Arial" w:cs="Arial"/>
          <w:sz w:val="20"/>
        </w:rPr>
        <w:t xml:space="preserve"> act as an independent Controller, in which case Paragraphs </w:t>
      </w:r>
      <w:r w:rsidR="00555D49">
        <w:rPr>
          <w:rFonts w:ascii="Arial" w:hAnsi="Arial" w:cs="Arial"/>
          <w:sz w:val="20"/>
        </w:rPr>
        <w:t xml:space="preserve">2.1 – 2.2 </w:t>
      </w:r>
      <w:r w:rsidRPr="00B952A3">
        <w:rPr>
          <w:rFonts w:ascii="Arial" w:hAnsi="Arial" w:cs="Arial"/>
          <w:sz w:val="20"/>
        </w:rPr>
        <w:t>of this Schedule shall apply to such Processing;</w:t>
      </w:r>
      <w:bookmarkEnd w:id="15"/>
      <w:r w:rsidR="006C26E7">
        <w:rPr>
          <w:rFonts w:ascii="Arial" w:hAnsi="Arial" w:cs="Arial"/>
          <w:sz w:val="20"/>
        </w:rPr>
        <w:t xml:space="preserve"> and</w:t>
      </w:r>
    </w:p>
    <w:p w14:paraId="2A95DFA5" w14:textId="4F5B4C2D" w:rsidR="00CB4964" w:rsidRPr="00B952A3" w:rsidRDefault="00CB4964" w:rsidP="00A1186B">
      <w:pPr>
        <w:pStyle w:val="Level3"/>
        <w:numPr>
          <w:ilvl w:val="2"/>
          <w:numId w:val="26"/>
        </w:numPr>
        <w:rPr>
          <w:rFonts w:ascii="Arial" w:hAnsi="Arial" w:cs="Arial"/>
          <w:sz w:val="20"/>
        </w:rPr>
      </w:pPr>
      <w:r w:rsidRPr="00B952A3">
        <w:rPr>
          <w:rFonts w:ascii="Arial" w:hAnsi="Arial" w:cs="Arial"/>
          <w:sz w:val="20"/>
        </w:rPr>
        <w:t>Each party will comply with its obligations under the Data Protection Legislation in its performance of its obligations under this Agreement</w:t>
      </w:r>
      <w:r w:rsidR="006C26E7">
        <w:rPr>
          <w:rFonts w:ascii="Arial" w:hAnsi="Arial" w:cs="Arial"/>
          <w:sz w:val="20"/>
        </w:rPr>
        <w:t>.</w:t>
      </w:r>
    </w:p>
    <w:p w14:paraId="52B18CBD" w14:textId="77777777" w:rsidR="00CB4964" w:rsidRPr="006C26E7" w:rsidRDefault="00CB4964" w:rsidP="00A1186B">
      <w:pPr>
        <w:pStyle w:val="Level1"/>
        <w:numPr>
          <w:ilvl w:val="0"/>
          <w:numId w:val="26"/>
        </w:numPr>
        <w:rPr>
          <w:rFonts w:ascii="Arial" w:hAnsi="Arial" w:cs="Arial"/>
          <w:b/>
          <w:bCs/>
          <w:sz w:val="20"/>
        </w:rPr>
      </w:pPr>
      <w:r w:rsidRPr="006C26E7">
        <w:rPr>
          <w:rFonts w:ascii="Arial" w:hAnsi="Arial" w:cs="Arial"/>
          <w:b/>
          <w:bCs/>
          <w:sz w:val="20"/>
        </w:rPr>
        <w:t>Controller obligations</w:t>
      </w:r>
    </w:p>
    <w:p w14:paraId="007119A9" w14:textId="4ECE2560" w:rsidR="00CB4964" w:rsidRPr="003F239F" w:rsidRDefault="00CB4964" w:rsidP="00A1186B">
      <w:pPr>
        <w:pStyle w:val="Level2"/>
        <w:numPr>
          <w:ilvl w:val="1"/>
          <w:numId w:val="26"/>
        </w:numPr>
        <w:adjustRightInd w:val="0"/>
        <w:spacing w:line="240" w:lineRule="auto"/>
        <w:outlineLvl w:val="9"/>
        <w:rPr>
          <w:rFonts w:ascii="Arial" w:hAnsi="Arial" w:cs="Arial"/>
          <w:sz w:val="20"/>
        </w:rPr>
      </w:pPr>
      <w:bookmarkStart w:id="16" w:name="_Ref115189713"/>
      <w:r w:rsidRPr="00B952A3">
        <w:rPr>
          <w:rFonts w:ascii="Arial" w:hAnsi="Arial" w:cs="Arial"/>
          <w:sz w:val="20"/>
        </w:rPr>
        <w:t>Without limiting the generality of the obligation set out in Paragraph</w:t>
      </w:r>
      <w:r w:rsidR="00555D49">
        <w:rPr>
          <w:rFonts w:ascii="Arial" w:hAnsi="Arial" w:cs="Arial"/>
          <w:sz w:val="20"/>
        </w:rPr>
        <w:t xml:space="preserve"> 1.2</w:t>
      </w:r>
      <w:r w:rsidRPr="00B952A3">
        <w:rPr>
          <w:rFonts w:ascii="Arial" w:hAnsi="Arial" w:cs="Arial"/>
          <w:sz w:val="20"/>
        </w:rPr>
        <w:t xml:space="preserve">, each </w:t>
      </w:r>
      <w:r w:rsidR="005756A9" w:rsidRPr="00B952A3">
        <w:rPr>
          <w:rFonts w:ascii="Arial" w:hAnsi="Arial" w:cs="Arial"/>
          <w:sz w:val="20"/>
        </w:rPr>
        <w:t>p</w:t>
      </w:r>
      <w:r w:rsidRPr="00B952A3">
        <w:rPr>
          <w:rFonts w:ascii="Arial" w:hAnsi="Arial" w:cs="Arial"/>
          <w:sz w:val="20"/>
        </w:rPr>
        <w:t>arty</w:t>
      </w:r>
      <w:r w:rsidRPr="003F239F">
        <w:rPr>
          <w:rFonts w:ascii="Arial" w:hAnsi="Arial" w:cs="Arial"/>
          <w:sz w:val="20"/>
        </w:rPr>
        <w:t xml:space="preserve"> shall:</w:t>
      </w:r>
      <w:bookmarkEnd w:id="16"/>
    </w:p>
    <w:p w14:paraId="0DF22A8F" w14:textId="77777777" w:rsidR="00CB4964" w:rsidRPr="003F239F" w:rsidRDefault="00CB4964" w:rsidP="00A1186B">
      <w:pPr>
        <w:pStyle w:val="Level3"/>
        <w:numPr>
          <w:ilvl w:val="2"/>
          <w:numId w:val="26"/>
        </w:numPr>
        <w:adjustRightInd w:val="0"/>
        <w:spacing w:line="240" w:lineRule="auto"/>
        <w:outlineLvl w:val="9"/>
        <w:rPr>
          <w:rFonts w:ascii="Arial" w:hAnsi="Arial" w:cs="Arial"/>
          <w:sz w:val="20"/>
        </w:rPr>
      </w:pPr>
      <w:r w:rsidRPr="003F239F">
        <w:rPr>
          <w:rFonts w:ascii="Arial" w:hAnsi="Arial" w:cs="Arial"/>
          <w:sz w:val="20"/>
        </w:rPr>
        <w:t>ensure it is not subject to any prohibition or restriction which would:</w:t>
      </w:r>
    </w:p>
    <w:p w14:paraId="1E577257" w14:textId="24C5A11A" w:rsidR="00CB4964" w:rsidRPr="003F239F" w:rsidRDefault="00CB4964" w:rsidP="00A1186B">
      <w:pPr>
        <w:pStyle w:val="Level4"/>
        <w:numPr>
          <w:ilvl w:val="3"/>
          <w:numId w:val="26"/>
        </w:numPr>
        <w:tabs>
          <w:tab w:val="clear" w:pos="2835"/>
          <w:tab w:val="num" w:pos="2552"/>
        </w:tabs>
        <w:ind w:left="2552" w:hanging="851"/>
        <w:rPr>
          <w:rFonts w:ascii="Arial" w:hAnsi="Arial" w:cs="Arial"/>
          <w:sz w:val="20"/>
        </w:rPr>
      </w:pPr>
      <w:r w:rsidRPr="003F239F">
        <w:rPr>
          <w:rFonts w:ascii="Arial" w:hAnsi="Arial" w:cs="Arial"/>
          <w:sz w:val="20"/>
        </w:rPr>
        <w:t xml:space="preserve">prevent or restrict it from disclosing or making available </w:t>
      </w:r>
      <w:r w:rsidR="00555D49">
        <w:rPr>
          <w:rFonts w:ascii="Arial" w:hAnsi="Arial" w:cs="Arial"/>
          <w:sz w:val="20"/>
        </w:rPr>
        <w:t>Shared</w:t>
      </w:r>
      <w:r w:rsidRPr="003F239F">
        <w:rPr>
          <w:rFonts w:ascii="Arial" w:hAnsi="Arial" w:cs="Arial"/>
          <w:sz w:val="20"/>
        </w:rPr>
        <w:t xml:space="preserve"> Data to the other </w:t>
      </w:r>
      <w:r w:rsidR="005756A9" w:rsidRPr="003F239F">
        <w:rPr>
          <w:rFonts w:ascii="Arial" w:hAnsi="Arial" w:cs="Arial"/>
          <w:sz w:val="20"/>
        </w:rPr>
        <w:t>p</w:t>
      </w:r>
      <w:r w:rsidRPr="003F239F">
        <w:rPr>
          <w:rFonts w:ascii="Arial" w:hAnsi="Arial" w:cs="Arial"/>
          <w:sz w:val="20"/>
        </w:rPr>
        <w:t xml:space="preserve">arty as required under this Agreement; </w:t>
      </w:r>
    </w:p>
    <w:p w14:paraId="1BCA300A" w14:textId="1AC45FBA" w:rsidR="00CB4964" w:rsidRPr="003F239F" w:rsidRDefault="00CB4964" w:rsidP="00A1186B">
      <w:pPr>
        <w:pStyle w:val="Level4"/>
        <w:numPr>
          <w:ilvl w:val="3"/>
          <w:numId w:val="26"/>
        </w:numPr>
        <w:tabs>
          <w:tab w:val="clear" w:pos="2835"/>
          <w:tab w:val="num" w:pos="2553"/>
        </w:tabs>
        <w:ind w:left="2552" w:hanging="851"/>
        <w:rPr>
          <w:rFonts w:ascii="Arial" w:hAnsi="Arial" w:cs="Arial"/>
          <w:sz w:val="20"/>
        </w:rPr>
      </w:pPr>
      <w:r w:rsidRPr="003F239F">
        <w:rPr>
          <w:rFonts w:ascii="Arial" w:hAnsi="Arial" w:cs="Arial"/>
          <w:sz w:val="20"/>
        </w:rPr>
        <w:t xml:space="preserve">prevent or restrict it from granting the other </w:t>
      </w:r>
      <w:r w:rsidR="005756A9" w:rsidRPr="003F239F">
        <w:rPr>
          <w:rFonts w:ascii="Arial" w:hAnsi="Arial" w:cs="Arial"/>
          <w:sz w:val="20"/>
        </w:rPr>
        <w:t>p</w:t>
      </w:r>
      <w:r w:rsidRPr="003F239F">
        <w:rPr>
          <w:rFonts w:ascii="Arial" w:hAnsi="Arial" w:cs="Arial"/>
          <w:sz w:val="20"/>
        </w:rPr>
        <w:t xml:space="preserve">arty access to </w:t>
      </w:r>
      <w:r w:rsidR="00555D49">
        <w:rPr>
          <w:rFonts w:ascii="Arial" w:hAnsi="Arial" w:cs="Arial"/>
          <w:sz w:val="20"/>
        </w:rPr>
        <w:t>Shared</w:t>
      </w:r>
      <w:r w:rsidRPr="003F239F">
        <w:rPr>
          <w:rFonts w:ascii="Arial" w:hAnsi="Arial" w:cs="Arial"/>
          <w:sz w:val="20"/>
        </w:rPr>
        <w:t xml:space="preserve"> Data as required under this Agreement; or </w:t>
      </w:r>
    </w:p>
    <w:p w14:paraId="36A1A2D9" w14:textId="6F7093EA" w:rsidR="00CB4964" w:rsidRPr="003F239F" w:rsidRDefault="00CB4964" w:rsidP="00A1186B">
      <w:pPr>
        <w:pStyle w:val="Level4"/>
        <w:numPr>
          <w:ilvl w:val="3"/>
          <w:numId w:val="26"/>
        </w:numPr>
        <w:tabs>
          <w:tab w:val="clear" w:pos="2835"/>
          <w:tab w:val="num" w:pos="2553"/>
        </w:tabs>
        <w:ind w:left="2552" w:hanging="851"/>
        <w:rPr>
          <w:rFonts w:ascii="Arial" w:hAnsi="Arial" w:cs="Arial"/>
          <w:sz w:val="20"/>
        </w:rPr>
      </w:pPr>
      <w:r w:rsidRPr="003F239F">
        <w:rPr>
          <w:rFonts w:ascii="Arial" w:hAnsi="Arial" w:cs="Arial"/>
          <w:sz w:val="20"/>
        </w:rPr>
        <w:t xml:space="preserve">prevent or restrict either </w:t>
      </w:r>
      <w:r w:rsidR="005756A9" w:rsidRPr="003F239F">
        <w:rPr>
          <w:rFonts w:ascii="Arial" w:hAnsi="Arial" w:cs="Arial"/>
          <w:sz w:val="20"/>
        </w:rPr>
        <w:t>p</w:t>
      </w:r>
      <w:r w:rsidRPr="003F239F">
        <w:rPr>
          <w:rFonts w:ascii="Arial" w:hAnsi="Arial" w:cs="Arial"/>
          <w:sz w:val="20"/>
        </w:rPr>
        <w:t xml:space="preserve">arty from Processing </w:t>
      </w:r>
      <w:r w:rsidR="00555D49">
        <w:rPr>
          <w:rFonts w:ascii="Arial" w:hAnsi="Arial" w:cs="Arial"/>
          <w:sz w:val="20"/>
        </w:rPr>
        <w:t>Shared</w:t>
      </w:r>
      <w:r w:rsidR="005756A9" w:rsidRPr="003F239F">
        <w:rPr>
          <w:rFonts w:ascii="Arial" w:hAnsi="Arial" w:cs="Arial"/>
          <w:sz w:val="20"/>
        </w:rPr>
        <w:t xml:space="preserve"> Data</w:t>
      </w:r>
      <w:r w:rsidRPr="003F239F">
        <w:rPr>
          <w:rFonts w:ascii="Arial" w:hAnsi="Arial" w:cs="Arial"/>
          <w:sz w:val="20"/>
        </w:rPr>
        <w:t xml:space="preserve">, as envisaged under this Agreement; </w:t>
      </w:r>
    </w:p>
    <w:p w14:paraId="71F12B4B" w14:textId="155734D0" w:rsidR="00CB4964" w:rsidRPr="003F239F" w:rsidRDefault="00CB4964" w:rsidP="00A1186B">
      <w:pPr>
        <w:pStyle w:val="Level3"/>
        <w:numPr>
          <w:ilvl w:val="2"/>
          <w:numId w:val="26"/>
        </w:numPr>
        <w:adjustRightInd w:val="0"/>
        <w:spacing w:line="240" w:lineRule="auto"/>
        <w:outlineLvl w:val="9"/>
        <w:rPr>
          <w:rFonts w:ascii="Arial" w:hAnsi="Arial" w:cs="Arial"/>
          <w:sz w:val="20"/>
        </w:rPr>
      </w:pPr>
      <w:r w:rsidRPr="003F239F">
        <w:rPr>
          <w:rFonts w:ascii="Arial" w:hAnsi="Arial" w:cs="Arial"/>
          <w:sz w:val="20"/>
        </w:rPr>
        <w:lastRenderedPageBreak/>
        <w:t xml:space="preserve">comply with the Transparency Requirements to enable each </w:t>
      </w:r>
      <w:r w:rsidR="005756A9" w:rsidRPr="003F239F">
        <w:rPr>
          <w:rFonts w:ascii="Arial" w:hAnsi="Arial" w:cs="Arial"/>
          <w:sz w:val="20"/>
        </w:rPr>
        <w:t>p</w:t>
      </w:r>
      <w:r w:rsidRPr="003F239F">
        <w:rPr>
          <w:rFonts w:ascii="Arial" w:hAnsi="Arial" w:cs="Arial"/>
          <w:sz w:val="20"/>
        </w:rPr>
        <w:t xml:space="preserve">arty to Process </w:t>
      </w:r>
      <w:r w:rsidR="00555D49">
        <w:rPr>
          <w:rFonts w:ascii="Arial" w:hAnsi="Arial" w:cs="Arial"/>
          <w:sz w:val="20"/>
        </w:rPr>
        <w:t>Shared</w:t>
      </w:r>
      <w:r w:rsidR="005756A9" w:rsidRPr="003F239F">
        <w:rPr>
          <w:rFonts w:ascii="Arial" w:hAnsi="Arial" w:cs="Arial"/>
          <w:sz w:val="20"/>
        </w:rPr>
        <w:t xml:space="preserve"> Data</w:t>
      </w:r>
      <w:r w:rsidRPr="003F239F">
        <w:rPr>
          <w:rFonts w:ascii="Arial" w:hAnsi="Arial" w:cs="Arial"/>
          <w:sz w:val="20"/>
        </w:rPr>
        <w:t xml:space="preserve"> as required in order to obtain the benefit of its rights and to fulfil its obligations under this Agreement in accordance with the Data Protection Laws; and  </w:t>
      </w:r>
    </w:p>
    <w:p w14:paraId="4C16D747" w14:textId="2781C645" w:rsidR="00CB4964" w:rsidRPr="003F239F" w:rsidRDefault="00CB4964" w:rsidP="00A1186B">
      <w:pPr>
        <w:pStyle w:val="Level3"/>
        <w:numPr>
          <w:ilvl w:val="2"/>
          <w:numId w:val="26"/>
        </w:numPr>
        <w:adjustRightInd w:val="0"/>
        <w:spacing w:line="240" w:lineRule="auto"/>
        <w:outlineLvl w:val="9"/>
        <w:rPr>
          <w:rFonts w:ascii="Arial" w:hAnsi="Arial" w:cs="Arial"/>
          <w:sz w:val="20"/>
        </w:rPr>
      </w:pPr>
      <w:r w:rsidRPr="003F239F">
        <w:rPr>
          <w:rFonts w:ascii="Arial" w:hAnsi="Arial" w:cs="Arial"/>
          <w:sz w:val="20"/>
        </w:rPr>
        <w:t xml:space="preserve">ensure that, at the point that it discloses or makes available </w:t>
      </w:r>
      <w:r w:rsidR="00555D49">
        <w:rPr>
          <w:rFonts w:ascii="Arial" w:hAnsi="Arial" w:cs="Arial"/>
          <w:sz w:val="20"/>
        </w:rPr>
        <w:t>Shared</w:t>
      </w:r>
      <w:r w:rsidR="005756A9" w:rsidRPr="003F239F">
        <w:rPr>
          <w:rFonts w:ascii="Arial" w:hAnsi="Arial" w:cs="Arial"/>
          <w:sz w:val="20"/>
        </w:rPr>
        <w:t xml:space="preserve"> Data</w:t>
      </w:r>
      <w:r w:rsidRPr="003F239F">
        <w:rPr>
          <w:rFonts w:ascii="Arial" w:hAnsi="Arial" w:cs="Arial"/>
          <w:sz w:val="20"/>
        </w:rPr>
        <w:t xml:space="preserve"> to the other</w:t>
      </w:r>
      <w:r w:rsidR="005756A9" w:rsidRPr="003F239F">
        <w:rPr>
          <w:rFonts w:ascii="Arial" w:hAnsi="Arial" w:cs="Arial"/>
          <w:sz w:val="20"/>
        </w:rPr>
        <w:t xml:space="preserve"> p</w:t>
      </w:r>
      <w:r w:rsidRPr="003F239F">
        <w:rPr>
          <w:rFonts w:ascii="Arial" w:hAnsi="Arial" w:cs="Arial"/>
          <w:sz w:val="20"/>
        </w:rPr>
        <w:t xml:space="preserve">arty, </w:t>
      </w:r>
      <w:r w:rsidR="00555D49">
        <w:rPr>
          <w:rFonts w:ascii="Arial" w:hAnsi="Arial" w:cs="Arial"/>
          <w:sz w:val="20"/>
        </w:rPr>
        <w:t>Shared</w:t>
      </w:r>
      <w:r w:rsidR="005756A9" w:rsidRPr="003F239F">
        <w:rPr>
          <w:rFonts w:ascii="Arial" w:hAnsi="Arial" w:cs="Arial"/>
          <w:sz w:val="20"/>
        </w:rPr>
        <w:t xml:space="preserve"> Data</w:t>
      </w:r>
      <w:r w:rsidRPr="003F239F">
        <w:rPr>
          <w:rFonts w:ascii="Arial" w:hAnsi="Arial" w:cs="Arial"/>
          <w:sz w:val="20"/>
        </w:rPr>
        <w:t xml:space="preserve"> is: </w:t>
      </w:r>
    </w:p>
    <w:p w14:paraId="234DA286" w14:textId="77777777" w:rsidR="00CB4964" w:rsidRPr="003F239F" w:rsidRDefault="00CB4964" w:rsidP="00A1186B">
      <w:pPr>
        <w:pStyle w:val="Level4"/>
        <w:numPr>
          <w:ilvl w:val="3"/>
          <w:numId w:val="26"/>
        </w:numPr>
        <w:tabs>
          <w:tab w:val="clear" w:pos="2835"/>
          <w:tab w:val="num" w:pos="2553"/>
        </w:tabs>
        <w:ind w:left="2552" w:hanging="851"/>
        <w:rPr>
          <w:rFonts w:ascii="Arial" w:hAnsi="Arial" w:cs="Arial"/>
          <w:sz w:val="20"/>
        </w:rPr>
      </w:pPr>
      <w:r w:rsidRPr="003F239F">
        <w:rPr>
          <w:rFonts w:ascii="Arial" w:hAnsi="Arial" w:cs="Arial"/>
          <w:sz w:val="20"/>
        </w:rPr>
        <w:t xml:space="preserve">adequate, relevant, and limited to what is necessary in relation to the Processing envisaged in order for the other </w:t>
      </w:r>
      <w:r w:rsidR="005756A9" w:rsidRPr="003F239F">
        <w:rPr>
          <w:rFonts w:ascii="Arial" w:hAnsi="Arial" w:cs="Arial"/>
          <w:sz w:val="20"/>
        </w:rPr>
        <w:t>p</w:t>
      </w:r>
      <w:r w:rsidRPr="003F239F">
        <w:rPr>
          <w:rFonts w:ascii="Arial" w:hAnsi="Arial" w:cs="Arial"/>
          <w:sz w:val="20"/>
        </w:rPr>
        <w:t>arty to perform its obligations under this Agreement; and</w:t>
      </w:r>
    </w:p>
    <w:p w14:paraId="7460BF73" w14:textId="7A9EBAD4" w:rsidR="00CB4964" w:rsidRPr="003F239F" w:rsidRDefault="00CB4964" w:rsidP="00A1186B">
      <w:pPr>
        <w:pStyle w:val="Level4"/>
        <w:numPr>
          <w:ilvl w:val="3"/>
          <w:numId w:val="26"/>
        </w:numPr>
        <w:tabs>
          <w:tab w:val="clear" w:pos="2835"/>
          <w:tab w:val="num" w:pos="2553"/>
        </w:tabs>
        <w:ind w:left="2552" w:hanging="851"/>
        <w:rPr>
          <w:rFonts w:ascii="Arial" w:hAnsi="Arial" w:cs="Arial"/>
          <w:sz w:val="20"/>
        </w:rPr>
      </w:pPr>
      <w:r w:rsidRPr="003F239F">
        <w:rPr>
          <w:rFonts w:ascii="Arial" w:hAnsi="Arial" w:cs="Arial"/>
          <w:sz w:val="20"/>
        </w:rPr>
        <w:t xml:space="preserve">accurate and, where necessary, up to date, having taken every reasonable step to ensure that any inaccurate </w:t>
      </w:r>
      <w:r w:rsidR="00555D49">
        <w:rPr>
          <w:rFonts w:ascii="Arial" w:hAnsi="Arial" w:cs="Arial"/>
          <w:sz w:val="20"/>
        </w:rPr>
        <w:t>Shared</w:t>
      </w:r>
      <w:r w:rsidR="005756A9" w:rsidRPr="003F239F">
        <w:rPr>
          <w:rFonts w:ascii="Arial" w:hAnsi="Arial" w:cs="Arial"/>
          <w:sz w:val="20"/>
        </w:rPr>
        <w:t xml:space="preserve"> Data</w:t>
      </w:r>
      <w:r w:rsidRPr="003F239F">
        <w:rPr>
          <w:rFonts w:ascii="Arial" w:hAnsi="Arial" w:cs="Arial"/>
          <w:sz w:val="20"/>
        </w:rPr>
        <w:t xml:space="preserve"> has been erased or rectified.</w:t>
      </w:r>
    </w:p>
    <w:p w14:paraId="3E9D97A3" w14:textId="77777777" w:rsidR="00CB4964" w:rsidRPr="003F239F" w:rsidRDefault="00CB4964" w:rsidP="00A1186B">
      <w:pPr>
        <w:pStyle w:val="Level2"/>
        <w:numPr>
          <w:ilvl w:val="1"/>
          <w:numId w:val="26"/>
        </w:numPr>
        <w:tabs>
          <w:tab w:val="num" w:pos="2553"/>
        </w:tabs>
        <w:rPr>
          <w:rFonts w:ascii="Arial" w:hAnsi="Arial" w:cs="Arial"/>
          <w:sz w:val="20"/>
        </w:rPr>
      </w:pPr>
      <w:r w:rsidRPr="003F239F">
        <w:rPr>
          <w:rFonts w:ascii="Arial" w:hAnsi="Arial" w:cs="Arial"/>
          <w:sz w:val="20"/>
        </w:rPr>
        <w:t xml:space="preserve">Each </w:t>
      </w:r>
      <w:r w:rsidR="005756A9" w:rsidRPr="003F239F">
        <w:rPr>
          <w:rFonts w:ascii="Arial" w:hAnsi="Arial" w:cs="Arial"/>
          <w:sz w:val="20"/>
        </w:rPr>
        <w:t>p</w:t>
      </w:r>
      <w:r w:rsidRPr="003F239F">
        <w:rPr>
          <w:rFonts w:ascii="Arial" w:hAnsi="Arial" w:cs="Arial"/>
          <w:sz w:val="20"/>
        </w:rPr>
        <w:t xml:space="preserve">arty shall: </w:t>
      </w:r>
    </w:p>
    <w:p w14:paraId="3ECF219B" w14:textId="6A312D05" w:rsidR="00CB4964" w:rsidRPr="003F239F" w:rsidRDefault="00CB4964" w:rsidP="00A1186B">
      <w:pPr>
        <w:pStyle w:val="Level3"/>
        <w:numPr>
          <w:ilvl w:val="2"/>
          <w:numId w:val="26"/>
        </w:numPr>
        <w:rPr>
          <w:rFonts w:ascii="Arial" w:hAnsi="Arial" w:cs="Arial"/>
          <w:sz w:val="20"/>
        </w:rPr>
      </w:pPr>
      <w:r w:rsidRPr="003F239F">
        <w:rPr>
          <w:rFonts w:ascii="Arial" w:hAnsi="Arial" w:cs="Arial"/>
          <w:sz w:val="20"/>
        </w:rPr>
        <w:t xml:space="preserve">notify the other </w:t>
      </w:r>
      <w:r w:rsidR="005756A9" w:rsidRPr="003F239F">
        <w:rPr>
          <w:rFonts w:ascii="Arial" w:hAnsi="Arial" w:cs="Arial"/>
          <w:sz w:val="20"/>
        </w:rPr>
        <w:t>p</w:t>
      </w:r>
      <w:r w:rsidRPr="003F239F">
        <w:rPr>
          <w:rFonts w:ascii="Arial" w:hAnsi="Arial" w:cs="Arial"/>
          <w:sz w:val="20"/>
        </w:rPr>
        <w:t xml:space="preserve">arty promptly (and in any event within </w:t>
      </w:r>
      <w:r w:rsidR="009353ED" w:rsidRPr="003F239F">
        <w:rPr>
          <w:rFonts w:ascii="Arial" w:hAnsi="Arial" w:cs="Arial"/>
          <w:sz w:val="20"/>
        </w:rPr>
        <w:t>48 hours</w:t>
      </w:r>
      <w:r w:rsidRPr="003F239F">
        <w:rPr>
          <w:rFonts w:ascii="Arial" w:hAnsi="Arial" w:cs="Arial"/>
          <w:sz w:val="20"/>
        </w:rPr>
        <w:t xml:space="preserve">) in writing upon it (or any of its Personnel) becoming aware of any actual or suspected, threatened or ‘near miss’ Personal Data Breach in respect of </w:t>
      </w:r>
      <w:r w:rsidR="00555D49">
        <w:rPr>
          <w:rFonts w:ascii="Arial" w:hAnsi="Arial" w:cs="Arial"/>
          <w:sz w:val="20"/>
        </w:rPr>
        <w:t>Shared</w:t>
      </w:r>
      <w:r w:rsidR="005756A9" w:rsidRPr="003F239F">
        <w:rPr>
          <w:rFonts w:ascii="Arial" w:hAnsi="Arial" w:cs="Arial"/>
          <w:sz w:val="20"/>
        </w:rPr>
        <w:t xml:space="preserve"> Data</w:t>
      </w:r>
      <w:r w:rsidRPr="003F239F">
        <w:rPr>
          <w:rFonts w:ascii="Arial" w:hAnsi="Arial" w:cs="Arial"/>
          <w:sz w:val="20"/>
        </w:rPr>
        <w:t xml:space="preserve"> and, together with such notice, will provide a written description of the Personal Data Breach particulars required under Article 33(3) of the GDPR, and shall: </w:t>
      </w:r>
    </w:p>
    <w:p w14:paraId="2B490589" w14:textId="59E8C003" w:rsidR="00CB4964" w:rsidRPr="003F239F" w:rsidRDefault="00CB4964" w:rsidP="00A1186B">
      <w:pPr>
        <w:pStyle w:val="Level4"/>
        <w:numPr>
          <w:ilvl w:val="3"/>
          <w:numId w:val="26"/>
        </w:numPr>
        <w:rPr>
          <w:rFonts w:ascii="Arial" w:hAnsi="Arial" w:cs="Arial"/>
          <w:sz w:val="20"/>
        </w:rPr>
      </w:pPr>
      <w:r w:rsidRPr="003F239F">
        <w:rPr>
          <w:rFonts w:ascii="Arial" w:hAnsi="Arial" w:cs="Arial"/>
          <w:sz w:val="20"/>
        </w:rPr>
        <w:t xml:space="preserve">implement any measures necessary to restore the security of the compromised </w:t>
      </w:r>
      <w:r w:rsidR="00555D49">
        <w:rPr>
          <w:rFonts w:ascii="Arial" w:hAnsi="Arial" w:cs="Arial"/>
          <w:sz w:val="20"/>
        </w:rPr>
        <w:t>Shared</w:t>
      </w:r>
      <w:r w:rsidR="005756A9" w:rsidRPr="003F239F">
        <w:rPr>
          <w:rFonts w:ascii="Arial" w:hAnsi="Arial" w:cs="Arial"/>
          <w:sz w:val="20"/>
        </w:rPr>
        <w:t xml:space="preserve"> Data</w:t>
      </w:r>
      <w:r w:rsidRPr="003F239F">
        <w:rPr>
          <w:rFonts w:ascii="Arial" w:hAnsi="Arial" w:cs="Arial"/>
          <w:sz w:val="20"/>
        </w:rPr>
        <w:t>;</w:t>
      </w:r>
    </w:p>
    <w:p w14:paraId="2B662486" w14:textId="77777777" w:rsidR="00CB4964" w:rsidRPr="003F239F" w:rsidRDefault="00CB4964" w:rsidP="00A1186B">
      <w:pPr>
        <w:pStyle w:val="Level4"/>
        <w:numPr>
          <w:ilvl w:val="3"/>
          <w:numId w:val="26"/>
        </w:numPr>
        <w:rPr>
          <w:rFonts w:ascii="Arial" w:hAnsi="Arial" w:cs="Arial"/>
          <w:sz w:val="20"/>
        </w:rPr>
      </w:pPr>
      <w:r w:rsidRPr="003F239F">
        <w:rPr>
          <w:rFonts w:ascii="Arial" w:hAnsi="Arial" w:cs="Arial"/>
          <w:sz w:val="20"/>
        </w:rPr>
        <w:t xml:space="preserve">assist the other </w:t>
      </w:r>
      <w:r w:rsidR="005756A9" w:rsidRPr="003F239F">
        <w:rPr>
          <w:rFonts w:ascii="Arial" w:hAnsi="Arial" w:cs="Arial"/>
          <w:sz w:val="20"/>
        </w:rPr>
        <w:t>p</w:t>
      </w:r>
      <w:r w:rsidRPr="003F239F">
        <w:rPr>
          <w:rFonts w:ascii="Arial" w:hAnsi="Arial" w:cs="Arial"/>
          <w:sz w:val="20"/>
        </w:rPr>
        <w:t>arty with making any notifications to the Regulator and affected Data Subjects; and</w:t>
      </w:r>
    </w:p>
    <w:p w14:paraId="0893F4A9" w14:textId="77777777" w:rsidR="00CB4964" w:rsidRPr="003F239F" w:rsidRDefault="00CB4964" w:rsidP="00A1186B">
      <w:pPr>
        <w:pStyle w:val="Level4"/>
        <w:numPr>
          <w:ilvl w:val="3"/>
          <w:numId w:val="26"/>
        </w:numPr>
        <w:rPr>
          <w:rFonts w:ascii="Arial" w:hAnsi="Arial" w:cs="Arial"/>
          <w:sz w:val="20"/>
        </w:rPr>
      </w:pPr>
      <w:r w:rsidRPr="003F239F">
        <w:rPr>
          <w:rFonts w:ascii="Arial" w:hAnsi="Arial" w:cs="Arial"/>
          <w:sz w:val="20"/>
        </w:rPr>
        <w:t>continue to provide further information relating to any such Personal Data Breach as details become available;</w:t>
      </w:r>
    </w:p>
    <w:p w14:paraId="2F1DB1EA" w14:textId="77777777" w:rsidR="00CB4964" w:rsidRPr="003F239F" w:rsidRDefault="00CB4964" w:rsidP="00A1186B">
      <w:pPr>
        <w:pStyle w:val="Level3"/>
        <w:numPr>
          <w:ilvl w:val="2"/>
          <w:numId w:val="26"/>
        </w:numPr>
        <w:rPr>
          <w:rFonts w:ascii="Arial" w:hAnsi="Arial" w:cs="Arial"/>
          <w:sz w:val="20"/>
        </w:rPr>
      </w:pPr>
      <w:r w:rsidRPr="003F239F">
        <w:rPr>
          <w:rFonts w:ascii="Arial" w:hAnsi="Arial" w:cs="Arial"/>
          <w:sz w:val="20"/>
        </w:rPr>
        <w:t>implement and maintain appropriate technical and organisational security measures which are sufficient to comply with at least the obligations imposed by the Security Requirements;</w:t>
      </w:r>
    </w:p>
    <w:p w14:paraId="213F3287" w14:textId="3B7AF472" w:rsidR="00CB4964" w:rsidRPr="003F239F" w:rsidRDefault="00CB4964" w:rsidP="00A1186B">
      <w:pPr>
        <w:pStyle w:val="Level3"/>
        <w:numPr>
          <w:ilvl w:val="2"/>
          <w:numId w:val="26"/>
        </w:numPr>
        <w:rPr>
          <w:rFonts w:ascii="Arial" w:hAnsi="Arial" w:cs="Arial"/>
          <w:sz w:val="20"/>
        </w:rPr>
      </w:pPr>
      <w:r w:rsidRPr="003F239F">
        <w:rPr>
          <w:rFonts w:ascii="Arial" w:hAnsi="Arial" w:cs="Arial"/>
          <w:sz w:val="20"/>
        </w:rPr>
        <w:t xml:space="preserve">notify the other </w:t>
      </w:r>
      <w:r w:rsidR="005756A9" w:rsidRPr="003F239F">
        <w:rPr>
          <w:rFonts w:ascii="Arial" w:hAnsi="Arial" w:cs="Arial"/>
          <w:sz w:val="20"/>
        </w:rPr>
        <w:t>p</w:t>
      </w:r>
      <w:r w:rsidRPr="003F239F">
        <w:rPr>
          <w:rFonts w:ascii="Arial" w:hAnsi="Arial" w:cs="Arial"/>
          <w:sz w:val="20"/>
        </w:rPr>
        <w:t xml:space="preserve">arty promptly (and in any event within two </w:t>
      </w:r>
      <w:r w:rsidR="00555D49">
        <w:rPr>
          <w:rFonts w:ascii="Arial" w:hAnsi="Arial" w:cs="Arial"/>
          <w:sz w:val="20"/>
        </w:rPr>
        <w:t>d</w:t>
      </w:r>
      <w:r w:rsidRPr="003F239F">
        <w:rPr>
          <w:rFonts w:ascii="Arial" w:hAnsi="Arial" w:cs="Arial"/>
          <w:sz w:val="20"/>
        </w:rPr>
        <w:t>ays) following its receipt of any Data Subject Request</w:t>
      </w:r>
      <w:r w:rsidR="00555D49">
        <w:rPr>
          <w:rFonts w:ascii="Arial" w:hAnsi="Arial" w:cs="Arial"/>
          <w:sz w:val="20"/>
        </w:rPr>
        <w:t xml:space="preserve"> or</w:t>
      </w:r>
      <w:r w:rsidRPr="003F239F">
        <w:rPr>
          <w:rFonts w:ascii="Arial" w:hAnsi="Arial" w:cs="Arial"/>
          <w:sz w:val="20"/>
        </w:rPr>
        <w:t xml:space="preserve"> Third Party Communication in relation to </w:t>
      </w:r>
      <w:r w:rsidR="00555D49">
        <w:rPr>
          <w:rFonts w:ascii="Arial" w:hAnsi="Arial" w:cs="Arial"/>
          <w:sz w:val="20"/>
        </w:rPr>
        <w:t>Shared</w:t>
      </w:r>
      <w:r w:rsidR="005756A9" w:rsidRPr="003F239F">
        <w:rPr>
          <w:rFonts w:ascii="Arial" w:hAnsi="Arial" w:cs="Arial"/>
          <w:sz w:val="20"/>
        </w:rPr>
        <w:t xml:space="preserve"> Data</w:t>
      </w:r>
      <w:r w:rsidRPr="003F239F">
        <w:rPr>
          <w:rFonts w:ascii="Arial" w:hAnsi="Arial" w:cs="Arial"/>
          <w:sz w:val="20"/>
        </w:rPr>
        <w:t xml:space="preserve"> and shall: </w:t>
      </w:r>
    </w:p>
    <w:p w14:paraId="10823AB0" w14:textId="3C8A2CA7" w:rsidR="00CB4964" w:rsidRPr="003F239F" w:rsidRDefault="00CB4964" w:rsidP="00A1186B">
      <w:pPr>
        <w:pStyle w:val="Level4"/>
        <w:numPr>
          <w:ilvl w:val="3"/>
          <w:numId w:val="26"/>
        </w:numPr>
        <w:rPr>
          <w:rFonts w:ascii="Arial" w:hAnsi="Arial" w:cs="Arial"/>
          <w:sz w:val="20"/>
        </w:rPr>
      </w:pPr>
      <w:r w:rsidRPr="003F239F">
        <w:rPr>
          <w:rFonts w:ascii="Arial" w:hAnsi="Arial" w:cs="Arial"/>
          <w:sz w:val="20"/>
        </w:rPr>
        <w:t xml:space="preserve">not disclose the other </w:t>
      </w:r>
      <w:r w:rsidR="005756A9" w:rsidRPr="003F239F">
        <w:rPr>
          <w:rFonts w:ascii="Arial" w:hAnsi="Arial" w:cs="Arial"/>
          <w:sz w:val="20"/>
        </w:rPr>
        <w:t>p</w:t>
      </w:r>
      <w:r w:rsidRPr="003F239F">
        <w:rPr>
          <w:rFonts w:ascii="Arial" w:hAnsi="Arial" w:cs="Arial"/>
          <w:sz w:val="20"/>
        </w:rPr>
        <w:t>arty’s data in response to any Data Subject Request</w:t>
      </w:r>
      <w:r w:rsidR="00555D49">
        <w:rPr>
          <w:rFonts w:ascii="Arial" w:hAnsi="Arial" w:cs="Arial"/>
          <w:sz w:val="20"/>
        </w:rPr>
        <w:t xml:space="preserve"> or</w:t>
      </w:r>
      <w:r w:rsidRPr="003F239F">
        <w:rPr>
          <w:rFonts w:ascii="Arial" w:hAnsi="Arial" w:cs="Arial"/>
          <w:sz w:val="20"/>
        </w:rPr>
        <w:t xml:space="preserve"> Third Party Communication without notifying the other </w:t>
      </w:r>
      <w:r w:rsidR="005756A9" w:rsidRPr="003F239F">
        <w:rPr>
          <w:rFonts w:ascii="Arial" w:hAnsi="Arial" w:cs="Arial"/>
          <w:sz w:val="20"/>
        </w:rPr>
        <w:t>p</w:t>
      </w:r>
      <w:r w:rsidRPr="003F239F">
        <w:rPr>
          <w:rFonts w:ascii="Arial" w:hAnsi="Arial" w:cs="Arial"/>
          <w:sz w:val="20"/>
        </w:rPr>
        <w:t xml:space="preserve">arty of such disclosure; </w:t>
      </w:r>
    </w:p>
    <w:p w14:paraId="6F123D03" w14:textId="5373D62B" w:rsidR="00CB4964" w:rsidRPr="003F239F" w:rsidRDefault="00CB4964" w:rsidP="00A1186B">
      <w:pPr>
        <w:pStyle w:val="Level4"/>
        <w:numPr>
          <w:ilvl w:val="3"/>
          <w:numId w:val="26"/>
        </w:numPr>
        <w:rPr>
          <w:rFonts w:ascii="Arial" w:hAnsi="Arial" w:cs="Arial"/>
          <w:sz w:val="20"/>
        </w:rPr>
      </w:pPr>
      <w:r w:rsidRPr="003F239F">
        <w:rPr>
          <w:rFonts w:ascii="Arial" w:hAnsi="Arial" w:cs="Arial"/>
          <w:sz w:val="20"/>
        </w:rPr>
        <w:t xml:space="preserve">provide the other </w:t>
      </w:r>
      <w:r w:rsidR="005756A9" w:rsidRPr="003F239F">
        <w:rPr>
          <w:rFonts w:ascii="Arial" w:hAnsi="Arial" w:cs="Arial"/>
          <w:sz w:val="20"/>
        </w:rPr>
        <w:t>p</w:t>
      </w:r>
      <w:r w:rsidRPr="003F239F">
        <w:rPr>
          <w:rFonts w:ascii="Arial" w:hAnsi="Arial" w:cs="Arial"/>
          <w:sz w:val="20"/>
        </w:rPr>
        <w:t>arty with all reasonable co-operation and assistance required in relation to any such Data Subject Request</w:t>
      </w:r>
      <w:r w:rsidR="00555D49">
        <w:rPr>
          <w:rFonts w:ascii="Arial" w:hAnsi="Arial" w:cs="Arial"/>
          <w:sz w:val="20"/>
        </w:rPr>
        <w:t xml:space="preserve"> or </w:t>
      </w:r>
      <w:r w:rsidR="00555D49" w:rsidRPr="003F239F">
        <w:rPr>
          <w:rFonts w:ascii="Arial" w:hAnsi="Arial" w:cs="Arial"/>
          <w:sz w:val="20"/>
        </w:rPr>
        <w:t>Third Party Communication</w:t>
      </w:r>
      <w:r w:rsidRPr="003F239F">
        <w:rPr>
          <w:rFonts w:ascii="Arial" w:hAnsi="Arial" w:cs="Arial"/>
          <w:sz w:val="20"/>
        </w:rPr>
        <w:t xml:space="preserve">; </w:t>
      </w:r>
    </w:p>
    <w:p w14:paraId="29BB9C72" w14:textId="5F650FF5" w:rsidR="00CB4964" w:rsidRPr="003F239F" w:rsidRDefault="00CB4964" w:rsidP="00A1186B">
      <w:pPr>
        <w:pStyle w:val="Level4"/>
        <w:numPr>
          <w:ilvl w:val="3"/>
          <w:numId w:val="26"/>
        </w:numPr>
        <w:rPr>
          <w:rFonts w:ascii="Arial" w:hAnsi="Arial" w:cs="Arial"/>
          <w:sz w:val="20"/>
        </w:rPr>
      </w:pPr>
      <w:r w:rsidRPr="003F239F">
        <w:rPr>
          <w:rFonts w:ascii="Arial" w:hAnsi="Arial" w:cs="Arial"/>
          <w:sz w:val="20"/>
        </w:rPr>
        <w:lastRenderedPageBreak/>
        <w:t>continue to provide such further information relating to any such Data Subject Request</w:t>
      </w:r>
      <w:r w:rsidR="00555D49">
        <w:rPr>
          <w:rFonts w:ascii="Arial" w:hAnsi="Arial" w:cs="Arial"/>
          <w:sz w:val="20"/>
        </w:rPr>
        <w:t xml:space="preserve"> or</w:t>
      </w:r>
      <w:r w:rsidRPr="003F239F">
        <w:rPr>
          <w:rFonts w:ascii="Arial" w:hAnsi="Arial" w:cs="Arial"/>
          <w:sz w:val="20"/>
        </w:rPr>
        <w:t xml:space="preserve"> Third Party Communication as details become available; and </w:t>
      </w:r>
    </w:p>
    <w:p w14:paraId="1D6D7ABD" w14:textId="77777777" w:rsidR="00CB4964" w:rsidRPr="003F239F" w:rsidRDefault="00CB4964" w:rsidP="00A1186B">
      <w:pPr>
        <w:pStyle w:val="Level3"/>
        <w:numPr>
          <w:ilvl w:val="2"/>
          <w:numId w:val="26"/>
        </w:numPr>
        <w:rPr>
          <w:rFonts w:ascii="Arial" w:hAnsi="Arial" w:cs="Arial"/>
          <w:sz w:val="20"/>
        </w:rPr>
      </w:pPr>
      <w:r w:rsidRPr="003F239F">
        <w:rPr>
          <w:rFonts w:ascii="Arial" w:hAnsi="Arial" w:cs="Arial"/>
          <w:sz w:val="20"/>
        </w:rPr>
        <w:t xml:space="preserve">except to the extent required by Law, upon the earlier of: </w:t>
      </w:r>
    </w:p>
    <w:p w14:paraId="0C0A566B" w14:textId="77777777" w:rsidR="00CB4964" w:rsidRPr="003F239F" w:rsidRDefault="00CB4964" w:rsidP="00A1186B">
      <w:pPr>
        <w:pStyle w:val="Level4"/>
        <w:numPr>
          <w:ilvl w:val="3"/>
          <w:numId w:val="26"/>
        </w:numPr>
        <w:rPr>
          <w:rFonts w:ascii="Arial" w:hAnsi="Arial" w:cs="Arial"/>
          <w:sz w:val="20"/>
        </w:rPr>
      </w:pPr>
      <w:r w:rsidRPr="003F239F">
        <w:rPr>
          <w:rFonts w:ascii="Arial" w:hAnsi="Arial" w:cs="Arial"/>
          <w:sz w:val="20"/>
        </w:rPr>
        <w:t>termination or expiry of this Agreement (as applicable); and/ or</w:t>
      </w:r>
    </w:p>
    <w:p w14:paraId="03A1EB5D" w14:textId="1CAC7E8D" w:rsidR="00CB4964" w:rsidRPr="003F239F" w:rsidRDefault="00CB4964" w:rsidP="00A1186B">
      <w:pPr>
        <w:pStyle w:val="Level4"/>
        <w:numPr>
          <w:ilvl w:val="3"/>
          <w:numId w:val="26"/>
        </w:numPr>
        <w:rPr>
          <w:rFonts w:ascii="Arial" w:hAnsi="Arial" w:cs="Arial"/>
          <w:sz w:val="20"/>
        </w:rPr>
      </w:pPr>
      <w:r w:rsidRPr="003F239F">
        <w:rPr>
          <w:rFonts w:ascii="Arial" w:hAnsi="Arial" w:cs="Arial"/>
          <w:sz w:val="20"/>
        </w:rPr>
        <w:t xml:space="preserve">the date on which </w:t>
      </w:r>
      <w:r w:rsidR="00555D49">
        <w:rPr>
          <w:rFonts w:ascii="Arial" w:hAnsi="Arial" w:cs="Arial"/>
          <w:sz w:val="20"/>
        </w:rPr>
        <w:t>Shared</w:t>
      </w:r>
      <w:r w:rsidR="005756A9" w:rsidRPr="003F239F">
        <w:rPr>
          <w:rFonts w:ascii="Arial" w:hAnsi="Arial" w:cs="Arial"/>
          <w:sz w:val="20"/>
        </w:rPr>
        <w:t xml:space="preserve"> Data</w:t>
      </w:r>
      <w:r w:rsidRPr="003F239F">
        <w:rPr>
          <w:rFonts w:ascii="Arial" w:hAnsi="Arial" w:cs="Arial"/>
          <w:sz w:val="20"/>
        </w:rPr>
        <w:t xml:space="preserve"> is no longer relevant to, or necessary for, the Permitted Purpose,</w:t>
      </w:r>
    </w:p>
    <w:p w14:paraId="75CF13DE" w14:textId="10999D6D" w:rsidR="00CB4964" w:rsidRPr="003F239F" w:rsidRDefault="00553593" w:rsidP="00A1186B">
      <w:pPr>
        <w:pStyle w:val="Level4"/>
        <w:numPr>
          <w:ilvl w:val="3"/>
          <w:numId w:val="26"/>
        </w:numPr>
        <w:rPr>
          <w:rFonts w:ascii="Arial" w:hAnsi="Arial" w:cs="Arial"/>
          <w:sz w:val="20"/>
        </w:rPr>
      </w:pPr>
      <w:r>
        <w:rPr>
          <w:rFonts w:ascii="Arial" w:hAnsi="Arial" w:cs="Arial"/>
          <w:sz w:val="20"/>
        </w:rPr>
        <w:t>the University</w:t>
      </w:r>
      <w:r w:rsidR="00CB4964" w:rsidRPr="003F239F">
        <w:rPr>
          <w:rFonts w:ascii="Arial" w:hAnsi="Arial" w:cs="Arial"/>
          <w:sz w:val="20"/>
        </w:rPr>
        <w:t xml:space="preserve"> shall cease Processing all </w:t>
      </w:r>
      <w:r w:rsidR="00555D49">
        <w:rPr>
          <w:rFonts w:ascii="Arial" w:hAnsi="Arial" w:cs="Arial"/>
          <w:sz w:val="20"/>
        </w:rPr>
        <w:t>Shared</w:t>
      </w:r>
      <w:r w:rsidR="005756A9" w:rsidRPr="003F239F">
        <w:rPr>
          <w:rFonts w:ascii="Arial" w:hAnsi="Arial" w:cs="Arial"/>
          <w:sz w:val="20"/>
        </w:rPr>
        <w:t xml:space="preserve"> Data</w:t>
      </w:r>
      <w:r w:rsidR="00CB4964" w:rsidRPr="003F239F">
        <w:rPr>
          <w:rFonts w:ascii="Arial" w:hAnsi="Arial" w:cs="Arial"/>
          <w:sz w:val="20"/>
        </w:rPr>
        <w:t xml:space="preserve"> and return and/ or permanently and securely destroy so that it is no longer retrievable (as directed in writing by </w:t>
      </w:r>
      <w:r>
        <w:rPr>
          <w:rFonts w:ascii="Arial" w:hAnsi="Arial" w:cs="Arial"/>
          <w:sz w:val="20"/>
        </w:rPr>
        <w:t>the Home Institution</w:t>
      </w:r>
      <w:r w:rsidR="00CB4964" w:rsidRPr="003F239F">
        <w:rPr>
          <w:rFonts w:ascii="Arial" w:hAnsi="Arial" w:cs="Arial"/>
          <w:sz w:val="20"/>
        </w:rPr>
        <w:t xml:space="preserve">) all </w:t>
      </w:r>
      <w:r w:rsidR="00555D49">
        <w:rPr>
          <w:rFonts w:ascii="Arial" w:hAnsi="Arial" w:cs="Arial"/>
          <w:sz w:val="20"/>
        </w:rPr>
        <w:t>Shared</w:t>
      </w:r>
      <w:r w:rsidR="005756A9" w:rsidRPr="003F239F">
        <w:rPr>
          <w:rFonts w:ascii="Arial" w:hAnsi="Arial" w:cs="Arial"/>
          <w:sz w:val="20"/>
        </w:rPr>
        <w:t xml:space="preserve"> Data</w:t>
      </w:r>
      <w:r w:rsidR="00CB4964" w:rsidRPr="003F239F">
        <w:rPr>
          <w:rFonts w:ascii="Arial" w:hAnsi="Arial" w:cs="Arial"/>
          <w:sz w:val="20"/>
        </w:rPr>
        <w:t xml:space="preserve"> and all copies in its possession or control</w:t>
      </w:r>
    </w:p>
    <w:p w14:paraId="243A179F" w14:textId="77777777" w:rsidR="00CB4964" w:rsidRPr="006C26E7" w:rsidRDefault="00CB4964" w:rsidP="00A1186B">
      <w:pPr>
        <w:pStyle w:val="Level2"/>
        <w:numPr>
          <w:ilvl w:val="1"/>
          <w:numId w:val="26"/>
        </w:numPr>
        <w:rPr>
          <w:rFonts w:ascii="Arial" w:hAnsi="Arial" w:cs="Arial"/>
          <w:b/>
          <w:bCs/>
          <w:sz w:val="20"/>
        </w:rPr>
      </w:pPr>
      <w:r w:rsidRPr="006C26E7">
        <w:rPr>
          <w:rFonts w:ascii="Arial" w:hAnsi="Arial" w:cs="Arial"/>
          <w:b/>
          <w:bCs/>
          <w:sz w:val="20"/>
        </w:rPr>
        <w:t xml:space="preserve">International Transfers of Personal Data </w:t>
      </w:r>
    </w:p>
    <w:p w14:paraId="63A8FEDC" w14:textId="71ABA2EC" w:rsidR="00CB4964" w:rsidRDefault="00CB4964" w:rsidP="00A1186B">
      <w:pPr>
        <w:pStyle w:val="Level2"/>
        <w:numPr>
          <w:ilvl w:val="1"/>
          <w:numId w:val="26"/>
        </w:numPr>
        <w:rPr>
          <w:rFonts w:ascii="Arial" w:hAnsi="Arial" w:cs="Arial"/>
          <w:sz w:val="20"/>
        </w:rPr>
      </w:pPr>
      <w:r w:rsidRPr="003F239F">
        <w:rPr>
          <w:rFonts w:ascii="Arial" w:hAnsi="Arial" w:cs="Arial"/>
          <w:sz w:val="20"/>
        </w:rPr>
        <w:t xml:space="preserve">Each </w:t>
      </w:r>
      <w:r w:rsidR="005756A9" w:rsidRPr="003F239F">
        <w:rPr>
          <w:rFonts w:ascii="Arial" w:hAnsi="Arial" w:cs="Arial"/>
          <w:sz w:val="20"/>
        </w:rPr>
        <w:t>p</w:t>
      </w:r>
      <w:r w:rsidRPr="003F239F">
        <w:rPr>
          <w:rFonts w:ascii="Arial" w:hAnsi="Arial" w:cs="Arial"/>
          <w:sz w:val="20"/>
        </w:rPr>
        <w:t xml:space="preserve">arty agrees it is its understanding that any Data Transfer involving the Personnel Personal Data for the Administrative Purposes shall be within the derogation set out at Article 49(1)(c) of the GDPR.  To the extent either </w:t>
      </w:r>
      <w:r w:rsidR="005756A9" w:rsidRPr="003F239F">
        <w:rPr>
          <w:rFonts w:ascii="Arial" w:hAnsi="Arial" w:cs="Arial"/>
          <w:sz w:val="20"/>
        </w:rPr>
        <w:t>p</w:t>
      </w:r>
      <w:r w:rsidRPr="003F239F">
        <w:rPr>
          <w:rFonts w:ascii="Arial" w:hAnsi="Arial" w:cs="Arial"/>
          <w:sz w:val="20"/>
        </w:rPr>
        <w:t xml:space="preserve">arty reasonably determines otherwise, on notice to the other </w:t>
      </w:r>
      <w:r w:rsidR="005756A9" w:rsidRPr="003F239F">
        <w:rPr>
          <w:rFonts w:ascii="Arial" w:hAnsi="Arial" w:cs="Arial"/>
          <w:sz w:val="20"/>
        </w:rPr>
        <w:t>p</w:t>
      </w:r>
      <w:r w:rsidRPr="003F239F">
        <w:rPr>
          <w:rFonts w:ascii="Arial" w:hAnsi="Arial" w:cs="Arial"/>
          <w:sz w:val="20"/>
        </w:rPr>
        <w:t xml:space="preserve">arty, the </w:t>
      </w:r>
      <w:r w:rsidR="005756A9" w:rsidRPr="003F239F">
        <w:rPr>
          <w:rFonts w:ascii="Arial" w:hAnsi="Arial" w:cs="Arial"/>
          <w:sz w:val="20"/>
        </w:rPr>
        <w:t>p</w:t>
      </w:r>
      <w:r w:rsidRPr="003F239F">
        <w:rPr>
          <w:rFonts w:ascii="Arial" w:hAnsi="Arial" w:cs="Arial"/>
          <w:sz w:val="20"/>
        </w:rPr>
        <w:t>arties shall negotiate in good faith such amendments to this Agreement as may be required to give effect to such change</w:t>
      </w:r>
      <w:r w:rsidR="00555D49">
        <w:rPr>
          <w:rFonts w:ascii="Arial" w:hAnsi="Arial" w:cs="Arial"/>
          <w:sz w:val="20"/>
        </w:rPr>
        <w:t>.</w:t>
      </w:r>
    </w:p>
    <w:p w14:paraId="077BC715" w14:textId="77777777" w:rsidR="00555D49" w:rsidRPr="00555D49" w:rsidRDefault="00555D49" w:rsidP="00A1186B">
      <w:pPr>
        <w:pStyle w:val="Level2"/>
        <w:numPr>
          <w:ilvl w:val="1"/>
          <w:numId w:val="26"/>
        </w:numPr>
        <w:rPr>
          <w:rFonts w:ascii="Arial" w:hAnsi="Arial" w:cs="Arial"/>
          <w:sz w:val="20"/>
        </w:rPr>
      </w:pPr>
      <w:r w:rsidRPr="00555D49">
        <w:rPr>
          <w:rFonts w:ascii="Arial" w:hAnsi="Arial" w:cs="Arial"/>
          <w:sz w:val="20"/>
        </w:rPr>
        <w:t>The parties do not otherwise anticipate that Personal Data will be transferred to, or Processed in, a Restricted Country.  If this becomes necessary, the parties shall reach agreement as to the mechanisms by which such transfer or Processing shall occur prior to such transfer or Processing occurring.</w:t>
      </w:r>
    </w:p>
    <w:p w14:paraId="7B29A3BF" w14:textId="77777777" w:rsidR="00555D49" w:rsidRPr="003F239F" w:rsidRDefault="00555D49" w:rsidP="00555D49">
      <w:pPr>
        <w:pStyle w:val="Level2"/>
        <w:numPr>
          <w:ilvl w:val="0"/>
          <w:numId w:val="0"/>
        </w:numPr>
        <w:rPr>
          <w:rFonts w:ascii="Arial" w:hAnsi="Arial" w:cs="Arial"/>
          <w:sz w:val="20"/>
        </w:rPr>
      </w:pPr>
    </w:p>
    <w:p w14:paraId="65461E6D" w14:textId="77777777" w:rsidR="00946AF8" w:rsidRPr="003F239F" w:rsidRDefault="00946AF8" w:rsidP="00CB4964">
      <w:pPr>
        <w:pStyle w:val="Level2"/>
        <w:numPr>
          <w:ilvl w:val="0"/>
          <w:numId w:val="0"/>
        </w:numPr>
        <w:jc w:val="left"/>
        <w:rPr>
          <w:rFonts w:ascii="Arial" w:hAnsi="Arial" w:cs="Arial"/>
          <w:sz w:val="20"/>
        </w:rPr>
      </w:pPr>
    </w:p>
    <w:p w14:paraId="4E0A3A00" w14:textId="77777777" w:rsidR="00CB4964" w:rsidRPr="003F239F" w:rsidRDefault="00CB4964" w:rsidP="00CB4964">
      <w:pPr>
        <w:pStyle w:val="Appendix"/>
        <w:numPr>
          <w:ilvl w:val="0"/>
          <w:numId w:val="0"/>
        </w:numPr>
        <w:rPr>
          <w:rFonts w:ascii="Arial" w:hAnsi="Arial"/>
        </w:rPr>
      </w:pPr>
      <w:r w:rsidRPr="003F239F">
        <w:rPr>
          <w:rFonts w:ascii="Arial" w:hAnsi="Arial"/>
        </w:rPr>
        <w:br w:type="page"/>
      </w:r>
      <w:bookmarkStart w:id="17" w:name="_Toc143607318"/>
      <w:r w:rsidRPr="003F239F">
        <w:rPr>
          <w:rFonts w:ascii="Arial" w:hAnsi="Arial"/>
        </w:rPr>
        <w:lastRenderedPageBreak/>
        <w:t>Appendix 1 - Data Protection Particulars</w:t>
      </w:r>
      <w:bookmarkEnd w:id="17"/>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122"/>
        <w:gridCol w:w="6896"/>
      </w:tblGrid>
      <w:tr w:rsidR="00CB4964" w:rsidRPr="003F239F" w14:paraId="6DCD4B26" w14:textId="77777777" w:rsidTr="006C26E7">
        <w:tc>
          <w:tcPr>
            <w:tcW w:w="2122" w:type="dxa"/>
            <w:shd w:val="clear" w:color="auto" w:fill="D9D9D9"/>
          </w:tcPr>
          <w:p w14:paraId="795FFC3F" w14:textId="77777777" w:rsidR="00CB4964" w:rsidRPr="003F239F" w:rsidRDefault="00CB4964">
            <w:pPr>
              <w:pStyle w:val="Body"/>
              <w:jc w:val="left"/>
              <w:rPr>
                <w:rFonts w:ascii="Arial" w:hAnsi="Arial" w:cs="Arial"/>
                <w:b/>
                <w:bCs/>
                <w:sz w:val="20"/>
              </w:rPr>
            </w:pPr>
            <w:r w:rsidRPr="003F239F">
              <w:rPr>
                <w:rFonts w:ascii="Arial" w:hAnsi="Arial" w:cs="Arial"/>
                <w:b/>
                <w:bCs/>
                <w:sz w:val="20"/>
              </w:rPr>
              <w:t>The subject matter and duration of the Processing</w:t>
            </w:r>
          </w:p>
        </w:tc>
        <w:tc>
          <w:tcPr>
            <w:tcW w:w="6896" w:type="dxa"/>
            <w:shd w:val="clear" w:color="auto" w:fill="auto"/>
          </w:tcPr>
          <w:p w14:paraId="725CEC74" w14:textId="77777777" w:rsidR="00CB4964" w:rsidRPr="003F239F" w:rsidRDefault="009353ED" w:rsidP="006C26E7">
            <w:pPr>
              <w:pStyle w:val="Body"/>
              <w:spacing w:line="240" w:lineRule="auto"/>
              <w:rPr>
                <w:rFonts w:ascii="Arial" w:hAnsi="Arial" w:cs="Arial"/>
                <w:sz w:val="20"/>
              </w:rPr>
            </w:pPr>
            <w:r w:rsidRPr="003F239F">
              <w:rPr>
                <w:rFonts w:ascii="Arial" w:hAnsi="Arial" w:cs="Arial"/>
                <w:sz w:val="20"/>
              </w:rPr>
              <w:t xml:space="preserve">The subject matter is as set out in the row “Data Subjects and type of Personal Data being Processed”. </w:t>
            </w:r>
          </w:p>
          <w:p w14:paraId="71E809CF" w14:textId="6F48DEC2" w:rsidR="00CB4964" w:rsidRPr="003F239F" w:rsidRDefault="00555D49" w:rsidP="006C26E7">
            <w:pPr>
              <w:pStyle w:val="Body"/>
              <w:spacing w:line="240" w:lineRule="auto"/>
              <w:rPr>
                <w:rFonts w:ascii="Arial" w:hAnsi="Arial" w:cs="Arial"/>
                <w:sz w:val="20"/>
              </w:rPr>
            </w:pPr>
            <w:r>
              <w:rPr>
                <w:rFonts w:ascii="Arial" w:hAnsi="Arial" w:cs="Arial"/>
                <w:sz w:val="20"/>
              </w:rPr>
              <w:t>Shared</w:t>
            </w:r>
            <w:r w:rsidR="009353ED" w:rsidRPr="003F239F">
              <w:rPr>
                <w:rFonts w:ascii="Arial" w:hAnsi="Arial" w:cs="Arial"/>
                <w:sz w:val="20"/>
              </w:rPr>
              <w:t xml:space="preserve"> Data may be actively processed during the Secondment Period</w:t>
            </w:r>
            <w:r w:rsidR="00005DFA" w:rsidRPr="003F239F">
              <w:rPr>
                <w:rFonts w:ascii="Arial" w:hAnsi="Arial" w:cs="Arial"/>
                <w:sz w:val="20"/>
              </w:rPr>
              <w:t xml:space="preserve"> and for a period thereafter if required by matters arising from the </w:t>
            </w:r>
            <w:r>
              <w:rPr>
                <w:rFonts w:ascii="Arial" w:hAnsi="Arial" w:cs="Arial"/>
                <w:sz w:val="20"/>
              </w:rPr>
              <w:t>Shared</w:t>
            </w:r>
            <w:r w:rsidR="00005DFA" w:rsidRPr="003F239F">
              <w:rPr>
                <w:rFonts w:ascii="Arial" w:hAnsi="Arial" w:cs="Arial"/>
                <w:sz w:val="20"/>
              </w:rPr>
              <w:t xml:space="preserve"> Period (e.g. any relevant investigations or financial Charges).  </w:t>
            </w:r>
            <w:r>
              <w:rPr>
                <w:rFonts w:ascii="Arial" w:hAnsi="Arial" w:cs="Arial"/>
                <w:sz w:val="20"/>
              </w:rPr>
              <w:t>Shared</w:t>
            </w:r>
            <w:r w:rsidR="00005DFA" w:rsidRPr="003F239F">
              <w:rPr>
                <w:rFonts w:ascii="Arial" w:hAnsi="Arial" w:cs="Arial"/>
                <w:sz w:val="20"/>
              </w:rPr>
              <w:t xml:space="preserve"> Data will be securely stored by </w:t>
            </w:r>
            <w:r w:rsidR="00553593">
              <w:rPr>
                <w:rFonts w:ascii="Arial" w:hAnsi="Arial" w:cs="Arial"/>
                <w:sz w:val="20"/>
              </w:rPr>
              <w:t>the Home Institution</w:t>
            </w:r>
            <w:r w:rsidR="00005DFA" w:rsidRPr="003F239F">
              <w:rPr>
                <w:rFonts w:ascii="Arial" w:hAnsi="Arial" w:cs="Arial"/>
                <w:sz w:val="20"/>
              </w:rPr>
              <w:t xml:space="preserve"> and </w:t>
            </w:r>
            <w:r w:rsidR="00553593">
              <w:rPr>
                <w:rFonts w:ascii="Arial" w:hAnsi="Arial" w:cs="Arial"/>
                <w:sz w:val="20"/>
              </w:rPr>
              <w:t>the University</w:t>
            </w:r>
            <w:r w:rsidR="00005DFA" w:rsidRPr="003F239F">
              <w:rPr>
                <w:rFonts w:ascii="Arial" w:hAnsi="Arial" w:cs="Arial"/>
                <w:sz w:val="20"/>
              </w:rPr>
              <w:t xml:space="preserve"> in accordance with their respective internal policies. </w:t>
            </w:r>
            <w:r w:rsidR="009353ED" w:rsidRPr="003F239F">
              <w:rPr>
                <w:rFonts w:ascii="Arial" w:hAnsi="Arial" w:cs="Arial"/>
                <w:sz w:val="20"/>
              </w:rPr>
              <w:t xml:space="preserve"> </w:t>
            </w:r>
          </w:p>
        </w:tc>
      </w:tr>
      <w:tr w:rsidR="00CB4964" w:rsidRPr="003F239F" w14:paraId="3A1B8184" w14:textId="77777777" w:rsidTr="006C26E7">
        <w:tc>
          <w:tcPr>
            <w:tcW w:w="2122" w:type="dxa"/>
            <w:shd w:val="clear" w:color="auto" w:fill="D9D9D9"/>
          </w:tcPr>
          <w:p w14:paraId="77C8E1DE" w14:textId="77777777" w:rsidR="00CB4964" w:rsidRPr="003F239F" w:rsidRDefault="00CB4964">
            <w:pPr>
              <w:pStyle w:val="Body"/>
              <w:jc w:val="left"/>
              <w:rPr>
                <w:rFonts w:ascii="Arial" w:hAnsi="Arial" w:cs="Arial"/>
                <w:b/>
                <w:bCs/>
                <w:sz w:val="20"/>
              </w:rPr>
            </w:pPr>
            <w:r w:rsidRPr="003F239F">
              <w:rPr>
                <w:rFonts w:ascii="Arial" w:hAnsi="Arial" w:cs="Arial"/>
                <w:b/>
                <w:bCs/>
                <w:sz w:val="20"/>
              </w:rPr>
              <w:t>The nature and purpose of the Processing</w:t>
            </w:r>
          </w:p>
        </w:tc>
        <w:tc>
          <w:tcPr>
            <w:tcW w:w="6896" w:type="dxa"/>
            <w:shd w:val="clear" w:color="auto" w:fill="auto"/>
          </w:tcPr>
          <w:p w14:paraId="708E0598" w14:textId="66636FDE" w:rsidR="00CB4964" w:rsidRPr="003F239F" w:rsidRDefault="00CB4964" w:rsidP="006C26E7">
            <w:pPr>
              <w:pStyle w:val="Body"/>
              <w:spacing w:line="240" w:lineRule="auto"/>
              <w:rPr>
                <w:rFonts w:ascii="Arial" w:hAnsi="Arial" w:cs="Arial"/>
                <w:sz w:val="20"/>
              </w:rPr>
            </w:pPr>
            <w:r w:rsidRPr="003F239F">
              <w:rPr>
                <w:rFonts w:ascii="Arial" w:hAnsi="Arial" w:cs="Arial"/>
                <w:sz w:val="20"/>
              </w:rPr>
              <w:t xml:space="preserve">Prior to the </w:t>
            </w:r>
            <w:r w:rsidR="00005DFA" w:rsidRPr="003F239F">
              <w:rPr>
                <w:rFonts w:ascii="Arial" w:hAnsi="Arial" w:cs="Arial"/>
                <w:sz w:val="20"/>
              </w:rPr>
              <w:t>Secondment Period</w:t>
            </w:r>
            <w:r w:rsidRPr="003F239F">
              <w:rPr>
                <w:rFonts w:ascii="Arial" w:hAnsi="Arial" w:cs="Arial"/>
                <w:sz w:val="20"/>
              </w:rPr>
              <w:t>,</w:t>
            </w:r>
            <w:r w:rsidR="00005DFA" w:rsidRPr="003F239F">
              <w:rPr>
                <w:rFonts w:ascii="Arial" w:hAnsi="Arial" w:cs="Arial"/>
                <w:sz w:val="20"/>
              </w:rPr>
              <w:t xml:space="preserve"> details of the Employee and </w:t>
            </w:r>
            <w:r w:rsidR="00553593">
              <w:rPr>
                <w:rFonts w:ascii="Arial" w:hAnsi="Arial" w:cs="Arial"/>
                <w:sz w:val="20"/>
              </w:rPr>
              <w:t>University</w:t>
            </w:r>
            <w:r w:rsidR="00005DFA" w:rsidRPr="003F239F">
              <w:rPr>
                <w:rFonts w:ascii="Arial" w:hAnsi="Arial" w:cs="Arial"/>
                <w:sz w:val="20"/>
              </w:rPr>
              <w:t xml:space="preserve"> staff may be shared so that each can </w:t>
            </w:r>
            <w:r w:rsidRPr="003F239F">
              <w:rPr>
                <w:rFonts w:ascii="Arial" w:hAnsi="Arial" w:cs="Arial"/>
                <w:sz w:val="20"/>
              </w:rPr>
              <w:t xml:space="preserve">identify and communicate with </w:t>
            </w:r>
            <w:r w:rsidR="00005DFA" w:rsidRPr="003F239F">
              <w:rPr>
                <w:rFonts w:ascii="Arial" w:hAnsi="Arial" w:cs="Arial"/>
                <w:sz w:val="20"/>
              </w:rPr>
              <w:t>each other</w:t>
            </w:r>
          </w:p>
          <w:p w14:paraId="1379937B" w14:textId="77777777" w:rsidR="00CB4964" w:rsidRPr="003F239F" w:rsidRDefault="00CB4964" w:rsidP="006C26E7">
            <w:pPr>
              <w:pStyle w:val="Body"/>
              <w:spacing w:line="240" w:lineRule="auto"/>
              <w:rPr>
                <w:rFonts w:ascii="Arial" w:hAnsi="Arial" w:cs="Arial"/>
                <w:sz w:val="20"/>
              </w:rPr>
            </w:pPr>
            <w:r w:rsidRPr="003F239F">
              <w:rPr>
                <w:rFonts w:ascii="Arial" w:hAnsi="Arial" w:cs="Arial"/>
                <w:sz w:val="20"/>
              </w:rPr>
              <w:t>During</w:t>
            </w:r>
            <w:r w:rsidR="00005DFA" w:rsidRPr="003F239F">
              <w:rPr>
                <w:rFonts w:ascii="Arial" w:hAnsi="Arial" w:cs="Arial"/>
                <w:sz w:val="20"/>
              </w:rPr>
              <w:t xml:space="preserve"> and after</w:t>
            </w:r>
            <w:r w:rsidRPr="003F239F">
              <w:rPr>
                <w:rFonts w:ascii="Arial" w:hAnsi="Arial" w:cs="Arial"/>
                <w:sz w:val="20"/>
              </w:rPr>
              <w:t xml:space="preserve"> </w:t>
            </w:r>
            <w:r w:rsidR="00005DFA" w:rsidRPr="003F239F">
              <w:rPr>
                <w:rFonts w:ascii="Arial" w:hAnsi="Arial" w:cs="Arial"/>
                <w:sz w:val="20"/>
              </w:rPr>
              <w:t xml:space="preserve">the Secondment Period, </w:t>
            </w:r>
            <w:r w:rsidRPr="003F239F">
              <w:rPr>
                <w:rFonts w:ascii="Arial" w:hAnsi="Arial" w:cs="Arial"/>
                <w:sz w:val="20"/>
              </w:rPr>
              <w:t xml:space="preserve">information may be </w:t>
            </w:r>
            <w:r w:rsidR="00005DFA" w:rsidRPr="003F239F">
              <w:rPr>
                <w:rFonts w:ascii="Arial" w:hAnsi="Arial" w:cs="Arial"/>
                <w:sz w:val="20"/>
              </w:rPr>
              <w:t>Processed</w:t>
            </w:r>
            <w:r w:rsidRPr="003F239F">
              <w:rPr>
                <w:rFonts w:ascii="Arial" w:hAnsi="Arial" w:cs="Arial"/>
                <w:sz w:val="20"/>
              </w:rPr>
              <w:t xml:space="preserve"> </w:t>
            </w:r>
            <w:r w:rsidR="00005DFA" w:rsidRPr="003F239F">
              <w:rPr>
                <w:rFonts w:ascii="Arial" w:hAnsi="Arial" w:cs="Arial"/>
                <w:sz w:val="20"/>
              </w:rPr>
              <w:t xml:space="preserve">as reasonably required in performance of this </w:t>
            </w:r>
            <w:r w:rsidR="005756A9" w:rsidRPr="003F239F">
              <w:rPr>
                <w:rFonts w:ascii="Arial" w:hAnsi="Arial" w:cs="Arial"/>
                <w:sz w:val="20"/>
              </w:rPr>
              <w:t>A</w:t>
            </w:r>
            <w:r w:rsidR="00005DFA" w:rsidRPr="003F239F">
              <w:rPr>
                <w:rFonts w:ascii="Arial" w:hAnsi="Arial" w:cs="Arial"/>
                <w:sz w:val="20"/>
              </w:rPr>
              <w:t xml:space="preserve">greement. </w:t>
            </w:r>
          </w:p>
        </w:tc>
      </w:tr>
      <w:tr w:rsidR="00CB4964" w:rsidRPr="003F239F" w14:paraId="21B015F6" w14:textId="77777777" w:rsidTr="006C26E7">
        <w:tc>
          <w:tcPr>
            <w:tcW w:w="2122" w:type="dxa"/>
            <w:shd w:val="clear" w:color="auto" w:fill="D9D9D9"/>
          </w:tcPr>
          <w:p w14:paraId="4C4488C2" w14:textId="77777777" w:rsidR="00CB4964" w:rsidRPr="003F239F" w:rsidRDefault="00CB4964">
            <w:pPr>
              <w:pStyle w:val="Body"/>
              <w:jc w:val="left"/>
              <w:rPr>
                <w:rFonts w:ascii="Arial" w:hAnsi="Arial" w:cs="Arial"/>
                <w:b/>
                <w:bCs/>
                <w:sz w:val="20"/>
              </w:rPr>
            </w:pPr>
            <w:r w:rsidRPr="003F239F">
              <w:rPr>
                <w:rFonts w:ascii="Arial" w:hAnsi="Arial" w:cs="Arial"/>
                <w:b/>
                <w:bCs/>
                <w:sz w:val="20"/>
              </w:rPr>
              <w:t>Data Subjects and type of Personal Data being Processed</w:t>
            </w:r>
          </w:p>
        </w:tc>
        <w:tc>
          <w:tcPr>
            <w:tcW w:w="6896" w:type="dxa"/>
            <w:shd w:val="clear" w:color="auto" w:fill="auto"/>
          </w:tcPr>
          <w:p w14:paraId="7C3F5237" w14:textId="77777777" w:rsidR="00CB4964" w:rsidRPr="003F239F" w:rsidRDefault="00005DFA" w:rsidP="00B952A3">
            <w:pPr>
              <w:pStyle w:val="Body"/>
              <w:spacing w:after="0"/>
              <w:rPr>
                <w:rFonts w:ascii="Arial" w:hAnsi="Arial" w:cs="Arial"/>
                <w:sz w:val="20"/>
              </w:rPr>
            </w:pPr>
            <w:r w:rsidRPr="003F239F">
              <w:rPr>
                <w:rFonts w:ascii="Arial" w:hAnsi="Arial" w:cs="Arial"/>
                <w:sz w:val="20"/>
              </w:rPr>
              <w:t>The Employee</w:t>
            </w:r>
            <w:r w:rsidR="00CB4964" w:rsidRPr="003F239F">
              <w:rPr>
                <w:rFonts w:ascii="Arial" w:hAnsi="Arial" w:cs="Arial"/>
                <w:sz w:val="20"/>
              </w:rPr>
              <w:t>:</w:t>
            </w:r>
          </w:p>
          <w:p w14:paraId="2441FCB9" w14:textId="77777777" w:rsidR="00CB4964" w:rsidRPr="003F239F" w:rsidRDefault="00CB4964" w:rsidP="00B952A3">
            <w:pPr>
              <w:pStyle w:val="Bullet1"/>
              <w:adjustRightInd w:val="0"/>
              <w:spacing w:after="0" w:line="240" w:lineRule="auto"/>
              <w:rPr>
                <w:rFonts w:ascii="Arial" w:hAnsi="Arial" w:cs="Arial"/>
                <w:sz w:val="20"/>
              </w:rPr>
            </w:pPr>
            <w:r w:rsidRPr="003F239F">
              <w:rPr>
                <w:rFonts w:ascii="Arial" w:hAnsi="Arial" w:cs="Arial"/>
                <w:sz w:val="20"/>
              </w:rPr>
              <w:t>name;</w:t>
            </w:r>
          </w:p>
          <w:p w14:paraId="1288F8B0" w14:textId="77777777" w:rsidR="00CB4964" w:rsidRPr="003F239F" w:rsidRDefault="00CB4964" w:rsidP="00B952A3">
            <w:pPr>
              <w:pStyle w:val="Bullet1"/>
              <w:adjustRightInd w:val="0"/>
              <w:spacing w:after="0" w:line="240" w:lineRule="auto"/>
              <w:rPr>
                <w:rFonts w:ascii="Arial" w:hAnsi="Arial" w:cs="Arial"/>
                <w:sz w:val="20"/>
              </w:rPr>
            </w:pPr>
            <w:r w:rsidRPr="003F239F">
              <w:rPr>
                <w:rFonts w:ascii="Arial" w:hAnsi="Arial" w:cs="Arial"/>
                <w:sz w:val="20"/>
              </w:rPr>
              <w:t>location;</w:t>
            </w:r>
          </w:p>
          <w:p w14:paraId="2BB9233F" w14:textId="77777777" w:rsidR="00CB4964" w:rsidRPr="003F239F" w:rsidRDefault="00CB4964" w:rsidP="00B952A3">
            <w:pPr>
              <w:pStyle w:val="Bullet1"/>
              <w:adjustRightInd w:val="0"/>
              <w:spacing w:after="0" w:line="240" w:lineRule="auto"/>
              <w:rPr>
                <w:rFonts w:ascii="Arial" w:hAnsi="Arial" w:cs="Arial"/>
                <w:sz w:val="20"/>
              </w:rPr>
            </w:pPr>
            <w:r w:rsidRPr="003F239F">
              <w:rPr>
                <w:rFonts w:ascii="Arial" w:hAnsi="Arial" w:cs="Arial"/>
                <w:sz w:val="20"/>
              </w:rPr>
              <w:t>date of birth;</w:t>
            </w:r>
          </w:p>
          <w:p w14:paraId="788A0146" w14:textId="77777777" w:rsidR="00CB4964" w:rsidRPr="003F239F" w:rsidRDefault="00CB4964" w:rsidP="00B952A3">
            <w:pPr>
              <w:pStyle w:val="Bullet1"/>
              <w:adjustRightInd w:val="0"/>
              <w:spacing w:after="0" w:line="240" w:lineRule="auto"/>
              <w:rPr>
                <w:rFonts w:ascii="Arial" w:hAnsi="Arial" w:cs="Arial"/>
                <w:sz w:val="20"/>
              </w:rPr>
            </w:pPr>
            <w:r w:rsidRPr="003F239F">
              <w:rPr>
                <w:rFonts w:ascii="Arial" w:hAnsi="Arial" w:cs="Arial"/>
                <w:sz w:val="20"/>
              </w:rPr>
              <w:t>telephone number;</w:t>
            </w:r>
          </w:p>
          <w:p w14:paraId="615FCF04" w14:textId="77777777" w:rsidR="00CB4964" w:rsidRPr="003F239F" w:rsidRDefault="00CB4964" w:rsidP="00B952A3">
            <w:pPr>
              <w:pStyle w:val="Bullet1"/>
              <w:adjustRightInd w:val="0"/>
              <w:spacing w:after="0" w:line="240" w:lineRule="auto"/>
              <w:rPr>
                <w:rFonts w:ascii="Arial" w:hAnsi="Arial" w:cs="Arial"/>
                <w:sz w:val="20"/>
              </w:rPr>
            </w:pPr>
            <w:r w:rsidRPr="003F239F">
              <w:rPr>
                <w:rFonts w:ascii="Arial" w:hAnsi="Arial" w:cs="Arial"/>
                <w:sz w:val="20"/>
              </w:rPr>
              <w:t>contact address</w:t>
            </w:r>
            <w:r w:rsidR="00005DFA" w:rsidRPr="003F239F">
              <w:rPr>
                <w:rFonts w:ascii="Arial" w:hAnsi="Arial" w:cs="Arial"/>
                <w:sz w:val="20"/>
              </w:rPr>
              <w:t>;</w:t>
            </w:r>
          </w:p>
          <w:p w14:paraId="3395BE92" w14:textId="77777777" w:rsidR="00CB4964" w:rsidRPr="003F239F" w:rsidRDefault="00CB4964" w:rsidP="00B952A3">
            <w:pPr>
              <w:pStyle w:val="Bullet1"/>
              <w:adjustRightInd w:val="0"/>
              <w:spacing w:after="0" w:line="240" w:lineRule="auto"/>
              <w:rPr>
                <w:rFonts w:ascii="Arial" w:hAnsi="Arial" w:cs="Arial"/>
                <w:sz w:val="20"/>
              </w:rPr>
            </w:pPr>
            <w:r w:rsidRPr="003F239F">
              <w:rPr>
                <w:rFonts w:ascii="Arial" w:hAnsi="Arial" w:cs="Arial"/>
                <w:sz w:val="20"/>
              </w:rPr>
              <w:t xml:space="preserve">email address; </w:t>
            </w:r>
          </w:p>
          <w:p w14:paraId="12BCB305" w14:textId="77777777" w:rsidR="00005DFA" w:rsidRPr="003F239F" w:rsidRDefault="00005DFA" w:rsidP="00B952A3">
            <w:pPr>
              <w:pStyle w:val="Bullet1"/>
              <w:adjustRightInd w:val="0"/>
              <w:spacing w:after="0" w:line="240" w:lineRule="auto"/>
              <w:rPr>
                <w:rFonts w:ascii="Arial" w:hAnsi="Arial" w:cs="Arial"/>
                <w:sz w:val="20"/>
              </w:rPr>
            </w:pPr>
            <w:r w:rsidRPr="003F239F">
              <w:rPr>
                <w:rFonts w:ascii="Arial" w:hAnsi="Arial" w:cs="Arial"/>
                <w:sz w:val="20"/>
              </w:rPr>
              <w:t>academic history;</w:t>
            </w:r>
          </w:p>
          <w:p w14:paraId="6C2C8155" w14:textId="77777777" w:rsidR="00005DFA" w:rsidRPr="003F239F" w:rsidRDefault="00005DFA" w:rsidP="00B952A3">
            <w:pPr>
              <w:pStyle w:val="Bullet1"/>
              <w:adjustRightInd w:val="0"/>
              <w:spacing w:after="0" w:line="240" w:lineRule="auto"/>
              <w:rPr>
                <w:rFonts w:ascii="Arial" w:hAnsi="Arial" w:cs="Arial"/>
                <w:sz w:val="20"/>
              </w:rPr>
            </w:pPr>
            <w:r w:rsidRPr="003F239F">
              <w:rPr>
                <w:rFonts w:ascii="Arial" w:hAnsi="Arial" w:cs="Arial"/>
                <w:sz w:val="20"/>
              </w:rPr>
              <w:t xml:space="preserve">work </w:t>
            </w:r>
            <w:r w:rsidR="00CB4964" w:rsidRPr="003F239F">
              <w:rPr>
                <w:rFonts w:ascii="Arial" w:hAnsi="Arial" w:cs="Arial"/>
                <w:sz w:val="20"/>
              </w:rPr>
              <w:t>performance</w:t>
            </w:r>
            <w:r w:rsidRPr="003F239F">
              <w:rPr>
                <w:rFonts w:ascii="Arial" w:hAnsi="Arial" w:cs="Arial"/>
                <w:sz w:val="20"/>
              </w:rPr>
              <w:t xml:space="preserve"> during the Secondment Period;</w:t>
            </w:r>
            <w:r w:rsidR="00B952A3">
              <w:rPr>
                <w:rFonts w:ascii="Arial" w:hAnsi="Arial" w:cs="Arial"/>
                <w:sz w:val="20"/>
              </w:rPr>
              <w:t xml:space="preserve"> and</w:t>
            </w:r>
          </w:p>
          <w:p w14:paraId="026A94C4" w14:textId="77777777" w:rsidR="00CB4964" w:rsidRDefault="00005DFA" w:rsidP="00B952A3">
            <w:pPr>
              <w:pStyle w:val="Bullet1"/>
              <w:adjustRightInd w:val="0"/>
              <w:spacing w:after="0" w:line="240" w:lineRule="auto"/>
              <w:rPr>
                <w:rFonts w:ascii="Arial" w:hAnsi="Arial" w:cs="Arial"/>
                <w:sz w:val="20"/>
              </w:rPr>
            </w:pPr>
            <w:r w:rsidRPr="003F239F">
              <w:rPr>
                <w:rFonts w:ascii="Arial" w:hAnsi="Arial" w:cs="Arial"/>
                <w:sz w:val="20"/>
              </w:rPr>
              <w:t>medical and disability information as required to be communicated</w:t>
            </w:r>
            <w:r w:rsidR="00B952A3">
              <w:rPr>
                <w:rFonts w:ascii="Arial" w:hAnsi="Arial" w:cs="Arial"/>
                <w:sz w:val="20"/>
              </w:rPr>
              <w:t>.</w:t>
            </w:r>
          </w:p>
          <w:p w14:paraId="4DD9D27B" w14:textId="77777777" w:rsidR="00B952A3" w:rsidRPr="003F239F" w:rsidRDefault="00B952A3" w:rsidP="00B952A3">
            <w:pPr>
              <w:pStyle w:val="Bullet1"/>
              <w:numPr>
                <w:ilvl w:val="0"/>
                <w:numId w:val="0"/>
              </w:numPr>
              <w:adjustRightInd w:val="0"/>
              <w:spacing w:after="0" w:line="240" w:lineRule="auto"/>
              <w:ind w:left="851"/>
              <w:rPr>
                <w:rFonts w:ascii="Arial" w:hAnsi="Arial" w:cs="Arial"/>
                <w:sz w:val="20"/>
              </w:rPr>
            </w:pPr>
          </w:p>
          <w:p w14:paraId="386CAA21" w14:textId="1F7CDA77" w:rsidR="00CB4964" w:rsidRPr="003F239F" w:rsidRDefault="00CB4964" w:rsidP="00B952A3">
            <w:pPr>
              <w:pStyle w:val="Body"/>
              <w:spacing w:after="0"/>
              <w:rPr>
                <w:rFonts w:ascii="Arial" w:hAnsi="Arial" w:cs="Arial"/>
                <w:sz w:val="20"/>
              </w:rPr>
            </w:pPr>
            <w:r w:rsidRPr="003F239F">
              <w:rPr>
                <w:rFonts w:ascii="Arial" w:hAnsi="Arial" w:cs="Arial"/>
                <w:sz w:val="20"/>
              </w:rPr>
              <w:t xml:space="preserve">Staff of </w:t>
            </w:r>
            <w:r w:rsidR="00553593">
              <w:rPr>
                <w:rFonts w:ascii="Arial" w:hAnsi="Arial" w:cs="Arial"/>
                <w:sz w:val="20"/>
              </w:rPr>
              <w:t>the Home Institution</w:t>
            </w:r>
            <w:r w:rsidRPr="003F239F">
              <w:rPr>
                <w:rFonts w:ascii="Arial" w:hAnsi="Arial" w:cs="Arial"/>
                <w:sz w:val="20"/>
              </w:rPr>
              <w:t>:</w:t>
            </w:r>
          </w:p>
          <w:p w14:paraId="3BC77E9E" w14:textId="77777777" w:rsidR="00CB4964" w:rsidRPr="003F239F" w:rsidRDefault="00CB4964" w:rsidP="00B952A3">
            <w:pPr>
              <w:pStyle w:val="Bullet1"/>
              <w:adjustRightInd w:val="0"/>
              <w:spacing w:after="0" w:line="240" w:lineRule="auto"/>
              <w:rPr>
                <w:rFonts w:ascii="Arial" w:hAnsi="Arial" w:cs="Arial"/>
                <w:sz w:val="20"/>
              </w:rPr>
            </w:pPr>
            <w:r w:rsidRPr="003F239F">
              <w:rPr>
                <w:rFonts w:ascii="Arial" w:hAnsi="Arial" w:cs="Arial"/>
                <w:sz w:val="20"/>
              </w:rPr>
              <w:t>name;</w:t>
            </w:r>
          </w:p>
          <w:p w14:paraId="6F5149F0" w14:textId="77777777" w:rsidR="00CB4964" w:rsidRPr="003F239F" w:rsidRDefault="00CB4964" w:rsidP="00B952A3">
            <w:pPr>
              <w:pStyle w:val="Bullet1"/>
              <w:adjustRightInd w:val="0"/>
              <w:spacing w:after="0" w:line="240" w:lineRule="auto"/>
              <w:rPr>
                <w:rFonts w:ascii="Arial" w:hAnsi="Arial" w:cs="Arial"/>
                <w:sz w:val="20"/>
              </w:rPr>
            </w:pPr>
            <w:r w:rsidRPr="003F239F">
              <w:rPr>
                <w:rFonts w:ascii="Arial" w:hAnsi="Arial" w:cs="Arial"/>
                <w:sz w:val="20"/>
              </w:rPr>
              <w:t>email address; and</w:t>
            </w:r>
          </w:p>
          <w:p w14:paraId="1C8E7486" w14:textId="77777777" w:rsidR="00CB4964" w:rsidRDefault="00CB4964" w:rsidP="00B952A3">
            <w:pPr>
              <w:pStyle w:val="Bullet1"/>
              <w:adjustRightInd w:val="0"/>
              <w:spacing w:after="0" w:line="240" w:lineRule="auto"/>
              <w:rPr>
                <w:rFonts w:ascii="Arial" w:hAnsi="Arial" w:cs="Arial"/>
                <w:sz w:val="20"/>
              </w:rPr>
            </w:pPr>
            <w:r w:rsidRPr="003F239F">
              <w:rPr>
                <w:rFonts w:ascii="Arial" w:hAnsi="Arial" w:cs="Arial"/>
                <w:sz w:val="20"/>
              </w:rPr>
              <w:t>location data.</w:t>
            </w:r>
          </w:p>
          <w:p w14:paraId="201907BB" w14:textId="77777777" w:rsidR="00B952A3" w:rsidRPr="003F239F" w:rsidRDefault="00B952A3" w:rsidP="00B952A3">
            <w:pPr>
              <w:pStyle w:val="Bullet1"/>
              <w:numPr>
                <w:ilvl w:val="0"/>
                <w:numId w:val="0"/>
              </w:numPr>
              <w:adjustRightInd w:val="0"/>
              <w:spacing w:after="0" w:line="240" w:lineRule="auto"/>
              <w:ind w:left="851"/>
              <w:rPr>
                <w:rFonts w:ascii="Arial" w:hAnsi="Arial" w:cs="Arial"/>
                <w:sz w:val="20"/>
              </w:rPr>
            </w:pPr>
          </w:p>
          <w:p w14:paraId="7B4A5C9C" w14:textId="6CECEA04" w:rsidR="00CB4964" w:rsidRPr="003F239F" w:rsidRDefault="00CB4964" w:rsidP="00B952A3">
            <w:pPr>
              <w:pStyle w:val="Body"/>
              <w:spacing w:after="0"/>
              <w:rPr>
                <w:rFonts w:ascii="Arial" w:hAnsi="Arial" w:cs="Arial"/>
                <w:sz w:val="20"/>
              </w:rPr>
            </w:pPr>
            <w:r w:rsidRPr="003F239F">
              <w:rPr>
                <w:rFonts w:ascii="Arial" w:hAnsi="Arial" w:cs="Arial"/>
                <w:sz w:val="20"/>
              </w:rPr>
              <w:t xml:space="preserve">Staff of </w:t>
            </w:r>
            <w:r w:rsidR="00553593">
              <w:rPr>
                <w:rFonts w:ascii="Arial" w:hAnsi="Arial" w:cs="Arial"/>
                <w:sz w:val="20"/>
              </w:rPr>
              <w:t>the University</w:t>
            </w:r>
            <w:r w:rsidRPr="003F239F">
              <w:rPr>
                <w:rFonts w:ascii="Arial" w:hAnsi="Arial" w:cs="Arial"/>
                <w:sz w:val="20"/>
              </w:rPr>
              <w:t>:</w:t>
            </w:r>
          </w:p>
          <w:p w14:paraId="6ECFB80B" w14:textId="77777777" w:rsidR="00CB4964" w:rsidRPr="003F239F" w:rsidRDefault="00CB4964" w:rsidP="00B952A3">
            <w:pPr>
              <w:pStyle w:val="Bullet1"/>
              <w:adjustRightInd w:val="0"/>
              <w:spacing w:after="0" w:line="240" w:lineRule="auto"/>
              <w:rPr>
                <w:rFonts w:ascii="Arial" w:hAnsi="Arial" w:cs="Arial"/>
                <w:sz w:val="20"/>
              </w:rPr>
            </w:pPr>
            <w:r w:rsidRPr="003F239F">
              <w:rPr>
                <w:rFonts w:ascii="Arial" w:hAnsi="Arial" w:cs="Arial"/>
                <w:sz w:val="20"/>
              </w:rPr>
              <w:t>name;</w:t>
            </w:r>
          </w:p>
          <w:p w14:paraId="31D46313" w14:textId="77777777" w:rsidR="00CB4964" w:rsidRPr="003F239F" w:rsidRDefault="00CB4964" w:rsidP="00B952A3">
            <w:pPr>
              <w:pStyle w:val="Bullet1"/>
              <w:adjustRightInd w:val="0"/>
              <w:spacing w:after="0" w:line="240" w:lineRule="auto"/>
              <w:rPr>
                <w:rFonts w:ascii="Arial" w:hAnsi="Arial" w:cs="Arial"/>
                <w:sz w:val="20"/>
              </w:rPr>
            </w:pPr>
            <w:r w:rsidRPr="003F239F">
              <w:rPr>
                <w:rFonts w:ascii="Arial" w:hAnsi="Arial" w:cs="Arial"/>
                <w:sz w:val="20"/>
              </w:rPr>
              <w:t>email address;</w:t>
            </w:r>
          </w:p>
          <w:p w14:paraId="3BE9AB17" w14:textId="77777777" w:rsidR="00B952A3" w:rsidRDefault="00CB4964" w:rsidP="00B952A3">
            <w:pPr>
              <w:pStyle w:val="Bullet1"/>
              <w:adjustRightInd w:val="0"/>
              <w:spacing w:after="0" w:line="240" w:lineRule="auto"/>
              <w:rPr>
                <w:rFonts w:ascii="Arial" w:hAnsi="Arial" w:cs="Arial"/>
                <w:sz w:val="20"/>
              </w:rPr>
            </w:pPr>
            <w:r w:rsidRPr="003F239F">
              <w:rPr>
                <w:rFonts w:ascii="Arial" w:hAnsi="Arial" w:cs="Arial"/>
                <w:sz w:val="20"/>
              </w:rPr>
              <w:t xml:space="preserve">telephone number; </w:t>
            </w:r>
          </w:p>
          <w:p w14:paraId="0E556D5F" w14:textId="77777777" w:rsidR="00CB4964" w:rsidRPr="003F239F" w:rsidRDefault="00B952A3" w:rsidP="00B952A3">
            <w:pPr>
              <w:pStyle w:val="Bullet1"/>
              <w:adjustRightInd w:val="0"/>
              <w:spacing w:after="0" w:line="240" w:lineRule="auto"/>
              <w:rPr>
                <w:rFonts w:ascii="Arial" w:hAnsi="Arial" w:cs="Arial"/>
                <w:sz w:val="20"/>
              </w:rPr>
            </w:pPr>
            <w:r>
              <w:rPr>
                <w:rFonts w:ascii="Arial" w:hAnsi="Arial" w:cs="Arial"/>
                <w:sz w:val="20"/>
              </w:rPr>
              <w:t xml:space="preserve">employment and disciplinary history; </w:t>
            </w:r>
            <w:r w:rsidR="00CB4964" w:rsidRPr="003F239F">
              <w:rPr>
                <w:rFonts w:ascii="Arial" w:hAnsi="Arial" w:cs="Arial"/>
                <w:sz w:val="20"/>
              </w:rPr>
              <w:t>and</w:t>
            </w:r>
          </w:p>
          <w:p w14:paraId="7E518B15" w14:textId="77777777" w:rsidR="005756A9" w:rsidRDefault="00CB4964" w:rsidP="00B952A3">
            <w:pPr>
              <w:pStyle w:val="Bullet1"/>
              <w:adjustRightInd w:val="0"/>
              <w:spacing w:after="0" w:line="240" w:lineRule="auto"/>
              <w:rPr>
                <w:rFonts w:ascii="Arial" w:hAnsi="Arial" w:cs="Arial"/>
                <w:sz w:val="20"/>
              </w:rPr>
            </w:pPr>
            <w:r w:rsidRPr="003F239F">
              <w:rPr>
                <w:rFonts w:ascii="Arial" w:hAnsi="Arial" w:cs="Arial"/>
                <w:sz w:val="20"/>
              </w:rPr>
              <w:t>location data.</w:t>
            </w:r>
          </w:p>
          <w:p w14:paraId="19519FF7" w14:textId="77777777" w:rsidR="00B952A3" w:rsidRPr="003F239F" w:rsidRDefault="00B952A3" w:rsidP="00B952A3">
            <w:pPr>
              <w:pStyle w:val="Bullet1"/>
              <w:numPr>
                <w:ilvl w:val="0"/>
                <w:numId w:val="0"/>
              </w:numPr>
              <w:adjustRightInd w:val="0"/>
              <w:spacing w:after="0" w:line="240" w:lineRule="auto"/>
              <w:ind w:left="851"/>
              <w:rPr>
                <w:rFonts w:ascii="Arial" w:hAnsi="Arial" w:cs="Arial"/>
                <w:sz w:val="20"/>
              </w:rPr>
            </w:pPr>
          </w:p>
          <w:p w14:paraId="6B72799B" w14:textId="77777777" w:rsidR="00CB4964" w:rsidRPr="003F239F" w:rsidRDefault="00005DFA" w:rsidP="00B952A3">
            <w:pPr>
              <w:pStyle w:val="Bullet1"/>
              <w:numPr>
                <w:ilvl w:val="0"/>
                <w:numId w:val="0"/>
              </w:numPr>
              <w:adjustRightInd w:val="0"/>
              <w:spacing w:after="0" w:line="240" w:lineRule="auto"/>
              <w:rPr>
                <w:rFonts w:ascii="Arial" w:hAnsi="Arial" w:cs="Arial"/>
                <w:sz w:val="20"/>
              </w:rPr>
            </w:pPr>
            <w:r w:rsidRPr="003F239F">
              <w:rPr>
                <w:rFonts w:ascii="Arial" w:hAnsi="Arial" w:cs="Arial"/>
                <w:sz w:val="20"/>
              </w:rPr>
              <w:t xml:space="preserve">In the event that grievance, performance or disciplinary matters arise, </w:t>
            </w:r>
            <w:r w:rsidR="005756A9" w:rsidRPr="003F239F">
              <w:rPr>
                <w:rFonts w:ascii="Arial" w:hAnsi="Arial" w:cs="Arial"/>
                <w:sz w:val="20"/>
              </w:rPr>
              <w:t>all additional Personal Data may reasonably be required to be Processed, from both the above Data Subjects and additional Data Subjects (e.g. members of the public). Due to the highly variable nature of these issues, the types of Personal Data cannot be exhaustively listed.</w:t>
            </w:r>
          </w:p>
        </w:tc>
      </w:tr>
      <w:tr w:rsidR="006C26E7" w:rsidRPr="003F239F" w14:paraId="68F8C294" w14:textId="77777777" w:rsidTr="006C26E7">
        <w:tc>
          <w:tcPr>
            <w:tcW w:w="2122" w:type="dxa"/>
            <w:shd w:val="clear" w:color="auto" w:fill="D9D9D9"/>
          </w:tcPr>
          <w:p w14:paraId="2C10F66C" w14:textId="3C0D07B7" w:rsidR="006C26E7" w:rsidRPr="003F239F" w:rsidRDefault="006C26E7" w:rsidP="006C26E7">
            <w:pPr>
              <w:pStyle w:val="Body"/>
              <w:jc w:val="left"/>
              <w:rPr>
                <w:rFonts w:ascii="Arial" w:hAnsi="Arial" w:cs="Arial"/>
                <w:b/>
                <w:bCs/>
                <w:sz w:val="20"/>
              </w:rPr>
            </w:pPr>
            <w:r w:rsidRPr="001F37E5">
              <w:rPr>
                <w:rFonts w:ascii="Arial" w:hAnsi="Arial" w:cs="Arial"/>
                <w:b/>
                <w:bCs/>
                <w:sz w:val="20"/>
              </w:rPr>
              <w:t>Locations (including the geographic region) in which the personal data may be Processed</w:t>
            </w:r>
          </w:p>
        </w:tc>
        <w:tc>
          <w:tcPr>
            <w:tcW w:w="6896" w:type="dxa"/>
            <w:shd w:val="clear" w:color="auto" w:fill="auto"/>
          </w:tcPr>
          <w:p w14:paraId="21CA4D00" w14:textId="2E439603" w:rsidR="006C26E7" w:rsidRPr="003F239F" w:rsidRDefault="006C26E7" w:rsidP="006C26E7">
            <w:pPr>
              <w:pStyle w:val="Body"/>
              <w:spacing w:after="0"/>
              <w:rPr>
                <w:rFonts w:ascii="Arial" w:hAnsi="Arial" w:cs="Arial"/>
                <w:sz w:val="20"/>
              </w:rPr>
            </w:pPr>
            <w:r>
              <w:rPr>
                <w:rFonts w:ascii="Arial" w:hAnsi="Arial" w:cs="Arial"/>
                <w:sz w:val="20"/>
              </w:rPr>
              <w:t>UK</w:t>
            </w:r>
            <w:r w:rsidR="00182CE9">
              <w:rPr>
                <w:rFonts w:ascii="Arial" w:hAnsi="Arial" w:cs="Arial"/>
                <w:sz w:val="20"/>
              </w:rPr>
              <w:t xml:space="preserve"> [</w:t>
            </w:r>
            <w:r w:rsidR="00182CE9" w:rsidRPr="00182CE9">
              <w:rPr>
                <w:rFonts w:ascii="Arial" w:hAnsi="Arial" w:cs="Arial"/>
                <w:sz w:val="20"/>
                <w:highlight w:val="yellow"/>
              </w:rPr>
              <w:t>and EEA</w:t>
            </w:r>
            <w:r w:rsidR="00182CE9">
              <w:rPr>
                <w:rFonts w:ascii="Arial" w:hAnsi="Arial" w:cs="Arial"/>
                <w:sz w:val="20"/>
              </w:rPr>
              <w:t>]</w:t>
            </w:r>
          </w:p>
        </w:tc>
      </w:tr>
    </w:tbl>
    <w:p w14:paraId="7B475282" w14:textId="77777777" w:rsidR="00CB4964" w:rsidRPr="003F239F" w:rsidRDefault="00CB4964" w:rsidP="00CB4964">
      <w:pPr>
        <w:pStyle w:val="Level2"/>
        <w:numPr>
          <w:ilvl w:val="0"/>
          <w:numId w:val="0"/>
        </w:numPr>
        <w:jc w:val="left"/>
        <w:rPr>
          <w:rFonts w:ascii="Arial" w:hAnsi="Arial" w:cs="Arial"/>
          <w:sz w:val="20"/>
        </w:rPr>
      </w:pPr>
    </w:p>
    <w:sectPr w:rsidR="00CB4964" w:rsidRPr="003F239F" w:rsidSect="003D60F6">
      <w:headerReference w:type="even" r:id="rId22"/>
      <w:headerReference w:type="default" r:id="rId23"/>
      <w:footerReference w:type="even" r:id="rId24"/>
      <w:footerReference w:type="default" r:id="rId25"/>
      <w:headerReference w:type="first" r:id="rId26"/>
      <w:footerReference w:type="first" r:id="rId27"/>
      <w:endnotePr>
        <w:numFmt w:val="decimal"/>
      </w:endnotePr>
      <w:pgSz w:w="11908" w:h="16833"/>
      <w:pgMar w:top="1440" w:right="1440" w:bottom="1440" w:left="1440" w:header="1440" w:footer="432" w:gutter="0"/>
      <w:paperSrc w:first="259" w:other="259"/>
      <w:pgNumType w:start="1"/>
      <w:cols w:space="720"/>
      <w:noEndnote/>
      <w:docGrid w:linePitch="326"/>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12" w:author="Thomas Shaw" w:date="2024-10-01T12:14:00Z" w:initials="TS">
    <w:p w14:paraId="641A3BDB" w14:textId="77777777" w:rsidR="00182CE9" w:rsidRDefault="00182CE9" w:rsidP="00182CE9">
      <w:pPr>
        <w:pStyle w:val="CommentText"/>
        <w:jc w:val="left"/>
      </w:pPr>
      <w:r>
        <w:rPr>
          <w:rStyle w:val="CommentReference"/>
        </w:rPr>
        <w:annotationRef/>
      </w:r>
      <w:r>
        <w:rPr>
          <w:highlight w:val="yellow"/>
        </w:rPr>
        <w:t>QM internal note - do not send externally</w:t>
      </w:r>
    </w:p>
    <w:p w14:paraId="5D773D03" w14:textId="77777777" w:rsidR="00182CE9" w:rsidRDefault="00182CE9" w:rsidP="00182CE9">
      <w:pPr>
        <w:pStyle w:val="CommentText"/>
        <w:jc w:val="left"/>
      </w:pPr>
    </w:p>
    <w:p w14:paraId="520EC83B" w14:textId="77777777" w:rsidR="00182CE9" w:rsidRDefault="00182CE9" w:rsidP="00182CE9">
      <w:pPr>
        <w:pStyle w:val="CommentText"/>
        <w:jc w:val="left"/>
      </w:pPr>
      <w:r>
        <w:t xml:space="preserve">These are standard clauses when the Host is located in the UK/ EU.  If the Host is located outside those areas, different clauses are needed. </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520EC83B" w15:done="0"/>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cr w16du wp14">
  <w16cex:commentExtensible w16cex:durableId="5C545953" w16cex:dateUtc="2024-10-01T11:14: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520EC83B" w16cid:durableId="5C545953"/>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8AAE6F2" w14:textId="078BCF79" w:rsidR="006F26B4" w:rsidRDefault="006F26B4">
      <w:r>
        <w:separator/>
      </w:r>
    </w:p>
  </w:endnote>
  <w:endnote w:type="continuationSeparator" w:id="0">
    <w:p w14:paraId="4D59B9AF" w14:textId="45CA3B71" w:rsidR="006F26B4" w:rsidRDefault="006F26B4">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altName w:val="Arial"/>
    <w:panose1 w:val="020B0704020202020204"/>
    <w:charset w:val="00"/>
    <w:family w:val="swiss"/>
    <w:pitch w:val="variable"/>
    <w:sig w:usb0="E0002AFF" w:usb1="C0007843" w:usb2="00000009" w:usb3="00000000" w:csb0="000001FF" w:csb1="00000000"/>
  </w:font>
  <w:font w:name="Calibri">
    <w:panose1 w:val="020F0502020204030204"/>
    <w:charset w:val="00"/>
    <w:family w:val="swiss"/>
    <w:pitch w:val="variable"/>
    <w:sig w:usb0="E4002EFF" w:usb1="C000247B" w:usb2="00000009" w:usb3="00000000" w:csb0="000001FF" w:csb1="00000000"/>
  </w:font>
  <w:font w:name="Batang">
    <w:altName w:val="바탕"/>
    <w:panose1 w:val="02030600000101010101"/>
    <w:charset w:val="81"/>
    <w:family w:val="roman"/>
    <w:pitch w:val="variable"/>
    <w:sig w:usb0="B00002AF" w:usb1="69D77CFB" w:usb2="00000030" w:usb3="00000000" w:csb0="0008009F" w:csb1="00000000"/>
  </w:font>
  <w:font w:name="Aptos Display">
    <w:charset w:val="00"/>
    <w:family w:val="swiss"/>
    <w:pitch w:val="variable"/>
    <w:sig w:usb0="20000287" w:usb1="00000003" w:usb2="00000000" w:usb3="00000000" w:csb0="0000019F" w:csb1="00000000"/>
  </w:font>
  <w:font w:name="Aptos">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05A69D" w14:textId="68B7BE1D" w:rsidR="00DD4344" w:rsidRDefault="00DD4344">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133689" w14:textId="1D314F8C" w:rsidR="00DD4344" w:rsidRDefault="00DD4344">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C7C3CA" w14:textId="5E772545" w:rsidR="00DD4344" w:rsidRDefault="00DD4344">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847FAC" w14:textId="795059D6" w:rsidR="00DD4344" w:rsidRDefault="00DD4344">
    <w:pPr>
      <w:pStyle w:val="Footer"/>
      <w:framePr w:wrap="around" w:vAnchor="text" w:hAnchor="margin" w:xAlign="center" w:y="1"/>
      <w:rPr>
        <w:rStyle w:val="PageNumber"/>
      </w:rPr>
    </w:pPr>
    <w:r>
      <w:rPr>
        <w:rStyle w:val="PageNumber"/>
      </w:rPr>
      <w:fldChar w:fldCharType="begin"/>
    </w:r>
    <w:r>
      <w:rPr>
        <w:rStyle w:val="PageNumber"/>
      </w:rPr>
      <w:instrText xml:space="preserve">PAGE  </w:instrText>
    </w:r>
    <w:r>
      <w:rPr>
        <w:rStyle w:val="PageNumber"/>
      </w:rPr>
      <w:fldChar w:fldCharType="separate"/>
    </w:r>
    <w:r>
      <w:rPr>
        <w:rStyle w:val="PageNumber"/>
        <w:noProof/>
      </w:rPr>
      <w:t>3</w:t>
    </w:r>
    <w:r>
      <w:rPr>
        <w:rStyle w:val="PageNumber"/>
      </w:rPr>
      <w:fldChar w:fldCharType="end"/>
    </w:r>
  </w:p>
  <w:p w14:paraId="7122BFCD" w14:textId="77777777" w:rsidR="00DD4344" w:rsidRDefault="00DD4344">
    <w:pPr>
      <w:pStyle w:val="Footer"/>
    </w:pPr>
  </w:p>
  <w:p w14:paraId="5D24FEE7" w14:textId="77777777" w:rsidR="00DD4344" w:rsidRDefault="00DD4344"/>
  <w:p w14:paraId="6F53BF41" w14:textId="77777777" w:rsidR="00DD4344" w:rsidRDefault="00DD4344"/>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EB0A29" w14:textId="30912407" w:rsidR="00DD4344" w:rsidRDefault="00DD4344">
    <w:pPr>
      <w:tabs>
        <w:tab w:val="right" w:pos="8910"/>
      </w:tabs>
      <w:jc w:val="left"/>
      <w:rPr>
        <w:sz w:val="16"/>
      </w:rPr>
    </w:pPr>
    <w:r>
      <w:rPr>
        <w:b/>
        <w:snapToGrid w:val="0"/>
        <w:sz w:val="14"/>
        <w:lang w:eastAsia="en-US"/>
      </w:rPr>
      <w:tab/>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okmarkStart w:id="18" w:name="MarkText"/>
  <w:bookmarkEnd w:id="18"/>
  <w:p w14:paraId="71253238" w14:textId="3F532A34" w:rsidR="00DD4344" w:rsidRDefault="00DD4344">
    <w:pPr>
      <w:pStyle w:val="Footer"/>
    </w:pPr>
    <w:r>
      <w:rPr>
        <w:snapToGrid w:val="0"/>
        <w:lang w:eastAsia="en-US"/>
      </w:rPr>
      <w:fldChar w:fldCharType="begin"/>
    </w:r>
    <w:r>
      <w:rPr>
        <w:snapToGrid w:val="0"/>
        <w:lang w:eastAsia="en-US"/>
      </w:rPr>
      <w:instrText xml:space="preserve"> FILENAME \p </w:instrText>
    </w:r>
    <w:r>
      <w:rPr>
        <w:snapToGrid w:val="0"/>
        <w:lang w:eastAsia="en-US"/>
      </w:rPr>
      <w:fldChar w:fldCharType="separate"/>
    </w:r>
    <w:r w:rsidR="00AE49D0">
      <w:rPr>
        <w:noProof/>
        <w:snapToGrid w:val="0"/>
        <w:lang w:eastAsia="en-US"/>
      </w:rPr>
      <w:t>C:\Users\ysw162\OneDrive - Queen Mary, University of London\Desktop\All\HR\Secondment agreements\240911 - draft - Secondment template (in to QM).docx</w:t>
    </w:r>
    <w:r>
      <w:rPr>
        <w:snapToGrid w:val="0"/>
        <w:lang w:eastAsia="en-US"/>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7E38908" w14:textId="77777777" w:rsidR="006F26B4" w:rsidRDefault="006F26B4">
      <w:r>
        <w:separator/>
      </w:r>
    </w:p>
  </w:footnote>
  <w:footnote w:type="continuationSeparator" w:id="0">
    <w:p w14:paraId="643A1EB8" w14:textId="67BA94BD" w:rsidR="006F26B4" w:rsidRDefault="006F26B4">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B1678" w14:textId="73A058C5" w:rsidR="00DD4344" w:rsidRDefault="00DD4344">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BE0F9E" w14:textId="02F9476F" w:rsidR="00DD4344" w:rsidRDefault="00DD4344">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A137BE" w14:textId="1D6B1998" w:rsidR="00DD4344" w:rsidRDefault="00DD4344">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BF0D33" w14:textId="01462427" w:rsidR="00DD4344" w:rsidRDefault="00DD4344">
    <w:pPr>
      <w:pStyle w:val="Header"/>
    </w:pPr>
  </w:p>
  <w:p w14:paraId="486A6599" w14:textId="77777777" w:rsidR="00DD4344" w:rsidRDefault="00DD4344"/>
  <w:p w14:paraId="34C87307" w14:textId="77777777" w:rsidR="00DD4344" w:rsidRDefault="00DD4344"/>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E90D8B" w14:textId="7F12F8FC" w:rsidR="00DD4344" w:rsidRDefault="00DD4344">
    <w:pPr>
      <w:pStyle w:val="Header"/>
    </w:pPr>
  </w:p>
  <w:p w14:paraId="5FB9671C" w14:textId="77777777" w:rsidR="00DD4344" w:rsidRDefault="00DD4344"/>
  <w:p w14:paraId="66B5804D" w14:textId="77777777" w:rsidR="00DD4344" w:rsidRDefault="00DD4344"/>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6BCF1C" w14:textId="7486D44B" w:rsidR="00DD4344" w:rsidRDefault="00DD4344">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2FB8016C"/>
    <w:lvl w:ilvl="0">
      <w:start w:val="1"/>
      <w:numFmt w:val="decimal"/>
      <w:pStyle w:val="Heading2"/>
      <w:lvlText w:val="%1."/>
      <w:lvlJc w:val="left"/>
      <w:pPr>
        <w:tabs>
          <w:tab w:val="num" w:pos="1492"/>
        </w:tabs>
        <w:ind w:left="1492" w:hanging="360"/>
      </w:pPr>
      <w:rPr>
        <w:rFonts w:ascii="Times New Roman" w:hAnsi="Times New Roman" w:hint="default"/>
        <w:b w:val="0"/>
        <w:i w:val="0"/>
        <w:sz w:val="24"/>
        <w:u w:val="none"/>
      </w:rPr>
    </w:lvl>
  </w:abstractNum>
  <w:abstractNum w:abstractNumId="1" w15:restartNumberingAfterBreak="0">
    <w:nsid w:val="FFFFFF7D"/>
    <w:multiLevelType w:val="singleLevel"/>
    <w:tmpl w:val="BB80BD5C"/>
    <w:lvl w:ilvl="0">
      <w:start w:val="1"/>
      <w:numFmt w:val="decimal"/>
      <w:pStyle w:val="ListNumber4"/>
      <w:lvlText w:val="%1."/>
      <w:lvlJc w:val="left"/>
      <w:pPr>
        <w:tabs>
          <w:tab w:val="num" w:pos="1209"/>
        </w:tabs>
        <w:ind w:left="1209" w:hanging="360"/>
      </w:pPr>
      <w:rPr>
        <w:rFonts w:ascii="Times New Roman" w:hAnsi="Times New Roman" w:hint="default"/>
        <w:b w:val="0"/>
        <w:i w:val="0"/>
        <w:sz w:val="24"/>
        <w:u w:val="none"/>
      </w:rPr>
    </w:lvl>
  </w:abstractNum>
  <w:abstractNum w:abstractNumId="2" w15:restartNumberingAfterBreak="0">
    <w:nsid w:val="FFFFFF7E"/>
    <w:multiLevelType w:val="singleLevel"/>
    <w:tmpl w:val="130E7FE0"/>
    <w:lvl w:ilvl="0">
      <w:start w:val="1"/>
      <w:numFmt w:val="decimal"/>
      <w:pStyle w:val="ListNumber3"/>
      <w:lvlText w:val="%1."/>
      <w:lvlJc w:val="left"/>
      <w:pPr>
        <w:tabs>
          <w:tab w:val="num" w:pos="926"/>
        </w:tabs>
        <w:ind w:left="926" w:hanging="360"/>
      </w:pPr>
      <w:rPr>
        <w:rFonts w:ascii="Times New Roman" w:hAnsi="Times New Roman" w:hint="default"/>
        <w:b w:val="0"/>
        <w:i w:val="0"/>
        <w:sz w:val="24"/>
        <w:u w:val="none"/>
      </w:rPr>
    </w:lvl>
  </w:abstractNum>
  <w:abstractNum w:abstractNumId="3" w15:restartNumberingAfterBreak="0">
    <w:nsid w:val="FFFFFF7F"/>
    <w:multiLevelType w:val="singleLevel"/>
    <w:tmpl w:val="7D127A1C"/>
    <w:lvl w:ilvl="0">
      <w:start w:val="1"/>
      <w:numFmt w:val="decimal"/>
      <w:pStyle w:val="ListNumber2"/>
      <w:lvlText w:val="%1."/>
      <w:lvlJc w:val="left"/>
      <w:pPr>
        <w:tabs>
          <w:tab w:val="num" w:pos="643"/>
        </w:tabs>
        <w:ind w:left="643" w:hanging="360"/>
      </w:pPr>
      <w:rPr>
        <w:rFonts w:ascii="Times New Roman" w:hAnsi="Times New Roman" w:hint="default"/>
        <w:b w:val="0"/>
        <w:i w:val="0"/>
        <w:sz w:val="24"/>
        <w:u w:val="none"/>
      </w:rPr>
    </w:lvl>
  </w:abstractNum>
  <w:abstractNum w:abstractNumId="4" w15:restartNumberingAfterBreak="0">
    <w:nsid w:val="FFFFFF80"/>
    <w:multiLevelType w:val="singleLevel"/>
    <w:tmpl w:val="346C7C50"/>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40BCC46E"/>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0C08C9E8"/>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9826805E"/>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8AD0CFF8"/>
    <w:lvl w:ilvl="0">
      <w:start w:val="1"/>
      <w:numFmt w:val="decimal"/>
      <w:pStyle w:val="ListNumber"/>
      <w:lvlText w:val="%1."/>
      <w:lvlJc w:val="left"/>
      <w:pPr>
        <w:tabs>
          <w:tab w:val="num" w:pos="360"/>
        </w:tabs>
        <w:ind w:left="360" w:hanging="360"/>
      </w:pPr>
      <w:rPr>
        <w:rFonts w:ascii="Times New Roman" w:hAnsi="Times New Roman" w:hint="default"/>
        <w:b w:val="0"/>
        <w:i w:val="0"/>
        <w:sz w:val="24"/>
        <w:u w:val="none"/>
      </w:rPr>
    </w:lvl>
  </w:abstractNum>
  <w:abstractNum w:abstractNumId="9" w15:restartNumberingAfterBreak="0">
    <w:nsid w:val="FFFFFF89"/>
    <w:multiLevelType w:val="singleLevel"/>
    <w:tmpl w:val="D4F2D48C"/>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9FC4A47"/>
    <w:multiLevelType w:val="multilevel"/>
    <w:tmpl w:val="A8287D02"/>
    <w:numStyleLink w:val="BodyNumbering"/>
  </w:abstractNum>
  <w:abstractNum w:abstractNumId="11" w15:restartNumberingAfterBreak="0">
    <w:nsid w:val="0DAC2F5D"/>
    <w:multiLevelType w:val="multilevel"/>
    <w:tmpl w:val="CB7C074A"/>
    <w:lvl w:ilvl="0">
      <w:start w:val="1"/>
      <w:numFmt w:val="bullet"/>
      <w:pStyle w:val="Bullet1"/>
      <w:lvlText w:val=""/>
      <w:lvlJc w:val="left"/>
      <w:pPr>
        <w:tabs>
          <w:tab w:val="num" w:pos="851"/>
        </w:tabs>
        <w:ind w:left="851" w:hanging="851"/>
      </w:pPr>
      <w:rPr>
        <w:rFonts w:ascii="Symbol" w:hAnsi="Symbol" w:hint="default"/>
        <w:sz w:val="20"/>
        <w:szCs w:val="14"/>
      </w:rPr>
    </w:lvl>
    <w:lvl w:ilvl="1">
      <w:start w:val="1"/>
      <w:numFmt w:val="bullet"/>
      <w:pStyle w:val="Bullet2"/>
      <w:lvlText w:val=""/>
      <w:lvlJc w:val="left"/>
      <w:pPr>
        <w:tabs>
          <w:tab w:val="num" w:pos="1701"/>
        </w:tabs>
        <w:ind w:left="1701" w:hanging="850"/>
      </w:pPr>
      <w:rPr>
        <w:rFonts w:ascii="Symbol" w:hAnsi="Symbol" w:hint="default"/>
        <w:sz w:val="28"/>
      </w:rPr>
    </w:lvl>
    <w:lvl w:ilvl="2">
      <w:start w:val="1"/>
      <w:numFmt w:val="bullet"/>
      <w:pStyle w:val="Bullet3"/>
      <w:lvlText w:val=""/>
      <w:lvlJc w:val="left"/>
      <w:pPr>
        <w:tabs>
          <w:tab w:val="num" w:pos="2835"/>
        </w:tabs>
        <w:ind w:left="2835" w:hanging="1134"/>
      </w:pPr>
      <w:rPr>
        <w:rFonts w:ascii="Symbol" w:hAnsi="Symbol" w:hint="default"/>
        <w:sz w:val="28"/>
      </w:rPr>
    </w:lvl>
    <w:lvl w:ilvl="3">
      <w:start w:val="1"/>
      <w:numFmt w:val="none"/>
      <w:lvlText w:val="(Not Defined)"/>
      <w:lvlJc w:val="left"/>
      <w:pPr>
        <w:tabs>
          <w:tab w:val="num" w:pos="3501"/>
        </w:tabs>
        <w:ind w:left="2835" w:hanging="1134"/>
      </w:pPr>
      <w:rPr>
        <w:rFonts w:hint="default"/>
      </w:rPr>
    </w:lvl>
    <w:lvl w:ilvl="4">
      <w:start w:val="1"/>
      <w:numFmt w:val="none"/>
      <w:lvlText w:val="(Not Defined)"/>
      <w:lvlJc w:val="left"/>
      <w:pPr>
        <w:tabs>
          <w:tab w:val="num" w:pos="3501"/>
        </w:tabs>
        <w:ind w:left="2835" w:hanging="1134"/>
      </w:pPr>
      <w:rPr>
        <w:rFonts w:hint="default"/>
      </w:rPr>
    </w:lvl>
    <w:lvl w:ilvl="5">
      <w:start w:val="1"/>
      <w:numFmt w:val="none"/>
      <w:lvlText w:val="(Not Defined)"/>
      <w:lvlJc w:val="left"/>
      <w:pPr>
        <w:tabs>
          <w:tab w:val="num" w:pos="3240"/>
        </w:tabs>
        <w:ind w:left="2160" w:hanging="360"/>
      </w:pPr>
      <w:rPr>
        <w:rFonts w:hint="default"/>
      </w:rPr>
    </w:lvl>
    <w:lvl w:ilvl="6">
      <w:start w:val="1"/>
      <w:numFmt w:val="none"/>
      <w:lvlText w:val="%7(Not Defined)"/>
      <w:lvlJc w:val="left"/>
      <w:pPr>
        <w:tabs>
          <w:tab w:val="num" w:pos="3960"/>
        </w:tabs>
        <w:ind w:left="2520" w:hanging="360"/>
      </w:pPr>
      <w:rPr>
        <w:rFonts w:hint="default"/>
      </w:rPr>
    </w:lvl>
    <w:lvl w:ilvl="7">
      <w:start w:val="1"/>
      <w:numFmt w:val="none"/>
      <w:lvlText w:val=" (Not Defined)"/>
      <w:lvlJc w:val="left"/>
      <w:pPr>
        <w:tabs>
          <w:tab w:val="num" w:pos="3960"/>
        </w:tabs>
        <w:ind w:left="2880" w:hanging="360"/>
      </w:pPr>
      <w:rPr>
        <w:rFonts w:hint="default"/>
      </w:rPr>
    </w:lvl>
    <w:lvl w:ilvl="8">
      <w:start w:val="1"/>
      <w:numFmt w:val="none"/>
      <w:lvlText w:val=" (Not Defined)"/>
      <w:lvlJc w:val="left"/>
      <w:pPr>
        <w:tabs>
          <w:tab w:val="num" w:pos="4320"/>
        </w:tabs>
        <w:ind w:left="3240" w:hanging="360"/>
      </w:pPr>
      <w:rPr>
        <w:rFonts w:hint="default"/>
      </w:rPr>
    </w:lvl>
  </w:abstractNum>
  <w:abstractNum w:abstractNumId="12" w15:restartNumberingAfterBreak="0">
    <w:nsid w:val="154A5C46"/>
    <w:multiLevelType w:val="singleLevel"/>
    <w:tmpl w:val="071E80EE"/>
    <w:lvl w:ilvl="0">
      <w:start w:val="1"/>
      <w:numFmt w:val="decimal"/>
      <w:pStyle w:val="Schedule"/>
      <w:lvlText w:val="%1"/>
      <w:lvlJc w:val="left"/>
      <w:pPr>
        <w:tabs>
          <w:tab w:val="num" w:pos="360"/>
        </w:tabs>
        <w:ind w:left="360" w:hanging="360"/>
      </w:pPr>
      <w:rPr>
        <w:vanish/>
      </w:rPr>
    </w:lvl>
  </w:abstractNum>
  <w:abstractNum w:abstractNumId="13" w15:restartNumberingAfterBreak="0">
    <w:nsid w:val="1BBE06E8"/>
    <w:multiLevelType w:val="singleLevel"/>
    <w:tmpl w:val="91A29E1A"/>
    <w:lvl w:ilvl="0">
      <w:start w:val="1"/>
      <w:numFmt w:val="decimal"/>
      <w:pStyle w:val="Parties"/>
      <w:lvlText w:val="(%1)"/>
      <w:lvlJc w:val="left"/>
      <w:pPr>
        <w:tabs>
          <w:tab w:val="num" w:pos="851"/>
        </w:tabs>
        <w:ind w:left="851" w:hanging="851"/>
      </w:pPr>
      <w:rPr>
        <w:rFonts w:ascii="Times New Roman" w:hAnsi="Times New Roman" w:hint="default"/>
        <w:b w:val="0"/>
        <w:i w:val="0"/>
        <w:sz w:val="24"/>
        <w:u w:val="none"/>
      </w:rPr>
    </w:lvl>
  </w:abstractNum>
  <w:abstractNum w:abstractNumId="14" w15:restartNumberingAfterBreak="0">
    <w:nsid w:val="1C053215"/>
    <w:multiLevelType w:val="singleLevel"/>
    <w:tmpl w:val="568A44AC"/>
    <w:lvl w:ilvl="0">
      <w:start w:val="1"/>
      <w:numFmt w:val="upperLetter"/>
      <w:pStyle w:val="Background"/>
      <w:lvlText w:val="%1"/>
      <w:lvlJc w:val="left"/>
      <w:pPr>
        <w:tabs>
          <w:tab w:val="num" w:pos="851"/>
        </w:tabs>
        <w:ind w:left="851" w:hanging="851"/>
      </w:pPr>
      <w:rPr>
        <w:rFonts w:ascii="Times New Roman" w:hAnsi="Times New Roman" w:hint="default"/>
        <w:b w:val="0"/>
        <w:i w:val="0"/>
        <w:sz w:val="24"/>
        <w:u w:val="none"/>
      </w:rPr>
    </w:lvl>
  </w:abstractNum>
  <w:abstractNum w:abstractNumId="15" w15:restartNumberingAfterBreak="0">
    <w:nsid w:val="3E672F33"/>
    <w:multiLevelType w:val="multilevel"/>
    <w:tmpl w:val="5E00791A"/>
    <w:lvl w:ilvl="0">
      <w:start w:val="1"/>
      <w:numFmt w:val="decimal"/>
      <w:pStyle w:val="Appendix"/>
      <w:suff w:val="nothing"/>
      <w:lvlText w:val="Appendix %1"/>
      <w:lvlJc w:val="left"/>
      <w:pPr>
        <w:ind w:left="0" w:firstLine="0"/>
      </w:pPr>
      <w:rPr>
        <w:rFonts w:hint="default"/>
        <w:b/>
        <w:i w:val="0"/>
        <w:caps/>
        <w:sz w:val="20"/>
      </w:rPr>
    </w:lvl>
    <w:lvl w:ilvl="1">
      <w:start w:val="1"/>
      <w:numFmt w:val="decimal"/>
      <w:pStyle w:val="Appendix-Part"/>
      <w:suff w:val="nothing"/>
      <w:lvlText w:val="Part %2"/>
      <w:lvlJc w:val="left"/>
      <w:pPr>
        <w:ind w:left="0" w:firstLine="0"/>
      </w:pPr>
      <w:rPr>
        <w:rFonts w:hint="default"/>
        <w:b/>
        <w:i w:val="0"/>
        <w:caps/>
        <w:sz w:val="20"/>
      </w:rPr>
    </w:lvl>
    <w:lvl w:ilvl="2">
      <w:start w:val="1"/>
      <w:numFmt w:val="decimal"/>
      <w:pStyle w:val="APPLevel1"/>
      <w:lvlText w:val="%3."/>
      <w:lvlJc w:val="left"/>
      <w:pPr>
        <w:ind w:left="851" w:hanging="851"/>
      </w:pPr>
      <w:rPr>
        <w:rFonts w:ascii="Arial" w:hAnsi="Arial" w:cs="Arial" w:hint="default"/>
        <w:b w:val="0"/>
        <w:bCs/>
        <w:i w:val="0"/>
        <w:sz w:val="20"/>
      </w:rPr>
    </w:lvl>
    <w:lvl w:ilvl="3">
      <w:start w:val="1"/>
      <w:numFmt w:val="decimal"/>
      <w:pStyle w:val="APPLevel2"/>
      <w:lvlText w:val="%3.%4"/>
      <w:lvlJc w:val="left"/>
      <w:pPr>
        <w:ind w:left="851" w:hanging="851"/>
      </w:pPr>
      <w:rPr>
        <w:rFonts w:ascii="Arial" w:hAnsi="Arial" w:hint="default"/>
        <w:b w:val="0"/>
        <w:i w:val="0"/>
        <w:sz w:val="20"/>
      </w:rPr>
    </w:lvl>
    <w:lvl w:ilvl="4">
      <w:start w:val="1"/>
      <w:numFmt w:val="decimal"/>
      <w:pStyle w:val="APPLevel3"/>
      <w:lvlText w:val="%3.%4.%5"/>
      <w:lvlJc w:val="left"/>
      <w:pPr>
        <w:ind w:left="1701" w:hanging="850"/>
      </w:pPr>
      <w:rPr>
        <w:rFonts w:ascii="Arial" w:hAnsi="Arial" w:hint="default"/>
        <w:b w:val="0"/>
        <w:i w:val="0"/>
        <w:sz w:val="20"/>
      </w:rPr>
    </w:lvl>
    <w:lvl w:ilvl="5">
      <w:start w:val="1"/>
      <w:numFmt w:val="lowerLetter"/>
      <w:pStyle w:val="APPLevel4"/>
      <w:lvlText w:val="(%6)"/>
      <w:lvlJc w:val="left"/>
      <w:pPr>
        <w:ind w:left="2552" w:hanging="851"/>
      </w:pPr>
      <w:rPr>
        <w:rFonts w:ascii="Arial" w:hAnsi="Arial" w:hint="default"/>
        <w:b w:val="0"/>
        <w:i w:val="0"/>
        <w:sz w:val="20"/>
      </w:rPr>
    </w:lvl>
    <w:lvl w:ilvl="6">
      <w:start w:val="1"/>
      <w:numFmt w:val="lowerRoman"/>
      <w:pStyle w:val="APPLevel5"/>
      <w:lvlText w:val="(%7)"/>
      <w:lvlJc w:val="left"/>
      <w:pPr>
        <w:ind w:left="3402" w:hanging="850"/>
      </w:pPr>
      <w:rPr>
        <w:rFonts w:ascii="Arial" w:hAnsi="Arial" w:hint="default"/>
        <w:b w:val="0"/>
        <w:i w:val="0"/>
        <w:sz w:val="20"/>
      </w:rPr>
    </w:lvl>
    <w:lvl w:ilvl="7">
      <w:start w:val="1"/>
      <w:numFmt w:val="decimal"/>
      <w:pStyle w:val="APPLevel6"/>
      <w:lvlText w:val="(%8)"/>
      <w:lvlJc w:val="left"/>
      <w:pPr>
        <w:ind w:left="4253" w:hanging="851"/>
      </w:pPr>
      <w:rPr>
        <w:rFonts w:ascii="Arial" w:hAnsi="Arial" w:hint="default"/>
        <w:b w:val="0"/>
        <w:i w:val="0"/>
        <w:sz w:val="20"/>
      </w:rPr>
    </w:lvl>
    <w:lvl w:ilvl="8">
      <w:start w:val="1"/>
      <w:numFmt w:val="upperLetter"/>
      <w:pStyle w:val="APPLevel7"/>
      <w:lvlText w:val="(%9)"/>
      <w:lvlJc w:val="left"/>
      <w:pPr>
        <w:ind w:left="5103" w:hanging="850"/>
      </w:pPr>
      <w:rPr>
        <w:rFonts w:ascii="Arial" w:hAnsi="Arial" w:hint="default"/>
        <w:b w:val="0"/>
        <w:i w:val="0"/>
        <w:sz w:val="20"/>
      </w:rPr>
    </w:lvl>
  </w:abstractNum>
  <w:abstractNum w:abstractNumId="16" w15:restartNumberingAfterBreak="0">
    <w:nsid w:val="41121C39"/>
    <w:multiLevelType w:val="multilevel"/>
    <w:tmpl w:val="401CD89A"/>
    <w:lvl w:ilvl="0">
      <w:start w:val="1"/>
      <w:numFmt w:val="lowerLetter"/>
      <w:pStyle w:val="aDefinition"/>
      <w:lvlText w:val="(%1)"/>
      <w:lvlJc w:val="left"/>
      <w:pPr>
        <w:tabs>
          <w:tab w:val="num" w:pos="851"/>
        </w:tabs>
        <w:ind w:left="851" w:hanging="851"/>
      </w:pPr>
      <w:rPr>
        <w:rFonts w:ascii="Times New Roman" w:hAnsi="Times New Roman" w:hint="default"/>
        <w:b w:val="0"/>
        <w:i w:val="0"/>
        <w:sz w:val="24"/>
        <w:u w:val="none"/>
      </w:rPr>
    </w:lvl>
    <w:lvl w:ilvl="1">
      <w:start w:val="1"/>
      <w:numFmt w:val="lowerRoman"/>
      <w:pStyle w:val="iDefinition"/>
      <w:lvlText w:val="(%2)"/>
      <w:lvlJc w:val="left"/>
      <w:pPr>
        <w:tabs>
          <w:tab w:val="num" w:pos="1701"/>
        </w:tabs>
        <w:ind w:left="1701" w:hanging="850"/>
      </w:pPr>
      <w:rPr>
        <w:rFonts w:ascii="Times New Roman" w:hAnsi="Times New Roman" w:hint="default"/>
        <w:b w:val="0"/>
        <w:i w:val="0"/>
        <w:sz w:val="24"/>
        <w:u w:val="none"/>
      </w:rPr>
    </w:lvl>
    <w:lvl w:ilvl="2">
      <w:start w:val="1"/>
      <w:numFmt w:val="lowerRoman"/>
      <w:lvlText w:val="%3)"/>
      <w:lvlJc w:val="left"/>
      <w:pPr>
        <w:tabs>
          <w:tab w:val="num" w:pos="144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7" w15:restartNumberingAfterBreak="0">
    <w:nsid w:val="446E735A"/>
    <w:multiLevelType w:val="multilevel"/>
    <w:tmpl w:val="C90C57F4"/>
    <w:lvl w:ilvl="0">
      <w:start w:val="1"/>
      <w:numFmt w:val="decimal"/>
      <w:pStyle w:val="Rule1"/>
      <w:lvlText w:val="Rule %1"/>
      <w:lvlJc w:val="left"/>
      <w:pPr>
        <w:tabs>
          <w:tab w:val="num" w:pos="851"/>
        </w:tabs>
        <w:ind w:left="851" w:hanging="851"/>
      </w:pPr>
      <w:rPr>
        <w:rFonts w:ascii="Times New Roman" w:hAnsi="Times New Roman" w:hint="default"/>
        <w:b/>
        <w:i w:val="0"/>
        <w:sz w:val="24"/>
        <w:u w:val="none"/>
      </w:rPr>
    </w:lvl>
    <w:lvl w:ilvl="1">
      <w:start w:val="1"/>
      <w:numFmt w:val="decimal"/>
      <w:pStyle w:val="Rule2"/>
      <w:lvlText w:val="%1.%2"/>
      <w:lvlJc w:val="left"/>
      <w:pPr>
        <w:tabs>
          <w:tab w:val="num" w:pos="851"/>
        </w:tabs>
        <w:ind w:left="851" w:hanging="851"/>
      </w:pPr>
      <w:rPr>
        <w:rFonts w:ascii="Times New Roman" w:hAnsi="Times New Roman" w:hint="default"/>
        <w:b w:val="0"/>
        <w:i w:val="0"/>
        <w:sz w:val="24"/>
        <w:u w:val="none"/>
      </w:rPr>
    </w:lvl>
    <w:lvl w:ilvl="2">
      <w:start w:val="1"/>
      <w:numFmt w:val="decimal"/>
      <w:pStyle w:val="Rule3"/>
      <w:lvlText w:val="%1.%2.%3"/>
      <w:lvlJc w:val="left"/>
      <w:pPr>
        <w:tabs>
          <w:tab w:val="num" w:pos="1701"/>
        </w:tabs>
        <w:ind w:left="1701" w:hanging="850"/>
      </w:pPr>
      <w:rPr>
        <w:rFonts w:ascii="Times New Roman" w:hAnsi="Times New Roman" w:hint="default"/>
        <w:b w:val="0"/>
        <w:i w:val="0"/>
        <w:sz w:val="24"/>
        <w:u w:val="none"/>
      </w:rPr>
    </w:lvl>
    <w:lvl w:ilvl="3">
      <w:start w:val="1"/>
      <w:numFmt w:val="decimal"/>
      <w:pStyle w:val="Rule4"/>
      <w:lvlText w:val="%1.%2.%3.%4"/>
      <w:lvlJc w:val="left"/>
      <w:pPr>
        <w:tabs>
          <w:tab w:val="num" w:pos="2835"/>
        </w:tabs>
        <w:ind w:left="2835" w:hanging="1134"/>
      </w:pPr>
      <w:rPr>
        <w:rFonts w:ascii="Times New Roman" w:hAnsi="Times New Roman" w:hint="default"/>
        <w:b w:val="0"/>
        <w:i w:val="0"/>
        <w:sz w:val="24"/>
        <w:u w:val="none"/>
      </w:rPr>
    </w:lvl>
    <w:lvl w:ilvl="4">
      <w:start w:val="1"/>
      <w:numFmt w:val="decimal"/>
      <w:pStyle w:val="Rule5"/>
      <w:lvlText w:val="%1.%2.%3.%4.%5"/>
      <w:lvlJc w:val="left"/>
      <w:pPr>
        <w:tabs>
          <w:tab w:val="num" w:pos="2835"/>
        </w:tabs>
        <w:ind w:left="2835" w:hanging="1134"/>
      </w:pPr>
      <w:rPr>
        <w:rFonts w:ascii="Times New Roman" w:hAnsi="Times New Roman" w:hint="default"/>
        <w:b w:val="0"/>
        <w:i w:val="0"/>
        <w:sz w:val="24"/>
        <w:u w:val="none"/>
      </w:rPr>
    </w:lvl>
    <w:lvl w:ilvl="5">
      <w:start w:val="1"/>
      <w:numFmt w:val="none"/>
      <w:lvlText w:val="(Not Defined)"/>
      <w:lvlJc w:val="left"/>
      <w:pPr>
        <w:tabs>
          <w:tab w:val="num" w:pos="1440"/>
        </w:tabs>
        <w:ind w:left="1152" w:hanging="1152"/>
      </w:pPr>
    </w:lvl>
    <w:lvl w:ilvl="6">
      <w:start w:val="1"/>
      <w:numFmt w:val="none"/>
      <w:lvlText w:val="(Not Defined)"/>
      <w:lvlJc w:val="left"/>
      <w:pPr>
        <w:tabs>
          <w:tab w:val="num" w:pos="1440"/>
        </w:tabs>
        <w:ind w:left="1296" w:hanging="1296"/>
      </w:pPr>
    </w:lvl>
    <w:lvl w:ilvl="7">
      <w:start w:val="1"/>
      <w:numFmt w:val="none"/>
      <w:lvlText w:val="(Not Defined)"/>
      <w:lvlJc w:val="left"/>
      <w:pPr>
        <w:tabs>
          <w:tab w:val="num" w:pos="1440"/>
        </w:tabs>
        <w:ind w:left="1440" w:hanging="1440"/>
      </w:pPr>
    </w:lvl>
    <w:lvl w:ilvl="8">
      <w:start w:val="1"/>
      <w:numFmt w:val="none"/>
      <w:lvlText w:val="(Not Defined)"/>
      <w:lvlJc w:val="left"/>
      <w:pPr>
        <w:tabs>
          <w:tab w:val="num" w:pos="1584"/>
        </w:tabs>
        <w:ind w:left="1584" w:hanging="1584"/>
      </w:pPr>
    </w:lvl>
  </w:abstractNum>
  <w:abstractNum w:abstractNumId="18" w15:restartNumberingAfterBreak="0">
    <w:nsid w:val="48867786"/>
    <w:multiLevelType w:val="multilevel"/>
    <w:tmpl w:val="AEC651F8"/>
    <w:name w:val="Schedule"/>
    <w:lvl w:ilvl="0">
      <w:start w:val="1"/>
      <w:numFmt w:val="decimal"/>
      <w:pStyle w:val="ScheduleHeading1"/>
      <w:lvlText w:val="%1."/>
      <w:lvlJc w:val="left"/>
      <w:pPr>
        <w:tabs>
          <w:tab w:val="num" w:pos="709"/>
        </w:tabs>
        <w:ind w:left="709" w:hanging="709"/>
      </w:pPr>
      <w:rPr>
        <w:b w:val="0"/>
        <w:i w:val="0"/>
      </w:rPr>
    </w:lvl>
    <w:lvl w:ilvl="1">
      <w:start w:val="1"/>
      <w:numFmt w:val="decimal"/>
      <w:pStyle w:val="ScheduleHeading2"/>
      <w:lvlText w:val="%1.%2"/>
      <w:lvlJc w:val="left"/>
      <w:pPr>
        <w:tabs>
          <w:tab w:val="num" w:pos="709"/>
        </w:tabs>
        <w:ind w:left="709" w:hanging="709"/>
      </w:pPr>
      <w:rPr>
        <w:b w:val="0"/>
        <w:i w:val="0"/>
      </w:rPr>
    </w:lvl>
    <w:lvl w:ilvl="2">
      <w:start w:val="1"/>
      <w:numFmt w:val="decimal"/>
      <w:pStyle w:val="ScheduleHeading3"/>
      <w:lvlText w:val="%1.%2.%3"/>
      <w:lvlJc w:val="left"/>
      <w:pPr>
        <w:tabs>
          <w:tab w:val="num" w:pos="1559"/>
        </w:tabs>
        <w:ind w:left="1559" w:hanging="850"/>
      </w:pPr>
      <w:rPr>
        <w:b w:val="0"/>
        <w:i w:val="0"/>
      </w:rPr>
    </w:lvl>
    <w:lvl w:ilvl="3">
      <w:start w:val="1"/>
      <w:numFmt w:val="upperLetter"/>
      <w:pStyle w:val="ScheduleHeading4"/>
      <w:lvlText w:val="(%4)"/>
      <w:lvlJc w:val="left"/>
      <w:pPr>
        <w:tabs>
          <w:tab w:val="num" w:pos="2268"/>
        </w:tabs>
        <w:ind w:left="2268" w:hanging="709"/>
      </w:pPr>
      <w:rPr>
        <w:b w:val="0"/>
        <w:i w:val="0"/>
      </w:rPr>
    </w:lvl>
    <w:lvl w:ilvl="4">
      <w:start w:val="1"/>
      <w:numFmt w:val="decimal"/>
      <w:pStyle w:val="ScheduleHeading5"/>
      <w:lvlText w:val="(%5)"/>
      <w:lvlJc w:val="left"/>
      <w:pPr>
        <w:tabs>
          <w:tab w:val="num" w:pos="2977"/>
        </w:tabs>
        <w:ind w:left="2977" w:hanging="709"/>
      </w:pPr>
      <w:rPr>
        <w:b w:val="0"/>
        <w:i w:val="0"/>
      </w:rPr>
    </w:lvl>
    <w:lvl w:ilvl="5">
      <w:start w:val="1"/>
      <w:numFmt w:val="lowerLetter"/>
      <w:pStyle w:val="ScheduleHeading6"/>
      <w:lvlText w:val="(%6)"/>
      <w:lvlJc w:val="left"/>
      <w:pPr>
        <w:tabs>
          <w:tab w:val="num" w:pos="3686"/>
        </w:tabs>
        <w:ind w:left="3686" w:hanging="709"/>
      </w:pPr>
      <w:rPr>
        <w:b w:val="0"/>
        <w:i w:val="0"/>
      </w:rPr>
    </w:lvl>
    <w:lvl w:ilvl="6">
      <w:start w:val="1"/>
      <w:numFmt w:val="lowerRoman"/>
      <w:pStyle w:val="ScheduleHeading7"/>
      <w:lvlText w:val="(%7)"/>
      <w:lvlJc w:val="left"/>
      <w:pPr>
        <w:tabs>
          <w:tab w:val="num" w:pos="4394"/>
        </w:tabs>
        <w:ind w:left="4394" w:hanging="708"/>
      </w:pPr>
      <w:rPr>
        <w:b w:val="0"/>
        <w:i w:val="0"/>
      </w:rPr>
    </w:lvl>
    <w:lvl w:ilvl="7">
      <w:start w:val="1"/>
      <w:numFmt w:val="none"/>
      <w:pStyle w:val="SMA"/>
      <w:lvlText w:val=""/>
      <w:lvlJc w:val="left"/>
      <w:pPr>
        <w:tabs>
          <w:tab w:val="num" w:pos="3960"/>
        </w:tabs>
        <w:ind w:left="0" w:firstLine="0"/>
      </w:pPr>
    </w:lvl>
    <w:lvl w:ilvl="8">
      <w:start w:val="1"/>
      <w:numFmt w:val="none"/>
      <w:pStyle w:val="SMAL2"/>
      <w:lvlText w:val=""/>
      <w:lvlJc w:val="left"/>
      <w:pPr>
        <w:tabs>
          <w:tab w:val="num" w:pos="6120"/>
        </w:tabs>
        <w:ind w:left="0" w:firstLine="0"/>
      </w:pPr>
    </w:lvl>
  </w:abstractNum>
  <w:abstractNum w:abstractNumId="19" w15:restartNumberingAfterBreak="0">
    <w:nsid w:val="56D16732"/>
    <w:multiLevelType w:val="singleLevel"/>
    <w:tmpl w:val="F4A4C16A"/>
    <w:lvl w:ilvl="0">
      <w:start w:val="1"/>
      <w:numFmt w:val="decimal"/>
      <w:pStyle w:val="EverNumber"/>
      <w:lvlText w:val="%1."/>
      <w:lvlJc w:val="left"/>
      <w:pPr>
        <w:tabs>
          <w:tab w:val="num" w:pos="709"/>
        </w:tabs>
        <w:ind w:left="709" w:hanging="709"/>
      </w:pPr>
    </w:lvl>
  </w:abstractNum>
  <w:abstractNum w:abstractNumId="20" w15:restartNumberingAfterBreak="0">
    <w:nsid w:val="608E6D38"/>
    <w:multiLevelType w:val="multilevel"/>
    <w:tmpl w:val="C85876BE"/>
    <w:lvl w:ilvl="0">
      <w:start w:val="1"/>
      <w:numFmt w:val="decimal"/>
      <w:lvlText w:val="%1."/>
      <w:lvlJc w:val="left"/>
      <w:pPr>
        <w:tabs>
          <w:tab w:val="num" w:pos="709"/>
        </w:tabs>
        <w:ind w:left="709" w:hanging="709"/>
      </w:pPr>
      <w:rPr>
        <w:rFonts w:ascii="Times New Roman" w:hAnsi="Times New Roman" w:hint="default"/>
        <w:b w:val="0"/>
        <w:i w:val="0"/>
        <w:caps w:val="0"/>
        <w:sz w:val="24"/>
      </w:rPr>
    </w:lvl>
    <w:lvl w:ilvl="1">
      <w:start w:val="1"/>
      <w:numFmt w:val="decimal"/>
      <w:lvlText w:val="%1.%2"/>
      <w:lvlJc w:val="left"/>
      <w:pPr>
        <w:tabs>
          <w:tab w:val="num" w:pos="709"/>
        </w:tabs>
        <w:ind w:left="709" w:hanging="709"/>
      </w:pPr>
      <w:rPr>
        <w:rFonts w:ascii="Times New Roman" w:hAnsi="Times New Roman" w:hint="default"/>
        <w:b w:val="0"/>
        <w:i w:val="0"/>
        <w:sz w:val="24"/>
      </w:rPr>
    </w:lvl>
    <w:lvl w:ilvl="2">
      <w:start w:val="1"/>
      <w:numFmt w:val="decimal"/>
      <w:pStyle w:val="Heading3"/>
      <w:lvlText w:val="%1.%2.%3"/>
      <w:lvlJc w:val="left"/>
      <w:pPr>
        <w:tabs>
          <w:tab w:val="num" w:pos="1701"/>
        </w:tabs>
        <w:ind w:left="1701" w:hanging="992"/>
      </w:pPr>
      <w:rPr>
        <w:rFonts w:ascii="Times New Roman" w:hAnsi="Times New Roman" w:hint="default"/>
        <w:b w:val="0"/>
        <w:i w:val="0"/>
        <w:sz w:val="24"/>
      </w:rPr>
    </w:lvl>
    <w:lvl w:ilvl="3">
      <w:start w:val="1"/>
      <w:numFmt w:val="decimal"/>
      <w:pStyle w:val="Heading4"/>
      <w:lvlText w:val="%1.%2.%3.%4"/>
      <w:lvlJc w:val="left"/>
      <w:pPr>
        <w:tabs>
          <w:tab w:val="num" w:pos="2835"/>
        </w:tabs>
        <w:ind w:left="2835" w:hanging="1134"/>
      </w:pPr>
      <w:rPr>
        <w:rFonts w:ascii="Times New Roman" w:hAnsi="Times New Roman" w:hint="default"/>
        <w:b w:val="0"/>
        <w:i w:val="0"/>
        <w:sz w:val="24"/>
      </w:rPr>
    </w:lvl>
    <w:lvl w:ilvl="4">
      <w:start w:val="1"/>
      <w:numFmt w:val="lowerLetter"/>
      <w:pStyle w:val="Heading5"/>
      <w:lvlText w:val="(%5)"/>
      <w:lvlJc w:val="left"/>
      <w:pPr>
        <w:tabs>
          <w:tab w:val="num" w:pos="2835"/>
        </w:tabs>
        <w:ind w:left="2835" w:hanging="1134"/>
      </w:pPr>
      <w:rPr>
        <w:rFonts w:ascii="Times New Roman" w:hAnsi="Times New Roman" w:hint="default"/>
        <w:b w:val="0"/>
        <w:i w:val="0"/>
        <w:sz w:val="24"/>
      </w:rPr>
    </w:lvl>
    <w:lvl w:ilvl="5">
      <w:start w:val="1"/>
      <w:numFmt w:val="bullet"/>
      <w:lvlText w:val=""/>
      <w:lvlJc w:val="left"/>
      <w:pPr>
        <w:tabs>
          <w:tab w:val="num" w:pos="709"/>
        </w:tabs>
        <w:ind w:left="709" w:hanging="709"/>
      </w:pPr>
      <w:rPr>
        <w:rFonts w:ascii="Symbol" w:hAnsi="Symbol" w:hint="default"/>
        <w:sz w:val="22"/>
      </w:rPr>
    </w:lvl>
    <w:lvl w:ilvl="6">
      <w:start w:val="1"/>
      <w:numFmt w:val="bullet"/>
      <w:lvlText w:val=""/>
      <w:lvlJc w:val="left"/>
      <w:pPr>
        <w:tabs>
          <w:tab w:val="num" w:pos="1701"/>
        </w:tabs>
        <w:ind w:left="1701" w:hanging="992"/>
      </w:pPr>
      <w:rPr>
        <w:rFonts w:ascii="Symbol" w:hAnsi="Symbol" w:hint="default"/>
        <w:sz w:val="22"/>
      </w:rPr>
    </w:lvl>
    <w:lvl w:ilvl="7">
      <w:start w:val="1"/>
      <w:numFmt w:val="bullet"/>
      <w:lvlText w:val=""/>
      <w:lvlJc w:val="left"/>
      <w:pPr>
        <w:tabs>
          <w:tab w:val="num" w:pos="2835"/>
        </w:tabs>
        <w:ind w:left="2835" w:hanging="1134"/>
      </w:pPr>
      <w:rPr>
        <w:rFonts w:ascii="Symbol" w:hAnsi="Symbol" w:hint="default"/>
        <w:sz w:val="22"/>
      </w:rPr>
    </w:lvl>
    <w:lvl w:ilvl="8">
      <w:start w:val="1"/>
      <w:numFmt w:val="decimal"/>
      <w:lvlText w:val="%1.%2.%3.%4.%5.%6.%7.%8.%9."/>
      <w:lvlJc w:val="left"/>
      <w:pPr>
        <w:tabs>
          <w:tab w:val="num" w:pos="4680"/>
        </w:tabs>
        <w:ind w:left="4320" w:hanging="1440"/>
      </w:pPr>
    </w:lvl>
  </w:abstractNum>
  <w:abstractNum w:abstractNumId="21" w15:restartNumberingAfterBreak="0">
    <w:nsid w:val="62787184"/>
    <w:multiLevelType w:val="multilevel"/>
    <w:tmpl w:val="605C4830"/>
    <w:lvl w:ilvl="0">
      <w:start w:val="1"/>
      <w:numFmt w:val="decimal"/>
      <w:pStyle w:val="Level1"/>
      <w:lvlText w:val="%1."/>
      <w:lvlJc w:val="left"/>
      <w:pPr>
        <w:tabs>
          <w:tab w:val="num" w:pos="851"/>
        </w:tabs>
        <w:ind w:left="851" w:hanging="851"/>
      </w:pPr>
      <w:rPr>
        <w:rFonts w:ascii="Arial" w:hAnsi="Arial" w:cs="Arial" w:hint="default"/>
        <w:b w:val="0"/>
        <w:i w:val="0"/>
        <w:sz w:val="20"/>
        <w:szCs w:val="20"/>
        <w:u w:val="none"/>
      </w:rPr>
    </w:lvl>
    <w:lvl w:ilvl="1">
      <w:start w:val="1"/>
      <w:numFmt w:val="decimal"/>
      <w:pStyle w:val="Level2"/>
      <w:lvlText w:val="%1.%2"/>
      <w:lvlJc w:val="left"/>
      <w:pPr>
        <w:tabs>
          <w:tab w:val="num" w:pos="850"/>
        </w:tabs>
        <w:ind w:left="850" w:hanging="850"/>
      </w:pPr>
      <w:rPr>
        <w:rFonts w:ascii="Arial" w:hAnsi="Arial" w:cs="Arial" w:hint="default"/>
        <w:b w:val="0"/>
        <w:i w:val="0"/>
        <w:sz w:val="20"/>
        <w:szCs w:val="20"/>
        <w:u w:val="none"/>
      </w:rPr>
    </w:lvl>
    <w:lvl w:ilvl="2">
      <w:start w:val="1"/>
      <w:numFmt w:val="decimal"/>
      <w:pStyle w:val="Level3"/>
      <w:lvlText w:val="%1.%2.%3"/>
      <w:lvlJc w:val="left"/>
      <w:pPr>
        <w:tabs>
          <w:tab w:val="num" w:pos="1701"/>
        </w:tabs>
        <w:ind w:left="1701" w:hanging="851"/>
      </w:pPr>
      <w:rPr>
        <w:rFonts w:ascii="Arial" w:hAnsi="Arial" w:cs="Arial" w:hint="default"/>
        <w:b w:val="0"/>
        <w:i w:val="0"/>
        <w:sz w:val="20"/>
        <w:szCs w:val="20"/>
        <w:u w:val="none"/>
      </w:rPr>
    </w:lvl>
    <w:lvl w:ilvl="3">
      <w:start w:val="1"/>
      <w:numFmt w:val="decimal"/>
      <w:pStyle w:val="Level4"/>
      <w:lvlText w:val="%1.%2.%3.%4"/>
      <w:lvlJc w:val="left"/>
      <w:pPr>
        <w:tabs>
          <w:tab w:val="num" w:pos="2835"/>
        </w:tabs>
        <w:ind w:left="2835" w:hanging="1134"/>
      </w:pPr>
      <w:rPr>
        <w:rFonts w:ascii="Arial" w:hAnsi="Arial" w:cs="Arial" w:hint="default"/>
        <w:b w:val="0"/>
        <w:i w:val="0"/>
        <w:sz w:val="20"/>
        <w:szCs w:val="16"/>
        <w:u w:val="none"/>
      </w:rPr>
    </w:lvl>
    <w:lvl w:ilvl="4">
      <w:start w:val="1"/>
      <w:numFmt w:val="lowerLetter"/>
      <w:pStyle w:val="Level5"/>
      <w:lvlText w:val="(%5)"/>
      <w:lvlJc w:val="left"/>
      <w:pPr>
        <w:tabs>
          <w:tab w:val="num" w:pos="2835"/>
        </w:tabs>
        <w:ind w:left="2835" w:hanging="1134"/>
      </w:pPr>
      <w:rPr>
        <w:rFonts w:ascii="Times New Roman" w:hAnsi="Times New Roman" w:hint="default"/>
        <w:b w:val="0"/>
        <w:i w:val="0"/>
        <w:sz w:val="24"/>
        <w:u w:val="none"/>
      </w:rPr>
    </w:lvl>
    <w:lvl w:ilvl="5">
      <w:start w:val="1"/>
      <w:numFmt w:val="none"/>
      <w:lvlText w:val="(Not Defined)"/>
      <w:lvlJc w:val="left"/>
      <w:pPr>
        <w:tabs>
          <w:tab w:val="num" w:pos="3237"/>
        </w:tabs>
        <w:ind w:left="2738" w:hanging="941"/>
      </w:pPr>
      <w:rPr>
        <w:rFonts w:hint="default"/>
      </w:rPr>
    </w:lvl>
    <w:lvl w:ilvl="6">
      <w:start w:val="1"/>
      <w:numFmt w:val="none"/>
      <w:lvlText w:val="(Not Defined)"/>
      <w:lvlJc w:val="left"/>
      <w:pPr>
        <w:tabs>
          <w:tab w:val="num" w:pos="3600"/>
        </w:tabs>
        <w:ind w:left="3237" w:hanging="1077"/>
      </w:pPr>
      <w:rPr>
        <w:rFonts w:hint="default"/>
      </w:rPr>
    </w:lvl>
    <w:lvl w:ilvl="7">
      <w:start w:val="1"/>
      <w:numFmt w:val="none"/>
      <w:lvlText w:val="(Not Defined)"/>
      <w:lvlJc w:val="left"/>
      <w:pPr>
        <w:tabs>
          <w:tab w:val="num" w:pos="3957"/>
        </w:tabs>
        <w:ind w:left="3742" w:hanging="1225"/>
      </w:pPr>
      <w:rPr>
        <w:rFonts w:hint="default"/>
      </w:rPr>
    </w:lvl>
    <w:lvl w:ilvl="8">
      <w:start w:val="1"/>
      <w:numFmt w:val="none"/>
      <w:lvlText w:val="(Not Defined)"/>
      <w:lvlJc w:val="left"/>
      <w:pPr>
        <w:tabs>
          <w:tab w:val="num" w:pos="4320"/>
        </w:tabs>
        <w:ind w:left="4320" w:hanging="1440"/>
      </w:pPr>
      <w:rPr>
        <w:rFonts w:hint="default"/>
      </w:rPr>
    </w:lvl>
  </w:abstractNum>
  <w:abstractNum w:abstractNumId="22" w15:restartNumberingAfterBreak="0">
    <w:nsid w:val="640865F6"/>
    <w:multiLevelType w:val="multilevel"/>
    <w:tmpl w:val="A8287D02"/>
    <w:styleLink w:val="BodyNumbering"/>
    <w:lvl w:ilvl="0">
      <w:start w:val="1"/>
      <w:numFmt w:val="decimal"/>
      <w:pStyle w:val="Level1Heading"/>
      <w:lvlText w:val="%1."/>
      <w:lvlJc w:val="left"/>
      <w:pPr>
        <w:ind w:left="1021" w:hanging="1021"/>
      </w:pPr>
      <w:rPr>
        <w:rFonts w:hint="default"/>
        <w:b w:val="0"/>
        <w:i w:val="0"/>
      </w:rPr>
    </w:lvl>
    <w:lvl w:ilvl="1">
      <w:start w:val="1"/>
      <w:numFmt w:val="decimal"/>
      <w:pStyle w:val="Level2Heading"/>
      <w:lvlText w:val="%1.%2"/>
      <w:lvlJc w:val="left"/>
      <w:pPr>
        <w:ind w:left="1021" w:hanging="1021"/>
      </w:pPr>
      <w:rPr>
        <w:rFonts w:hint="default"/>
        <w:b w:val="0"/>
        <w:i w:val="0"/>
      </w:rPr>
    </w:lvl>
    <w:lvl w:ilvl="2">
      <w:start w:val="1"/>
      <w:numFmt w:val="decimal"/>
      <w:pStyle w:val="Level3Heading"/>
      <w:lvlText w:val="%1.%2.%3"/>
      <w:lvlJc w:val="left"/>
      <w:pPr>
        <w:ind w:left="1021" w:hanging="1021"/>
      </w:pPr>
      <w:rPr>
        <w:rFonts w:hint="default"/>
        <w:b w:val="0"/>
        <w:i w:val="0"/>
      </w:rPr>
    </w:lvl>
    <w:lvl w:ilvl="3">
      <w:start w:val="1"/>
      <w:numFmt w:val="decimal"/>
      <w:pStyle w:val="Level4Number"/>
      <w:lvlText w:val="%1.%2.%3.%4"/>
      <w:lvlJc w:val="left"/>
      <w:pPr>
        <w:ind w:left="1021" w:hanging="1021"/>
      </w:pPr>
      <w:rPr>
        <w:rFonts w:hint="default"/>
      </w:rPr>
    </w:lvl>
    <w:lvl w:ilvl="4">
      <w:start w:val="1"/>
      <w:numFmt w:val="lowerLetter"/>
      <w:pStyle w:val="Level5Number"/>
      <w:lvlText w:val="(%5)"/>
      <w:lvlJc w:val="left"/>
      <w:pPr>
        <w:ind w:left="2041" w:hanging="1020"/>
      </w:pPr>
      <w:rPr>
        <w:rFonts w:hint="default"/>
      </w:rPr>
    </w:lvl>
    <w:lvl w:ilvl="5">
      <w:start w:val="1"/>
      <w:numFmt w:val="lowerRoman"/>
      <w:pStyle w:val="Level6Number"/>
      <w:lvlText w:val="(%6)"/>
      <w:lvlJc w:val="left"/>
      <w:pPr>
        <w:ind w:left="3062" w:hanging="1021"/>
      </w:pPr>
      <w:rPr>
        <w:rFonts w:hint="default"/>
      </w:rPr>
    </w:lvl>
    <w:lvl w:ilvl="6">
      <w:start w:val="1"/>
      <w:numFmt w:val="none"/>
      <w:lvlText w:val="%7"/>
      <w:lvlJc w:val="left"/>
      <w:pPr>
        <w:ind w:left="2520" w:hanging="360"/>
      </w:pPr>
      <w:rPr>
        <w:rFonts w:hint="default"/>
      </w:rPr>
    </w:lvl>
    <w:lvl w:ilvl="7">
      <w:start w:val="1"/>
      <w:numFmt w:val="none"/>
      <w:lvlText w:val="%8"/>
      <w:lvlJc w:val="left"/>
      <w:pPr>
        <w:ind w:left="2880" w:hanging="360"/>
      </w:pPr>
      <w:rPr>
        <w:rFonts w:hint="default"/>
      </w:rPr>
    </w:lvl>
    <w:lvl w:ilvl="8">
      <w:start w:val="1"/>
      <w:numFmt w:val="none"/>
      <w:lvlText w:val="%9"/>
      <w:lvlJc w:val="left"/>
      <w:pPr>
        <w:ind w:left="3240" w:hanging="360"/>
      </w:pPr>
      <w:rPr>
        <w:rFonts w:hint="default"/>
      </w:rPr>
    </w:lvl>
  </w:abstractNum>
  <w:abstractNum w:abstractNumId="23" w15:restartNumberingAfterBreak="0">
    <w:nsid w:val="70F3753D"/>
    <w:multiLevelType w:val="hybridMultilevel"/>
    <w:tmpl w:val="E2883966"/>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16cid:durableId="118964300">
    <w:abstractNumId w:val="19"/>
  </w:num>
  <w:num w:numId="2" w16cid:durableId="1697153014">
    <w:abstractNumId w:val="20"/>
  </w:num>
  <w:num w:numId="3" w16cid:durableId="1121149753">
    <w:abstractNumId w:val="9"/>
  </w:num>
  <w:num w:numId="4" w16cid:durableId="1051614871">
    <w:abstractNumId w:val="7"/>
  </w:num>
  <w:num w:numId="5" w16cid:durableId="486242838">
    <w:abstractNumId w:val="6"/>
  </w:num>
  <w:num w:numId="6" w16cid:durableId="1940017050">
    <w:abstractNumId w:val="5"/>
  </w:num>
  <w:num w:numId="7" w16cid:durableId="489561218">
    <w:abstractNumId w:val="4"/>
  </w:num>
  <w:num w:numId="8" w16cid:durableId="1542673570">
    <w:abstractNumId w:val="8"/>
  </w:num>
  <w:num w:numId="9" w16cid:durableId="30963937">
    <w:abstractNumId w:val="3"/>
  </w:num>
  <w:num w:numId="10" w16cid:durableId="302123393">
    <w:abstractNumId w:val="2"/>
  </w:num>
  <w:num w:numId="11" w16cid:durableId="1140152482">
    <w:abstractNumId w:val="1"/>
  </w:num>
  <w:num w:numId="12" w16cid:durableId="190533852">
    <w:abstractNumId w:val="0"/>
  </w:num>
  <w:num w:numId="13" w16cid:durableId="1229339271">
    <w:abstractNumId w:val="21"/>
  </w:num>
  <w:num w:numId="14" w16cid:durableId="272635799">
    <w:abstractNumId w:val="16"/>
  </w:num>
  <w:num w:numId="15" w16cid:durableId="576206150">
    <w:abstractNumId w:val="11"/>
  </w:num>
  <w:num w:numId="16" w16cid:durableId="2011055618">
    <w:abstractNumId w:val="12"/>
  </w:num>
  <w:num w:numId="17" w16cid:durableId="270936912">
    <w:abstractNumId w:val="13"/>
  </w:num>
  <w:num w:numId="18" w16cid:durableId="1191332436">
    <w:abstractNumId w:val="14"/>
  </w:num>
  <w:num w:numId="19" w16cid:durableId="1118718098">
    <w:abstractNumId w:val="17"/>
  </w:num>
  <w:num w:numId="20" w16cid:durableId="2011253709">
    <w:abstractNumId w:val="2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1901861526">
    <w:abstractNumId w:val="2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807354640">
    <w:abstractNumId w:val="23"/>
  </w:num>
  <w:num w:numId="23" w16cid:durableId="1446921589">
    <w:abstractNumId w:val="22"/>
  </w:num>
  <w:num w:numId="24" w16cid:durableId="1395204980">
    <w:abstractNumId w:val="10"/>
  </w:num>
  <w:num w:numId="25" w16cid:durableId="1176270157">
    <w:abstractNumId w:val="1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16cid:durableId="1172378278">
    <w:abstractNumId w:val="2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349187142">
    <w:abstractNumId w:val="15"/>
  </w:num>
  <w:numIdMacAtCleanup w:val="27"/>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Thomas Shaw">
    <w15:presenceInfo w15:providerId="AD" w15:userId="S::ysw162@qmul.ac.uk::da13bc62-f282-41a5-b7d3-0a41259f8670"/>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embedSystemFonts/>
  <w:bordersDoNotSurroundHeader/>
  <w:bordersDoNotSurroundFooter/>
  <w:attachedTemplate r:id="rId1"/>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doNotHyphenateCaps/>
  <w:drawingGridHorizontalSpacing w:val="120"/>
  <w:drawingGridVerticalSpacing w:val="0"/>
  <w:displayHorizontalDrawingGridEvery w:val="0"/>
  <w:displayVerticalDrawingGridEvery w:val="0"/>
  <w:doNotShadeFormData/>
  <w:noPunctuationKerning/>
  <w:characterSpacingControl w:val="doNotCompress"/>
  <w:hdrShapeDefaults>
    <o:shapedefaults v:ext="edit" spidmax="2050"/>
  </w:hdrShapeDefaults>
  <w:footnotePr>
    <w:footnote w:id="-1"/>
    <w:footnote w:id="0"/>
  </w:footnotePr>
  <w:endnotePr>
    <w:numFmt w:val="decimal"/>
    <w:endnote w:id="-1"/>
    <w:endnote w:id="0"/>
  </w:endnotePr>
  <w:compat>
    <w:suppressBottomSpacing/>
    <w:doNotUseHTMLParagraphAutoSpacing/>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B3CC6"/>
    <w:rsid w:val="00004775"/>
    <w:rsid w:val="00005DFA"/>
    <w:rsid w:val="00010B72"/>
    <w:rsid w:val="000163B3"/>
    <w:rsid w:val="00037B19"/>
    <w:rsid w:val="0004183F"/>
    <w:rsid w:val="000513C2"/>
    <w:rsid w:val="000526F3"/>
    <w:rsid w:val="00052E73"/>
    <w:rsid w:val="00056DAF"/>
    <w:rsid w:val="00070DE3"/>
    <w:rsid w:val="000A5C0F"/>
    <w:rsid w:val="000B4793"/>
    <w:rsid w:val="000C1137"/>
    <w:rsid w:val="000C715A"/>
    <w:rsid w:val="000D04B6"/>
    <w:rsid w:val="000F21B2"/>
    <w:rsid w:val="001042AE"/>
    <w:rsid w:val="001139B1"/>
    <w:rsid w:val="00120534"/>
    <w:rsid w:val="00143B87"/>
    <w:rsid w:val="001516EA"/>
    <w:rsid w:val="0016009D"/>
    <w:rsid w:val="001630AF"/>
    <w:rsid w:val="001630F1"/>
    <w:rsid w:val="00171C69"/>
    <w:rsid w:val="00173C16"/>
    <w:rsid w:val="00176044"/>
    <w:rsid w:val="00176807"/>
    <w:rsid w:val="00177934"/>
    <w:rsid w:val="00182534"/>
    <w:rsid w:val="00182CE9"/>
    <w:rsid w:val="00190C2F"/>
    <w:rsid w:val="001C4CF5"/>
    <w:rsid w:val="001C5FC1"/>
    <w:rsid w:val="001D18A2"/>
    <w:rsid w:val="001D53C7"/>
    <w:rsid w:val="00205710"/>
    <w:rsid w:val="00222EC7"/>
    <w:rsid w:val="0023500D"/>
    <w:rsid w:val="00237BA1"/>
    <w:rsid w:val="00256858"/>
    <w:rsid w:val="002733D1"/>
    <w:rsid w:val="00291CAA"/>
    <w:rsid w:val="00297FDD"/>
    <w:rsid w:val="002A4C00"/>
    <w:rsid w:val="002A643D"/>
    <w:rsid w:val="002B7F53"/>
    <w:rsid w:val="002C5841"/>
    <w:rsid w:val="002E5787"/>
    <w:rsid w:val="002F10FF"/>
    <w:rsid w:val="003020FD"/>
    <w:rsid w:val="003133D3"/>
    <w:rsid w:val="003171FF"/>
    <w:rsid w:val="00325AB9"/>
    <w:rsid w:val="00355F86"/>
    <w:rsid w:val="00380270"/>
    <w:rsid w:val="00396794"/>
    <w:rsid w:val="003C6A58"/>
    <w:rsid w:val="003C7FD6"/>
    <w:rsid w:val="003D46CB"/>
    <w:rsid w:val="003D56CE"/>
    <w:rsid w:val="003D60F6"/>
    <w:rsid w:val="003E0918"/>
    <w:rsid w:val="003E15A9"/>
    <w:rsid w:val="003F239F"/>
    <w:rsid w:val="00402CB8"/>
    <w:rsid w:val="0040682D"/>
    <w:rsid w:val="00422B82"/>
    <w:rsid w:val="00423B98"/>
    <w:rsid w:val="004263F3"/>
    <w:rsid w:val="00427C76"/>
    <w:rsid w:val="00433222"/>
    <w:rsid w:val="00436D1B"/>
    <w:rsid w:val="00451263"/>
    <w:rsid w:val="00470C16"/>
    <w:rsid w:val="00491E54"/>
    <w:rsid w:val="0049387F"/>
    <w:rsid w:val="004A0187"/>
    <w:rsid w:val="004A329E"/>
    <w:rsid w:val="004A343F"/>
    <w:rsid w:val="004B725C"/>
    <w:rsid w:val="004D5344"/>
    <w:rsid w:val="004E33F4"/>
    <w:rsid w:val="004F0605"/>
    <w:rsid w:val="00500776"/>
    <w:rsid w:val="00524092"/>
    <w:rsid w:val="00553593"/>
    <w:rsid w:val="00555D49"/>
    <w:rsid w:val="005575C1"/>
    <w:rsid w:val="00564064"/>
    <w:rsid w:val="00567F2D"/>
    <w:rsid w:val="005756A9"/>
    <w:rsid w:val="0059151B"/>
    <w:rsid w:val="005A6CCF"/>
    <w:rsid w:val="005A71BF"/>
    <w:rsid w:val="005C676F"/>
    <w:rsid w:val="005D37B8"/>
    <w:rsid w:val="005E13EA"/>
    <w:rsid w:val="005E357F"/>
    <w:rsid w:val="00621160"/>
    <w:rsid w:val="006431D7"/>
    <w:rsid w:val="006523F4"/>
    <w:rsid w:val="00665649"/>
    <w:rsid w:val="0068268A"/>
    <w:rsid w:val="006945BB"/>
    <w:rsid w:val="00696370"/>
    <w:rsid w:val="00697B91"/>
    <w:rsid w:val="006A4B30"/>
    <w:rsid w:val="006C26E7"/>
    <w:rsid w:val="006D77AF"/>
    <w:rsid w:val="006E3900"/>
    <w:rsid w:val="006F26B4"/>
    <w:rsid w:val="0070131D"/>
    <w:rsid w:val="00740D9F"/>
    <w:rsid w:val="00747B16"/>
    <w:rsid w:val="00754A25"/>
    <w:rsid w:val="007617C7"/>
    <w:rsid w:val="00777FE5"/>
    <w:rsid w:val="007958A9"/>
    <w:rsid w:val="007A2335"/>
    <w:rsid w:val="007A42E0"/>
    <w:rsid w:val="007A4CB2"/>
    <w:rsid w:val="007E2D9A"/>
    <w:rsid w:val="007F4146"/>
    <w:rsid w:val="00850F5A"/>
    <w:rsid w:val="008700CD"/>
    <w:rsid w:val="008B30A1"/>
    <w:rsid w:val="008B3436"/>
    <w:rsid w:val="008D20D6"/>
    <w:rsid w:val="008E4917"/>
    <w:rsid w:val="00900AF8"/>
    <w:rsid w:val="009040C0"/>
    <w:rsid w:val="00905338"/>
    <w:rsid w:val="0090568A"/>
    <w:rsid w:val="00912A2D"/>
    <w:rsid w:val="009353ED"/>
    <w:rsid w:val="00935C41"/>
    <w:rsid w:val="009378C7"/>
    <w:rsid w:val="00946382"/>
    <w:rsid w:val="00946AF8"/>
    <w:rsid w:val="009500F0"/>
    <w:rsid w:val="00972125"/>
    <w:rsid w:val="009804B6"/>
    <w:rsid w:val="009A3FBD"/>
    <w:rsid w:val="009C1BF3"/>
    <w:rsid w:val="009C47EC"/>
    <w:rsid w:val="009E2C22"/>
    <w:rsid w:val="009F107F"/>
    <w:rsid w:val="00A04BDE"/>
    <w:rsid w:val="00A06215"/>
    <w:rsid w:val="00A1186B"/>
    <w:rsid w:val="00A14AEE"/>
    <w:rsid w:val="00A20147"/>
    <w:rsid w:val="00A20E6E"/>
    <w:rsid w:val="00A317BB"/>
    <w:rsid w:val="00A52CE3"/>
    <w:rsid w:val="00A5433B"/>
    <w:rsid w:val="00A73DB3"/>
    <w:rsid w:val="00AA21A1"/>
    <w:rsid w:val="00AA716E"/>
    <w:rsid w:val="00AB13ED"/>
    <w:rsid w:val="00AB2AED"/>
    <w:rsid w:val="00AD627E"/>
    <w:rsid w:val="00AD688F"/>
    <w:rsid w:val="00AD7A10"/>
    <w:rsid w:val="00AE49D0"/>
    <w:rsid w:val="00AE5656"/>
    <w:rsid w:val="00B20532"/>
    <w:rsid w:val="00B21A67"/>
    <w:rsid w:val="00B24B7A"/>
    <w:rsid w:val="00B31762"/>
    <w:rsid w:val="00B32A11"/>
    <w:rsid w:val="00B6372D"/>
    <w:rsid w:val="00B65AAF"/>
    <w:rsid w:val="00B803BE"/>
    <w:rsid w:val="00B84467"/>
    <w:rsid w:val="00B952A3"/>
    <w:rsid w:val="00BA727E"/>
    <w:rsid w:val="00BB2E06"/>
    <w:rsid w:val="00BB3E47"/>
    <w:rsid w:val="00BC17B1"/>
    <w:rsid w:val="00BC445B"/>
    <w:rsid w:val="00BD0EB9"/>
    <w:rsid w:val="00BF1F69"/>
    <w:rsid w:val="00BF6EDA"/>
    <w:rsid w:val="00C32F92"/>
    <w:rsid w:val="00C373F0"/>
    <w:rsid w:val="00C37615"/>
    <w:rsid w:val="00C426FC"/>
    <w:rsid w:val="00C71BC9"/>
    <w:rsid w:val="00C96A29"/>
    <w:rsid w:val="00CB4964"/>
    <w:rsid w:val="00CC23B6"/>
    <w:rsid w:val="00CC34F5"/>
    <w:rsid w:val="00CD0F91"/>
    <w:rsid w:val="00CD2AB5"/>
    <w:rsid w:val="00CE79DF"/>
    <w:rsid w:val="00D11347"/>
    <w:rsid w:val="00D305AE"/>
    <w:rsid w:val="00D41953"/>
    <w:rsid w:val="00D5010B"/>
    <w:rsid w:val="00D71E47"/>
    <w:rsid w:val="00DA0C2A"/>
    <w:rsid w:val="00DA50CB"/>
    <w:rsid w:val="00DB3CC6"/>
    <w:rsid w:val="00DC4887"/>
    <w:rsid w:val="00DD3F52"/>
    <w:rsid w:val="00DD4344"/>
    <w:rsid w:val="00DD7757"/>
    <w:rsid w:val="00DE4B16"/>
    <w:rsid w:val="00E02B21"/>
    <w:rsid w:val="00E101CE"/>
    <w:rsid w:val="00E11DD1"/>
    <w:rsid w:val="00E226B3"/>
    <w:rsid w:val="00E50093"/>
    <w:rsid w:val="00E72CFD"/>
    <w:rsid w:val="00E90E0F"/>
    <w:rsid w:val="00EA501B"/>
    <w:rsid w:val="00EB22FE"/>
    <w:rsid w:val="00EB2F5B"/>
    <w:rsid w:val="00F02A53"/>
    <w:rsid w:val="00F10539"/>
    <w:rsid w:val="00F15112"/>
    <w:rsid w:val="00F177D9"/>
    <w:rsid w:val="00F30F41"/>
    <w:rsid w:val="00F63085"/>
    <w:rsid w:val="00F65CE3"/>
    <w:rsid w:val="00F664B9"/>
    <w:rsid w:val="00F834AC"/>
    <w:rsid w:val="00F836C4"/>
    <w:rsid w:val="00F95BB7"/>
    <w:rsid w:val="00FA5F86"/>
    <w:rsid w:val="00FB036A"/>
    <w:rsid w:val="00FC3FED"/>
    <w:rsid w:val="00FD02F6"/>
    <w:rsid w:val="00FD3BD2"/>
    <w:rsid w:val="00FD55C3"/>
    <w:rsid w:val="00FD5773"/>
    <w:rsid w:val="00FD637D"/>
    <w:rsid w:val="00FE05B7"/>
    <w:rsid w:val="00FE08D4"/>
    <w:rsid w:val="00FF4C97"/>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7362AFAF"/>
  <w15:chartTrackingRefBased/>
  <w15:docId w15:val="{93614CB8-BDFF-4BE2-A011-6BF36A45D96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GB" w:eastAsia="en-GB"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annotation text" w:uiPriority="99"/>
    <w:lsdException w:name="caption" w:qFormat="1"/>
    <w:lsdException w:name="annotation reference" w:uiPriority="99"/>
    <w:lsdException w:name="Title" w:qFormat="1"/>
    <w:lsdException w:name="Subtitle" w:qFormat="1"/>
    <w:lsdException w:name="Strong" w:qFormat="1"/>
    <w:lsdException w:name="Emphasis" w:qFormat="1"/>
    <w:lsdException w:name="Normal (Web)" w:uiPriority="99"/>
    <w:lsdException w:name="Normal Table"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Table Grid" w:uiPriority="3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pPr>
      <w:jc w:val="both"/>
    </w:pPr>
    <w:rPr>
      <w:sz w:val="24"/>
    </w:rPr>
  </w:style>
  <w:style w:type="paragraph" w:styleId="Heading1">
    <w:name w:val="heading 1"/>
    <w:basedOn w:val="Normal"/>
    <w:next w:val="Heading2"/>
    <w:qFormat/>
    <w:pPr>
      <w:keepNext/>
      <w:tabs>
        <w:tab w:val="num" w:pos="1492"/>
      </w:tabs>
      <w:spacing w:after="240"/>
      <w:ind w:left="1492" w:hanging="360"/>
      <w:jc w:val="left"/>
      <w:outlineLvl w:val="0"/>
    </w:pPr>
    <w:rPr>
      <w:b/>
      <w:caps/>
      <w:kern w:val="28"/>
    </w:rPr>
  </w:style>
  <w:style w:type="paragraph" w:styleId="Heading2">
    <w:name w:val="heading 2"/>
    <w:basedOn w:val="Normal"/>
    <w:qFormat/>
    <w:pPr>
      <w:numPr>
        <w:ilvl w:val="1"/>
        <w:numId w:val="12"/>
      </w:numPr>
      <w:spacing w:after="240"/>
      <w:jc w:val="left"/>
      <w:outlineLvl w:val="1"/>
    </w:pPr>
  </w:style>
  <w:style w:type="paragraph" w:styleId="Heading3">
    <w:name w:val="heading 3"/>
    <w:basedOn w:val="Normal"/>
    <w:qFormat/>
    <w:pPr>
      <w:numPr>
        <w:ilvl w:val="2"/>
        <w:numId w:val="2"/>
      </w:numPr>
      <w:spacing w:after="240"/>
      <w:jc w:val="left"/>
      <w:outlineLvl w:val="2"/>
    </w:pPr>
  </w:style>
  <w:style w:type="paragraph" w:styleId="Heading4">
    <w:name w:val="heading 4"/>
    <w:basedOn w:val="Normal"/>
    <w:qFormat/>
    <w:pPr>
      <w:numPr>
        <w:ilvl w:val="3"/>
        <w:numId w:val="2"/>
      </w:numPr>
      <w:spacing w:after="240"/>
      <w:outlineLvl w:val="3"/>
    </w:pPr>
  </w:style>
  <w:style w:type="paragraph" w:styleId="Heading5">
    <w:name w:val="heading 5"/>
    <w:basedOn w:val="Normal"/>
    <w:qFormat/>
    <w:pPr>
      <w:numPr>
        <w:ilvl w:val="4"/>
        <w:numId w:val="2"/>
      </w:numPr>
      <w:spacing w:after="240"/>
      <w:outlineLvl w:val="4"/>
    </w:pPr>
  </w:style>
  <w:style w:type="paragraph" w:styleId="Heading6">
    <w:name w:val="heading 6"/>
    <w:basedOn w:val="Normal"/>
    <w:next w:val="Normal"/>
    <w:qFormat/>
    <w:pPr>
      <w:keepNext/>
      <w:outlineLvl w:val="5"/>
    </w:pPr>
    <w:rPr>
      <w:b/>
    </w:rPr>
  </w:style>
  <w:style w:type="paragraph" w:styleId="Heading7">
    <w:name w:val="heading 7"/>
    <w:basedOn w:val="Normal"/>
    <w:next w:val="Normal"/>
    <w:qFormat/>
    <w:pPr>
      <w:spacing w:before="240" w:after="60"/>
      <w:outlineLvl w:val="6"/>
    </w:pPr>
    <w:rPr>
      <w:rFonts w:ascii="Arial" w:hAnsi="Arial"/>
      <w:sz w:val="20"/>
    </w:rPr>
  </w:style>
  <w:style w:type="paragraph" w:styleId="Heading8">
    <w:name w:val="heading 8"/>
    <w:basedOn w:val="Normal"/>
    <w:next w:val="Normal"/>
    <w:qFormat/>
    <w:pPr>
      <w:spacing w:before="240" w:after="60"/>
      <w:outlineLvl w:val="7"/>
    </w:pPr>
    <w:rPr>
      <w:rFonts w:ascii="Arial" w:hAnsi="Arial"/>
      <w:i/>
      <w:sz w:val="20"/>
    </w:rPr>
  </w:style>
  <w:style w:type="paragraph" w:styleId="Heading9">
    <w:name w:val="heading 9"/>
    <w:basedOn w:val="Normal"/>
    <w:next w:val="Normal"/>
    <w:qFormat/>
    <w:pPr>
      <w:spacing w:before="240" w:after="60"/>
      <w:outlineLvl w:val="8"/>
    </w:pPr>
    <w:rPr>
      <w:rFonts w:ascii="Arial" w:hAnsi="Arial"/>
      <w:b/>
      <w:i/>
      <w:sz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FootnoteReference">
    <w:name w:val="footnote reference"/>
    <w:semiHidden/>
    <w:rPr>
      <w:rFonts w:ascii="Arial" w:hAnsi="Arial"/>
      <w:b/>
      <w:color w:val="auto"/>
      <w:sz w:val="24"/>
      <w:u w:val="none"/>
      <w:vertAlign w:val="superscript"/>
    </w:rPr>
  </w:style>
  <w:style w:type="paragraph" w:styleId="Footer">
    <w:name w:val="footer"/>
    <w:basedOn w:val="Normal"/>
    <w:pPr>
      <w:tabs>
        <w:tab w:val="center" w:pos="4536"/>
      </w:tabs>
    </w:pPr>
    <w:rPr>
      <w:sz w:val="16"/>
    </w:rPr>
  </w:style>
  <w:style w:type="character" w:styleId="PageNumber">
    <w:name w:val="page number"/>
    <w:rPr>
      <w:sz w:val="20"/>
    </w:rPr>
  </w:style>
  <w:style w:type="paragraph" w:styleId="Header">
    <w:name w:val="header"/>
    <w:basedOn w:val="Normal"/>
    <w:pPr>
      <w:tabs>
        <w:tab w:val="center" w:pos="4536"/>
        <w:tab w:val="right" w:pos="9072"/>
      </w:tabs>
    </w:pPr>
    <w:rPr>
      <w:sz w:val="20"/>
    </w:rPr>
  </w:style>
  <w:style w:type="paragraph" w:customStyle="1" w:styleId="BlockDefinition">
    <w:name w:val="Block Definition"/>
    <w:basedOn w:val="Body"/>
    <w:pPr>
      <w:tabs>
        <w:tab w:val="clear" w:pos="851"/>
        <w:tab w:val="clear" w:pos="1701"/>
        <w:tab w:val="clear" w:pos="2835"/>
        <w:tab w:val="clear" w:pos="4253"/>
        <w:tab w:val="left" w:pos="5103"/>
      </w:tabs>
      <w:ind w:left="5104" w:hanging="851"/>
    </w:pPr>
  </w:style>
  <w:style w:type="paragraph" w:customStyle="1" w:styleId="Definition">
    <w:name w:val="Definition"/>
    <w:basedOn w:val="Body"/>
    <w:pPr>
      <w:tabs>
        <w:tab w:val="clear" w:pos="851"/>
        <w:tab w:val="clear" w:pos="1701"/>
        <w:tab w:val="clear" w:pos="2835"/>
      </w:tabs>
      <w:ind w:left="4253" w:hanging="3402"/>
    </w:pPr>
  </w:style>
  <w:style w:type="paragraph" w:customStyle="1" w:styleId="EverNumber">
    <w:name w:val="EverNumber"/>
    <w:basedOn w:val="Normal"/>
    <w:pPr>
      <w:numPr>
        <w:numId w:val="1"/>
      </w:numPr>
      <w:spacing w:after="240"/>
    </w:pPr>
  </w:style>
  <w:style w:type="paragraph" w:customStyle="1" w:styleId="Level1">
    <w:name w:val="Level 1"/>
    <w:aliases w:val="l1,BU Bullet Paragraph,BU bullet,bullet Char,Bullet Char,BU Bullet Paragraph Char,BU Char,BU Bullet Paragraph1,BU1,bullet1,BU bullet1,bullet Char1,Bullet Char1,BU Bullet Paragraph Char1,BU Char Char Char1 Char,bullet,BU,B"/>
    <w:basedOn w:val="Body1"/>
    <w:next w:val="Level2"/>
    <w:uiPriority w:val="3"/>
    <w:qFormat/>
    <w:pPr>
      <w:numPr>
        <w:numId w:val="13"/>
      </w:numPr>
      <w:tabs>
        <w:tab w:val="clear" w:pos="851"/>
      </w:tabs>
      <w:outlineLvl w:val="0"/>
    </w:pPr>
  </w:style>
  <w:style w:type="paragraph" w:customStyle="1" w:styleId="Level2">
    <w:name w:val="Level 2"/>
    <w:aliases w:val="l2,2"/>
    <w:basedOn w:val="Body2"/>
    <w:link w:val="Level2Char"/>
    <w:uiPriority w:val="3"/>
    <w:qFormat/>
    <w:pPr>
      <w:numPr>
        <w:ilvl w:val="1"/>
        <w:numId w:val="13"/>
      </w:numPr>
      <w:tabs>
        <w:tab w:val="clear" w:pos="850"/>
      </w:tabs>
      <w:outlineLvl w:val="1"/>
    </w:pPr>
  </w:style>
  <w:style w:type="paragraph" w:customStyle="1" w:styleId="Level3">
    <w:name w:val="Level 3"/>
    <w:aliases w:val="l3,3"/>
    <w:basedOn w:val="Body3"/>
    <w:link w:val="Level3Char"/>
    <w:uiPriority w:val="3"/>
    <w:qFormat/>
    <w:pPr>
      <w:numPr>
        <w:ilvl w:val="2"/>
        <w:numId w:val="13"/>
      </w:numPr>
      <w:outlineLvl w:val="2"/>
    </w:pPr>
  </w:style>
  <w:style w:type="paragraph" w:customStyle="1" w:styleId="Level4">
    <w:name w:val="Level 4"/>
    <w:aliases w:val="4"/>
    <w:basedOn w:val="Body4"/>
    <w:link w:val="Level4Char"/>
    <w:uiPriority w:val="3"/>
    <w:qFormat/>
    <w:pPr>
      <w:numPr>
        <w:ilvl w:val="3"/>
        <w:numId w:val="13"/>
      </w:numPr>
      <w:tabs>
        <w:tab w:val="clear" w:pos="2835"/>
      </w:tabs>
      <w:outlineLvl w:val="3"/>
    </w:pPr>
  </w:style>
  <w:style w:type="paragraph" w:customStyle="1" w:styleId="Level5">
    <w:name w:val="Level 5"/>
    <w:aliases w:val="l5"/>
    <w:basedOn w:val="Body5"/>
    <w:uiPriority w:val="3"/>
    <w:qFormat/>
    <w:pPr>
      <w:numPr>
        <w:ilvl w:val="4"/>
        <w:numId w:val="13"/>
      </w:numPr>
      <w:tabs>
        <w:tab w:val="clear" w:pos="2835"/>
      </w:tabs>
      <w:outlineLvl w:val="4"/>
    </w:pPr>
  </w:style>
  <w:style w:type="paragraph" w:styleId="TOC1">
    <w:name w:val="toc 1"/>
    <w:basedOn w:val="Body"/>
    <w:next w:val="Normal"/>
    <w:autoRedefine/>
    <w:semiHidden/>
    <w:pPr>
      <w:tabs>
        <w:tab w:val="clear" w:pos="1701"/>
        <w:tab w:val="clear" w:pos="2835"/>
        <w:tab w:val="clear" w:pos="4253"/>
        <w:tab w:val="right" w:pos="9072"/>
      </w:tabs>
      <w:spacing w:after="60" w:line="240" w:lineRule="auto"/>
      <w:ind w:left="851" w:right="851" w:hanging="851"/>
    </w:pPr>
  </w:style>
  <w:style w:type="paragraph" w:styleId="TOC2">
    <w:name w:val="toc 2"/>
    <w:basedOn w:val="TOC1"/>
    <w:next w:val="Normal"/>
    <w:autoRedefine/>
    <w:semiHidden/>
    <w:pPr>
      <w:tabs>
        <w:tab w:val="clear" w:pos="851"/>
        <w:tab w:val="left" w:pos="1701"/>
      </w:tabs>
      <w:ind w:left="1702"/>
    </w:pPr>
  </w:style>
  <w:style w:type="paragraph" w:styleId="TOC3">
    <w:name w:val="toc 3"/>
    <w:basedOn w:val="TOC1"/>
    <w:next w:val="Normal"/>
    <w:autoRedefine/>
    <w:semiHidden/>
    <w:rPr>
      <w:caps/>
    </w:rPr>
  </w:style>
  <w:style w:type="paragraph" w:styleId="TOC4">
    <w:name w:val="toc 4"/>
    <w:basedOn w:val="TOC1"/>
    <w:next w:val="Normal"/>
    <w:autoRedefine/>
    <w:semiHidden/>
    <w:pPr>
      <w:keepNext/>
    </w:pPr>
    <w:rPr>
      <w:b/>
    </w:rPr>
  </w:style>
  <w:style w:type="paragraph" w:styleId="TOC5">
    <w:name w:val="toc 5"/>
    <w:basedOn w:val="Normal"/>
    <w:next w:val="Normal"/>
    <w:autoRedefine/>
    <w:semiHidden/>
    <w:pPr>
      <w:ind w:left="960"/>
    </w:pPr>
  </w:style>
  <w:style w:type="paragraph" w:styleId="TOC6">
    <w:name w:val="toc 6"/>
    <w:basedOn w:val="Normal"/>
    <w:next w:val="Normal"/>
    <w:autoRedefine/>
    <w:semiHidden/>
    <w:pPr>
      <w:ind w:left="1200"/>
    </w:pPr>
  </w:style>
  <w:style w:type="paragraph" w:styleId="TOC7">
    <w:name w:val="toc 7"/>
    <w:basedOn w:val="Normal"/>
    <w:next w:val="Normal"/>
    <w:autoRedefine/>
    <w:semiHidden/>
    <w:pPr>
      <w:ind w:left="1440"/>
    </w:pPr>
  </w:style>
  <w:style w:type="paragraph" w:styleId="TOC8">
    <w:name w:val="toc 8"/>
    <w:basedOn w:val="Normal"/>
    <w:next w:val="Normal"/>
    <w:autoRedefine/>
    <w:semiHidden/>
    <w:pPr>
      <w:ind w:left="1680"/>
    </w:pPr>
  </w:style>
  <w:style w:type="paragraph" w:styleId="TOC9">
    <w:name w:val="toc 9"/>
    <w:basedOn w:val="Normal"/>
    <w:next w:val="Normal"/>
    <w:autoRedefine/>
    <w:semiHidden/>
    <w:pPr>
      <w:ind w:left="1920"/>
    </w:pPr>
  </w:style>
  <w:style w:type="character" w:styleId="LineNumber">
    <w:name w:val="line number"/>
    <w:basedOn w:val="DefaultParagraphFont"/>
  </w:style>
  <w:style w:type="paragraph" w:styleId="Signature">
    <w:name w:val="Signature"/>
    <w:basedOn w:val="Normal"/>
    <w:pPr>
      <w:ind w:left="4252"/>
    </w:pPr>
  </w:style>
  <w:style w:type="paragraph" w:styleId="BodyText">
    <w:name w:val="Body Text"/>
    <w:basedOn w:val="Normal"/>
    <w:pPr>
      <w:spacing w:after="120"/>
    </w:pPr>
  </w:style>
  <w:style w:type="paragraph" w:styleId="BodyTextIndent">
    <w:name w:val="Body Text Indent"/>
    <w:basedOn w:val="Normal"/>
  </w:style>
  <w:style w:type="paragraph" w:customStyle="1" w:styleId="Level6">
    <w:name w:val="Level 6"/>
    <w:basedOn w:val="Normal"/>
    <w:uiPriority w:val="99"/>
    <w:qFormat/>
  </w:style>
  <w:style w:type="paragraph" w:customStyle="1" w:styleId="Level7">
    <w:name w:val="Level 7"/>
    <w:basedOn w:val="Normal"/>
    <w:uiPriority w:val="3"/>
    <w:qFormat/>
  </w:style>
  <w:style w:type="paragraph" w:customStyle="1" w:styleId="Level8">
    <w:name w:val="Level 8"/>
    <w:basedOn w:val="Normal"/>
  </w:style>
  <w:style w:type="paragraph" w:customStyle="1" w:styleId="Schedule1">
    <w:name w:val="Schedule 1"/>
    <w:basedOn w:val="Normal"/>
  </w:style>
  <w:style w:type="paragraph" w:customStyle="1" w:styleId="Schedule2">
    <w:name w:val="Schedule 2"/>
    <w:basedOn w:val="Normal"/>
  </w:style>
  <w:style w:type="paragraph" w:customStyle="1" w:styleId="Schedule3">
    <w:name w:val="Schedule 3"/>
    <w:basedOn w:val="Normal"/>
  </w:style>
  <w:style w:type="paragraph" w:customStyle="1" w:styleId="Schedule5">
    <w:name w:val="Schedule 5"/>
    <w:basedOn w:val="Normal"/>
  </w:style>
  <w:style w:type="paragraph" w:customStyle="1" w:styleId="Schedule4">
    <w:name w:val="Schedule 4"/>
    <w:basedOn w:val="Normal"/>
  </w:style>
  <w:style w:type="paragraph" w:customStyle="1" w:styleId="ScheduleHeading">
    <w:name w:val="ScheduleHeading"/>
    <w:basedOn w:val="Normal"/>
  </w:style>
  <w:style w:type="paragraph" w:styleId="DocumentMap">
    <w:name w:val="Document Map"/>
    <w:basedOn w:val="Normal"/>
    <w:semiHidden/>
    <w:pPr>
      <w:shd w:val="clear" w:color="auto" w:fill="000080"/>
    </w:pPr>
    <w:rPr>
      <w:rFonts w:ascii="Tahoma" w:hAnsi="Tahoma"/>
    </w:rPr>
  </w:style>
  <w:style w:type="paragraph" w:customStyle="1" w:styleId="Body4">
    <w:name w:val="Body 4"/>
    <w:basedOn w:val="Body3"/>
    <w:pPr>
      <w:tabs>
        <w:tab w:val="clear" w:pos="1701"/>
        <w:tab w:val="left" w:pos="2835"/>
      </w:tabs>
      <w:ind w:left="2835"/>
    </w:pPr>
  </w:style>
  <w:style w:type="paragraph" w:customStyle="1" w:styleId="Body1">
    <w:name w:val="Body 1"/>
    <w:basedOn w:val="Body"/>
    <w:qFormat/>
    <w:pPr>
      <w:tabs>
        <w:tab w:val="clear" w:pos="1701"/>
        <w:tab w:val="clear" w:pos="2835"/>
        <w:tab w:val="clear" w:pos="4253"/>
      </w:tabs>
      <w:ind w:left="851"/>
    </w:pPr>
  </w:style>
  <w:style w:type="paragraph" w:customStyle="1" w:styleId="Body">
    <w:name w:val="Body"/>
    <w:aliases w:val="AOBoldkwn,B2,Bullet,b,bd,by,by Char Char,by Char Char Char,by Char Char Char + 8 pt,Body Char Char Ch... + Bold,Body Char Char Char,bd Char Char Char"/>
    <w:basedOn w:val="Normal"/>
    <w:link w:val="BodyChar"/>
    <w:uiPriority w:val="99"/>
    <w:qFormat/>
    <w:pPr>
      <w:tabs>
        <w:tab w:val="left" w:pos="851"/>
        <w:tab w:val="left" w:pos="1701"/>
        <w:tab w:val="left" w:pos="2835"/>
        <w:tab w:val="left" w:pos="4253"/>
      </w:tabs>
      <w:spacing w:after="240" w:line="312" w:lineRule="auto"/>
    </w:pPr>
  </w:style>
  <w:style w:type="paragraph" w:customStyle="1" w:styleId="Body2">
    <w:name w:val="Body 2"/>
    <w:basedOn w:val="Body"/>
    <w:pPr>
      <w:tabs>
        <w:tab w:val="clear" w:pos="1701"/>
        <w:tab w:val="clear" w:pos="2835"/>
        <w:tab w:val="clear" w:pos="4253"/>
      </w:tabs>
      <w:ind w:left="851"/>
    </w:pPr>
  </w:style>
  <w:style w:type="paragraph" w:styleId="NormalIndent">
    <w:name w:val="Normal Indent"/>
    <w:basedOn w:val="Normal"/>
    <w:pPr>
      <w:ind w:left="720"/>
    </w:pPr>
  </w:style>
  <w:style w:type="paragraph" w:customStyle="1" w:styleId="Body3">
    <w:name w:val="Body 3"/>
    <w:basedOn w:val="Body2"/>
    <w:pPr>
      <w:tabs>
        <w:tab w:val="clear" w:pos="851"/>
        <w:tab w:val="left" w:pos="1701"/>
      </w:tabs>
      <w:ind w:left="1701"/>
    </w:pPr>
  </w:style>
  <w:style w:type="paragraph" w:customStyle="1" w:styleId="Body5">
    <w:name w:val="Body 5"/>
    <w:basedOn w:val="Body3"/>
    <w:pPr>
      <w:tabs>
        <w:tab w:val="clear" w:pos="1701"/>
        <w:tab w:val="left" w:pos="2835"/>
      </w:tabs>
      <w:ind w:left="2835"/>
    </w:pPr>
  </w:style>
  <w:style w:type="paragraph" w:styleId="BodyTextFirstIndent">
    <w:name w:val="Body Text First Indent"/>
    <w:basedOn w:val="BodyText"/>
  </w:style>
  <w:style w:type="paragraph" w:styleId="BodyTextFirstIndent2">
    <w:name w:val="Body Text First Indent 2"/>
    <w:basedOn w:val="BodyTextIndent"/>
    <w:pPr>
      <w:ind w:left="284"/>
    </w:pPr>
  </w:style>
  <w:style w:type="paragraph" w:styleId="BodyTextIndent2">
    <w:name w:val="Body Text Indent 2"/>
    <w:basedOn w:val="Normal"/>
  </w:style>
  <w:style w:type="paragraph" w:styleId="BodyTextIndent3">
    <w:name w:val="Body Text Indent 3"/>
    <w:basedOn w:val="Normal"/>
  </w:style>
  <w:style w:type="paragraph" w:customStyle="1" w:styleId="Rule1">
    <w:name w:val="Rule 1"/>
    <w:basedOn w:val="Body1"/>
    <w:pPr>
      <w:numPr>
        <w:numId w:val="19"/>
      </w:numPr>
    </w:pPr>
  </w:style>
  <w:style w:type="paragraph" w:customStyle="1" w:styleId="Rule2">
    <w:name w:val="Rule 2"/>
    <w:basedOn w:val="Body2"/>
    <w:pPr>
      <w:numPr>
        <w:ilvl w:val="1"/>
        <w:numId w:val="19"/>
      </w:numPr>
    </w:pPr>
  </w:style>
  <w:style w:type="paragraph" w:customStyle="1" w:styleId="Rule3">
    <w:name w:val="Rule 3"/>
    <w:basedOn w:val="Body3"/>
    <w:pPr>
      <w:numPr>
        <w:ilvl w:val="2"/>
        <w:numId w:val="19"/>
      </w:numPr>
    </w:pPr>
  </w:style>
  <w:style w:type="paragraph" w:customStyle="1" w:styleId="Rule4">
    <w:name w:val="Rule 4"/>
    <w:basedOn w:val="Body4"/>
    <w:pPr>
      <w:numPr>
        <w:ilvl w:val="3"/>
        <w:numId w:val="19"/>
      </w:numPr>
    </w:pPr>
  </w:style>
  <w:style w:type="paragraph" w:customStyle="1" w:styleId="Rule5">
    <w:name w:val="Rule 5"/>
    <w:basedOn w:val="Body5"/>
    <w:pPr>
      <w:numPr>
        <w:ilvl w:val="4"/>
        <w:numId w:val="19"/>
      </w:numPr>
    </w:pPr>
  </w:style>
  <w:style w:type="paragraph" w:customStyle="1" w:styleId="Schedule">
    <w:name w:val="Schedule"/>
    <w:basedOn w:val="Normal"/>
    <w:next w:val="ScheduleTitle"/>
    <w:pPr>
      <w:keepNext/>
      <w:numPr>
        <w:numId w:val="16"/>
      </w:numPr>
      <w:tabs>
        <w:tab w:val="clear" w:pos="360"/>
      </w:tabs>
      <w:spacing w:after="240"/>
      <w:ind w:left="0" w:firstLine="0"/>
      <w:jc w:val="center"/>
    </w:pPr>
    <w:rPr>
      <w:b/>
      <w:caps/>
      <w:sz w:val="28"/>
    </w:rPr>
  </w:style>
  <w:style w:type="paragraph" w:customStyle="1" w:styleId="ScheduleTitle">
    <w:name w:val="Schedule Title"/>
    <w:basedOn w:val="Body"/>
    <w:pPr>
      <w:keepNext/>
      <w:spacing w:after="480"/>
      <w:jc w:val="center"/>
    </w:pPr>
    <w:rPr>
      <w:b/>
    </w:rPr>
  </w:style>
  <w:style w:type="paragraph" w:customStyle="1" w:styleId="aDefinition">
    <w:name w:val="(a) Definition"/>
    <w:basedOn w:val="Body"/>
    <w:pPr>
      <w:numPr>
        <w:numId w:val="14"/>
      </w:numPr>
    </w:pPr>
  </w:style>
  <w:style w:type="paragraph" w:customStyle="1" w:styleId="iDefinition">
    <w:name w:val="(i) Definition"/>
    <w:basedOn w:val="Body"/>
    <w:pPr>
      <w:numPr>
        <w:ilvl w:val="1"/>
        <w:numId w:val="14"/>
      </w:numPr>
      <w:tabs>
        <w:tab w:val="clear" w:pos="851"/>
      </w:tabs>
    </w:pPr>
  </w:style>
  <w:style w:type="character" w:customStyle="1" w:styleId="Level2asHeadingtext">
    <w:name w:val="Level 2 as Heading (text)"/>
    <w:rPr>
      <w:b/>
    </w:rPr>
  </w:style>
  <w:style w:type="character" w:customStyle="1" w:styleId="Level3asHeadingtext">
    <w:name w:val="Level 3 as Heading (text)"/>
    <w:rPr>
      <w:b/>
    </w:rPr>
  </w:style>
  <w:style w:type="character" w:customStyle="1" w:styleId="CrossReference">
    <w:name w:val="Cross Reference"/>
    <w:rPr>
      <w:rFonts w:ascii="Arial" w:hAnsi="Arial"/>
      <w:b/>
      <w:color w:val="auto"/>
      <w:sz w:val="24"/>
      <w:u w:val="none"/>
    </w:rPr>
  </w:style>
  <w:style w:type="paragraph" w:styleId="FootnoteText">
    <w:name w:val="footnote text"/>
    <w:basedOn w:val="Normal"/>
    <w:semiHidden/>
    <w:pPr>
      <w:tabs>
        <w:tab w:val="left" w:pos="851"/>
      </w:tabs>
      <w:spacing w:after="60"/>
      <w:ind w:left="851" w:hanging="851"/>
    </w:pPr>
    <w:rPr>
      <w:rFonts w:ascii="Arial" w:hAnsi="Arial"/>
      <w:sz w:val="16"/>
    </w:rPr>
  </w:style>
  <w:style w:type="paragraph" w:styleId="Caption">
    <w:name w:val="caption"/>
    <w:basedOn w:val="Normal"/>
    <w:next w:val="Normal"/>
    <w:qFormat/>
    <w:pPr>
      <w:spacing w:before="120" w:after="120"/>
    </w:pPr>
    <w:rPr>
      <w:b/>
    </w:rPr>
  </w:style>
  <w:style w:type="paragraph" w:customStyle="1" w:styleId="Bullet1">
    <w:name w:val="Bullet 1"/>
    <w:basedOn w:val="Body1"/>
    <w:pPr>
      <w:numPr>
        <w:numId w:val="15"/>
      </w:numPr>
    </w:pPr>
  </w:style>
  <w:style w:type="paragraph" w:customStyle="1" w:styleId="Bullet2">
    <w:name w:val="Bullet 2"/>
    <w:basedOn w:val="Body2"/>
    <w:pPr>
      <w:numPr>
        <w:ilvl w:val="1"/>
        <w:numId w:val="15"/>
      </w:numPr>
      <w:tabs>
        <w:tab w:val="clear" w:pos="851"/>
      </w:tabs>
    </w:pPr>
  </w:style>
  <w:style w:type="paragraph" w:customStyle="1" w:styleId="Bullet3">
    <w:name w:val="Bullet 3"/>
    <w:basedOn w:val="Body3"/>
    <w:pPr>
      <w:numPr>
        <w:ilvl w:val="2"/>
        <w:numId w:val="15"/>
      </w:numPr>
      <w:tabs>
        <w:tab w:val="clear" w:pos="1701"/>
      </w:tabs>
    </w:pPr>
  </w:style>
  <w:style w:type="character" w:customStyle="1" w:styleId="Level1asHeadingtext">
    <w:name w:val="Level 1 as Heading (text)"/>
    <w:uiPriority w:val="1"/>
    <w:qFormat/>
    <w:rPr>
      <w:b/>
    </w:rPr>
  </w:style>
  <w:style w:type="paragraph" w:customStyle="1" w:styleId="Parties">
    <w:name w:val="Parties"/>
    <w:basedOn w:val="Body1"/>
    <w:pPr>
      <w:numPr>
        <w:numId w:val="17"/>
      </w:numPr>
    </w:pPr>
  </w:style>
  <w:style w:type="paragraph" w:styleId="Index1">
    <w:name w:val="index 1"/>
    <w:basedOn w:val="Normal"/>
    <w:next w:val="Normal"/>
    <w:autoRedefine/>
    <w:semiHidden/>
    <w:pPr>
      <w:ind w:left="240" w:hanging="240"/>
    </w:pPr>
  </w:style>
  <w:style w:type="paragraph" w:styleId="Index2">
    <w:name w:val="index 2"/>
    <w:basedOn w:val="Normal"/>
    <w:next w:val="Normal"/>
    <w:autoRedefine/>
    <w:semiHidden/>
    <w:pPr>
      <w:ind w:left="480" w:hanging="240"/>
    </w:pPr>
  </w:style>
  <w:style w:type="paragraph" w:styleId="Index3">
    <w:name w:val="index 3"/>
    <w:basedOn w:val="Normal"/>
    <w:next w:val="Normal"/>
    <w:autoRedefine/>
    <w:semiHidden/>
    <w:pPr>
      <w:ind w:left="720" w:hanging="240"/>
    </w:pPr>
  </w:style>
  <w:style w:type="paragraph" w:styleId="Index4">
    <w:name w:val="index 4"/>
    <w:basedOn w:val="Normal"/>
    <w:next w:val="Normal"/>
    <w:autoRedefine/>
    <w:semiHidden/>
    <w:pPr>
      <w:ind w:left="960" w:hanging="240"/>
    </w:pPr>
  </w:style>
  <w:style w:type="paragraph" w:styleId="Index5">
    <w:name w:val="index 5"/>
    <w:basedOn w:val="Normal"/>
    <w:next w:val="Normal"/>
    <w:autoRedefine/>
    <w:semiHidden/>
    <w:pPr>
      <w:ind w:left="1200" w:hanging="240"/>
    </w:pPr>
  </w:style>
  <w:style w:type="paragraph" w:styleId="Index6">
    <w:name w:val="index 6"/>
    <w:basedOn w:val="Normal"/>
    <w:next w:val="Normal"/>
    <w:autoRedefine/>
    <w:semiHidden/>
    <w:pPr>
      <w:ind w:left="1440" w:hanging="240"/>
    </w:pPr>
  </w:style>
  <w:style w:type="paragraph" w:styleId="Index7">
    <w:name w:val="index 7"/>
    <w:basedOn w:val="Normal"/>
    <w:next w:val="Normal"/>
    <w:autoRedefine/>
    <w:semiHidden/>
    <w:pPr>
      <w:ind w:left="1680" w:hanging="240"/>
    </w:pPr>
  </w:style>
  <w:style w:type="paragraph" w:styleId="Index8">
    <w:name w:val="index 8"/>
    <w:basedOn w:val="Normal"/>
    <w:next w:val="Normal"/>
    <w:autoRedefine/>
    <w:semiHidden/>
    <w:pPr>
      <w:ind w:left="1920" w:hanging="240"/>
    </w:pPr>
  </w:style>
  <w:style w:type="paragraph" w:styleId="Index9">
    <w:name w:val="index 9"/>
    <w:basedOn w:val="Normal"/>
    <w:next w:val="Normal"/>
    <w:autoRedefine/>
    <w:semiHidden/>
    <w:pPr>
      <w:ind w:left="2160" w:hanging="240"/>
    </w:pPr>
  </w:style>
  <w:style w:type="paragraph" w:styleId="ListBullet">
    <w:name w:val="List Bullet"/>
    <w:basedOn w:val="Normal"/>
    <w:autoRedefine/>
    <w:pPr>
      <w:numPr>
        <w:numId w:val="3"/>
      </w:numPr>
    </w:pPr>
  </w:style>
  <w:style w:type="paragraph" w:styleId="ListBullet2">
    <w:name w:val="List Bullet 2"/>
    <w:basedOn w:val="Normal"/>
    <w:autoRedefine/>
    <w:pPr>
      <w:numPr>
        <w:numId w:val="4"/>
      </w:numPr>
    </w:pPr>
  </w:style>
  <w:style w:type="paragraph" w:styleId="ListBullet3">
    <w:name w:val="List Bullet 3"/>
    <w:basedOn w:val="Normal"/>
    <w:autoRedefine/>
    <w:pPr>
      <w:numPr>
        <w:numId w:val="5"/>
      </w:numPr>
    </w:pPr>
  </w:style>
  <w:style w:type="paragraph" w:styleId="ListBullet4">
    <w:name w:val="List Bullet 4"/>
    <w:basedOn w:val="Normal"/>
    <w:autoRedefine/>
    <w:pPr>
      <w:numPr>
        <w:numId w:val="6"/>
      </w:numPr>
    </w:pPr>
  </w:style>
  <w:style w:type="paragraph" w:styleId="ListBullet5">
    <w:name w:val="List Bullet 5"/>
    <w:basedOn w:val="Normal"/>
    <w:autoRedefine/>
    <w:pPr>
      <w:numPr>
        <w:numId w:val="7"/>
      </w:numPr>
    </w:pPr>
  </w:style>
  <w:style w:type="paragraph" w:customStyle="1" w:styleId="Background">
    <w:name w:val="Background"/>
    <w:basedOn w:val="Body1"/>
    <w:pPr>
      <w:numPr>
        <w:numId w:val="18"/>
      </w:numPr>
    </w:pPr>
  </w:style>
  <w:style w:type="paragraph" w:styleId="ListNumber">
    <w:name w:val="List Number"/>
    <w:basedOn w:val="Normal"/>
    <w:pPr>
      <w:numPr>
        <w:numId w:val="8"/>
      </w:numPr>
    </w:pPr>
  </w:style>
  <w:style w:type="paragraph" w:styleId="ListNumber2">
    <w:name w:val="List Number 2"/>
    <w:basedOn w:val="Normal"/>
    <w:pPr>
      <w:numPr>
        <w:numId w:val="9"/>
      </w:numPr>
    </w:pPr>
  </w:style>
  <w:style w:type="paragraph" w:styleId="ListNumber3">
    <w:name w:val="List Number 3"/>
    <w:basedOn w:val="Normal"/>
    <w:pPr>
      <w:numPr>
        <w:numId w:val="10"/>
      </w:numPr>
    </w:pPr>
  </w:style>
  <w:style w:type="paragraph" w:styleId="ListNumber4">
    <w:name w:val="List Number 4"/>
    <w:basedOn w:val="Normal"/>
    <w:pPr>
      <w:numPr>
        <w:numId w:val="11"/>
      </w:numPr>
    </w:pPr>
  </w:style>
  <w:style w:type="paragraph" w:styleId="ListNumber5">
    <w:name w:val="List Number 5"/>
    <w:basedOn w:val="Normal"/>
    <w:pPr>
      <w:tabs>
        <w:tab w:val="num" w:pos="1492"/>
      </w:tabs>
      <w:ind w:left="1492" w:hanging="360"/>
    </w:pPr>
  </w:style>
  <w:style w:type="paragraph" w:styleId="Salutation">
    <w:name w:val="Salutation"/>
    <w:basedOn w:val="Normal"/>
    <w:next w:val="Normal"/>
  </w:style>
  <w:style w:type="paragraph" w:styleId="BalloonText">
    <w:name w:val="Balloon Text"/>
    <w:basedOn w:val="Normal"/>
    <w:semiHidden/>
    <w:rsid w:val="00D5010B"/>
    <w:rPr>
      <w:rFonts w:ascii="Tahoma" w:hAnsi="Tahoma" w:cs="Tahoma"/>
      <w:sz w:val="16"/>
      <w:szCs w:val="16"/>
    </w:rPr>
  </w:style>
  <w:style w:type="character" w:customStyle="1" w:styleId="DeltaViewInsertion">
    <w:name w:val="DeltaView Insertion"/>
    <w:rsid w:val="009F107F"/>
    <w:rPr>
      <w:color w:val="0000FF"/>
      <w:spacing w:val="0"/>
      <w:u w:val="double"/>
    </w:rPr>
  </w:style>
  <w:style w:type="character" w:customStyle="1" w:styleId="DeltaViewChangeNumber">
    <w:name w:val="DeltaView Change Number"/>
    <w:rsid w:val="009F107F"/>
    <w:rPr>
      <w:color w:val="FF00FF"/>
      <w:spacing w:val="0"/>
      <w:vertAlign w:val="subscript"/>
    </w:rPr>
  </w:style>
  <w:style w:type="paragraph" w:styleId="Revision">
    <w:name w:val="Revision"/>
    <w:hidden/>
    <w:uiPriority w:val="99"/>
    <w:semiHidden/>
    <w:rsid w:val="000B4793"/>
    <w:rPr>
      <w:sz w:val="24"/>
    </w:rPr>
  </w:style>
  <w:style w:type="paragraph" w:styleId="ListParagraph">
    <w:name w:val="List Paragraph"/>
    <w:basedOn w:val="Normal"/>
    <w:uiPriority w:val="34"/>
    <w:qFormat/>
    <w:rsid w:val="00946AF8"/>
    <w:pPr>
      <w:ind w:left="720"/>
    </w:pPr>
  </w:style>
  <w:style w:type="character" w:styleId="CommentReference">
    <w:name w:val="annotation reference"/>
    <w:uiPriority w:val="99"/>
    <w:rsid w:val="00946AF8"/>
    <w:rPr>
      <w:sz w:val="16"/>
      <w:szCs w:val="16"/>
    </w:rPr>
  </w:style>
  <w:style w:type="paragraph" w:styleId="CommentText">
    <w:name w:val="annotation text"/>
    <w:basedOn w:val="Normal"/>
    <w:link w:val="CommentTextChar"/>
    <w:uiPriority w:val="99"/>
    <w:rsid w:val="00946AF8"/>
    <w:rPr>
      <w:sz w:val="20"/>
    </w:rPr>
  </w:style>
  <w:style w:type="character" w:customStyle="1" w:styleId="CommentTextChar">
    <w:name w:val="Comment Text Char"/>
    <w:basedOn w:val="DefaultParagraphFont"/>
    <w:link w:val="CommentText"/>
    <w:uiPriority w:val="99"/>
    <w:rsid w:val="00946AF8"/>
  </w:style>
  <w:style w:type="paragraph" w:styleId="CommentSubject">
    <w:name w:val="annotation subject"/>
    <w:basedOn w:val="CommentText"/>
    <w:next w:val="CommentText"/>
    <w:link w:val="CommentSubjectChar"/>
    <w:rsid w:val="00946AF8"/>
    <w:rPr>
      <w:b/>
      <w:bCs/>
    </w:rPr>
  </w:style>
  <w:style w:type="character" w:customStyle="1" w:styleId="CommentSubjectChar">
    <w:name w:val="Comment Subject Char"/>
    <w:link w:val="CommentSubject"/>
    <w:rsid w:val="00946AF8"/>
    <w:rPr>
      <w:b/>
      <w:bCs/>
    </w:rPr>
  </w:style>
  <w:style w:type="table" w:styleId="TableGrid">
    <w:name w:val="Table Grid"/>
    <w:basedOn w:val="TableNormal"/>
    <w:uiPriority w:val="39"/>
    <w:rsid w:val="00CB4964"/>
    <w:pPr>
      <w:jc w:val="both"/>
    </w:pPr>
    <w:rPr>
      <w:rFonts w:ascii="Arial" w:hAnsi="Arial" w:cs="Ari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Level2Char">
    <w:name w:val="Level 2 Char"/>
    <w:aliases w:val="Level 2 Number Char,l2 Char,H2 Char,2 Char,Major Char,Major1 Char,h22 Char,Major2 Char,h23 Char,Major3 Char,h24 Char,Major4 Char,Major numbered Char,Subhead B Char,1 Char,Body - Title 2 ( Index Reference ) Char"/>
    <w:link w:val="Level2"/>
    <w:uiPriority w:val="3"/>
    <w:locked/>
    <w:rsid w:val="00CB4964"/>
    <w:rPr>
      <w:sz w:val="24"/>
    </w:rPr>
  </w:style>
  <w:style w:type="paragraph" w:customStyle="1" w:styleId="Level1Heading">
    <w:name w:val="Level 1 Heading"/>
    <w:basedOn w:val="BodyText"/>
    <w:uiPriority w:val="11"/>
    <w:qFormat/>
    <w:rsid w:val="00CB4964"/>
    <w:pPr>
      <w:numPr>
        <w:numId w:val="24"/>
      </w:numPr>
      <w:tabs>
        <w:tab w:val="num" w:pos="360"/>
        <w:tab w:val="left" w:pos="1021"/>
        <w:tab w:val="left" w:pos="2041"/>
        <w:tab w:val="left" w:pos="3062"/>
        <w:tab w:val="left" w:pos="4082"/>
        <w:tab w:val="left" w:pos="5103"/>
        <w:tab w:val="left" w:pos="6124"/>
      </w:tabs>
      <w:spacing w:after="220"/>
      <w:ind w:left="0" w:firstLine="0"/>
      <w:outlineLvl w:val="0"/>
    </w:pPr>
    <w:rPr>
      <w:rFonts w:ascii="Arial Bold" w:eastAsia="Calibri" w:hAnsi="Arial Bold" w:cs="Arial"/>
      <w:b/>
      <w:sz w:val="22"/>
      <w:szCs w:val="22"/>
      <w:lang w:eastAsia="en-US"/>
    </w:rPr>
  </w:style>
  <w:style w:type="paragraph" w:customStyle="1" w:styleId="Level2Heading">
    <w:name w:val="Level 2 Heading"/>
    <w:basedOn w:val="Level1Heading"/>
    <w:uiPriority w:val="11"/>
    <w:qFormat/>
    <w:rsid w:val="00CB4964"/>
    <w:pPr>
      <w:numPr>
        <w:ilvl w:val="1"/>
      </w:numPr>
      <w:tabs>
        <w:tab w:val="num" w:pos="360"/>
        <w:tab w:val="num" w:pos="1701"/>
      </w:tabs>
      <w:ind w:left="1701" w:hanging="850"/>
      <w:outlineLvl w:val="2"/>
    </w:pPr>
    <w:rPr>
      <w:caps/>
    </w:rPr>
  </w:style>
  <w:style w:type="paragraph" w:customStyle="1" w:styleId="Level3Heading">
    <w:name w:val="Level 3 Heading"/>
    <w:basedOn w:val="Level2Heading"/>
    <w:uiPriority w:val="11"/>
    <w:qFormat/>
    <w:rsid w:val="00CB4964"/>
    <w:pPr>
      <w:numPr>
        <w:ilvl w:val="2"/>
      </w:numPr>
      <w:tabs>
        <w:tab w:val="num" w:pos="360"/>
        <w:tab w:val="num" w:pos="643"/>
        <w:tab w:val="num" w:pos="1701"/>
      </w:tabs>
      <w:ind w:left="1860" w:hanging="180"/>
      <w:outlineLvl w:val="3"/>
    </w:pPr>
  </w:style>
  <w:style w:type="paragraph" w:customStyle="1" w:styleId="Level4Number">
    <w:name w:val="Level 4 Number"/>
    <w:basedOn w:val="Normal"/>
    <w:uiPriority w:val="12"/>
    <w:qFormat/>
    <w:rsid w:val="00CB4964"/>
    <w:pPr>
      <w:numPr>
        <w:ilvl w:val="3"/>
        <w:numId w:val="24"/>
      </w:numPr>
      <w:tabs>
        <w:tab w:val="left" w:pos="1021"/>
        <w:tab w:val="left" w:pos="2041"/>
        <w:tab w:val="left" w:pos="3062"/>
        <w:tab w:val="left" w:pos="4082"/>
        <w:tab w:val="left" w:pos="5103"/>
        <w:tab w:val="left" w:pos="6124"/>
      </w:tabs>
      <w:spacing w:after="220"/>
      <w:ind w:left="2552" w:hanging="851"/>
    </w:pPr>
    <w:rPr>
      <w:rFonts w:ascii="Arial" w:eastAsia="Calibri" w:hAnsi="Arial" w:cs="Arial"/>
      <w:sz w:val="22"/>
      <w:szCs w:val="22"/>
      <w:lang w:eastAsia="en-US"/>
    </w:rPr>
  </w:style>
  <w:style w:type="paragraph" w:customStyle="1" w:styleId="Level5Number">
    <w:name w:val="Level 5 Number"/>
    <w:basedOn w:val="Level4Number"/>
    <w:uiPriority w:val="12"/>
    <w:qFormat/>
    <w:rsid w:val="00CB4964"/>
    <w:pPr>
      <w:numPr>
        <w:ilvl w:val="4"/>
      </w:numPr>
    </w:pPr>
  </w:style>
  <w:style w:type="paragraph" w:customStyle="1" w:styleId="Level6Number">
    <w:name w:val="Level 6 Number"/>
    <w:basedOn w:val="Level5Number"/>
    <w:uiPriority w:val="12"/>
    <w:qFormat/>
    <w:rsid w:val="00CB4964"/>
    <w:pPr>
      <w:numPr>
        <w:ilvl w:val="5"/>
      </w:numPr>
      <w:tabs>
        <w:tab w:val="num" w:pos="643"/>
      </w:tabs>
      <w:ind w:left="643" w:hanging="360"/>
    </w:pPr>
  </w:style>
  <w:style w:type="numbering" w:customStyle="1" w:styleId="BodyNumbering">
    <w:name w:val="Body Numbering"/>
    <w:uiPriority w:val="99"/>
    <w:rsid w:val="00CB4964"/>
    <w:pPr>
      <w:numPr>
        <w:numId w:val="23"/>
      </w:numPr>
    </w:pPr>
  </w:style>
  <w:style w:type="character" w:customStyle="1" w:styleId="BodyChar">
    <w:name w:val="Body Char"/>
    <w:aliases w:val="by Char,bd Char,by Char Char Char + 8 pt Char,Body Char Char Ch... + Bold Char,b Char,by Char Char Char Char,by Char Char Char1"/>
    <w:link w:val="Body"/>
    <w:uiPriority w:val="99"/>
    <w:locked/>
    <w:rsid w:val="00CB4964"/>
    <w:rPr>
      <w:sz w:val="24"/>
    </w:rPr>
  </w:style>
  <w:style w:type="paragraph" w:customStyle="1" w:styleId="SMA">
    <w:name w:val="SMA"/>
    <w:aliases w:val="L1,A1"/>
    <w:basedOn w:val="Normal"/>
    <w:rsid w:val="00CB4964"/>
    <w:pPr>
      <w:numPr>
        <w:ilvl w:val="7"/>
        <w:numId w:val="25"/>
      </w:numPr>
      <w:autoSpaceDE w:val="0"/>
      <w:autoSpaceDN w:val="0"/>
      <w:adjustRightInd w:val="0"/>
      <w:spacing w:after="240"/>
      <w:outlineLvl w:val="0"/>
    </w:pPr>
    <w:rPr>
      <w:rFonts w:ascii="Arial" w:hAnsi="Arial" w:cs="Arial"/>
      <w:sz w:val="22"/>
      <w:szCs w:val="24"/>
      <w:lang w:val="en-CA" w:eastAsia="en-CA"/>
    </w:rPr>
  </w:style>
  <w:style w:type="paragraph" w:customStyle="1" w:styleId="SMAL2">
    <w:name w:val="SMA L2"/>
    <w:aliases w:val="A2,A2 Char Char Char,A2 Char Char Char Char Char Char"/>
    <w:basedOn w:val="Normal"/>
    <w:rsid w:val="00CB4964"/>
    <w:pPr>
      <w:numPr>
        <w:ilvl w:val="8"/>
        <w:numId w:val="25"/>
      </w:numPr>
      <w:autoSpaceDE w:val="0"/>
      <w:autoSpaceDN w:val="0"/>
      <w:adjustRightInd w:val="0"/>
      <w:spacing w:after="240"/>
      <w:outlineLvl w:val="1"/>
    </w:pPr>
    <w:rPr>
      <w:rFonts w:ascii="Arial" w:hAnsi="Arial" w:cs="Arial"/>
      <w:sz w:val="22"/>
      <w:szCs w:val="24"/>
      <w:lang w:val="en-CA" w:eastAsia="en-CA"/>
    </w:rPr>
  </w:style>
  <w:style w:type="character" w:customStyle="1" w:styleId="Level4Char">
    <w:name w:val="Level 4 Char"/>
    <w:link w:val="Level4"/>
    <w:uiPriority w:val="3"/>
    <w:locked/>
    <w:rsid w:val="00CB4964"/>
    <w:rPr>
      <w:sz w:val="24"/>
    </w:rPr>
  </w:style>
  <w:style w:type="paragraph" w:customStyle="1" w:styleId="ScheduleHeading1">
    <w:name w:val="Schedule Heading 1"/>
    <w:basedOn w:val="BodyText"/>
    <w:next w:val="Normal"/>
    <w:qFormat/>
    <w:rsid w:val="00CB4964"/>
    <w:pPr>
      <w:keepNext/>
      <w:numPr>
        <w:numId w:val="25"/>
      </w:numPr>
      <w:tabs>
        <w:tab w:val="num" w:pos="360"/>
        <w:tab w:val="left" w:pos="709"/>
        <w:tab w:val="left" w:pos="1559"/>
        <w:tab w:val="left" w:pos="2268"/>
        <w:tab w:val="left" w:pos="2977"/>
        <w:tab w:val="left" w:pos="3686"/>
        <w:tab w:val="left" w:pos="4394"/>
        <w:tab w:val="right" w:pos="8789"/>
      </w:tabs>
      <w:spacing w:before="200" w:after="100"/>
      <w:ind w:left="0" w:firstLine="0"/>
      <w:jc w:val="left"/>
    </w:pPr>
    <w:rPr>
      <w:rFonts w:ascii="Arial" w:eastAsia="Batang" w:hAnsi="Arial"/>
      <w:b/>
      <w:caps/>
      <w:sz w:val="20"/>
    </w:rPr>
  </w:style>
  <w:style w:type="paragraph" w:customStyle="1" w:styleId="ScheduleHeading2">
    <w:name w:val="Schedule Heading 2"/>
    <w:basedOn w:val="BodyText"/>
    <w:next w:val="BodyText2"/>
    <w:qFormat/>
    <w:rsid w:val="00CB4964"/>
    <w:pPr>
      <w:keepNext/>
      <w:numPr>
        <w:ilvl w:val="1"/>
        <w:numId w:val="25"/>
      </w:numPr>
      <w:tabs>
        <w:tab w:val="num" w:pos="360"/>
        <w:tab w:val="left" w:pos="709"/>
        <w:tab w:val="left" w:pos="1559"/>
        <w:tab w:val="left" w:pos="2268"/>
        <w:tab w:val="left" w:pos="2977"/>
        <w:tab w:val="left" w:pos="3686"/>
        <w:tab w:val="left" w:pos="4394"/>
        <w:tab w:val="right" w:pos="8789"/>
      </w:tabs>
      <w:spacing w:before="200" w:after="100"/>
      <w:ind w:left="0" w:firstLine="0"/>
      <w:jc w:val="left"/>
    </w:pPr>
    <w:rPr>
      <w:rFonts w:ascii="Arial" w:eastAsia="Batang" w:hAnsi="Arial"/>
      <w:b/>
      <w:sz w:val="20"/>
    </w:rPr>
  </w:style>
  <w:style w:type="paragraph" w:customStyle="1" w:styleId="ScheduleHeading3">
    <w:name w:val="Schedule Heading 3"/>
    <w:basedOn w:val="BodyText"/>
    <w:next w:val="BodyText3"/>
    <w:qFormat/>
    <w:rsid w:val="00CB4964"/>
    <w:pPr>
      <w:keepNext/>
      <w:numPr>
        <w:ilvl w:val="2"/>
        <w:numId w:val="25"/>
      </w:numPr>
      <w:tabs>
        <w:tab w:val="num" w:pos="360"/>
        <w:tab w:val="left" w:pos="1559"/>
        <w:tab w:val="left" w:pos="2268"/>
        <w:tab w:val="left" w:pos="2977"/>
        <w:tab w:val="left" w:pos="3686"/>
        <w:tab w:val="left" w:pos="4394"/>
        <w:tab w:val="right" w:pos="8789"/>
      </w:tabs>
      <w:spacing w:before="200" w:after="100"/>
      <w:ind w:left="1560" w:hanging="851"/>
      <w:jc w:val="left"/>
    </w:pPr>
    <w:rPr>
      <w:rFonts w:ascii="Arial" w:eastAsia="Batang" w:hAnsi="Arial"/>
      <w:b/>
      <w:sz w:val="20"/>
    </w:rPr>
  </w:style>
  <w:style w:type="paragraph" w:customStyle="1" w:styleId="ScheduleHeading4">
    <w:name w:val="Schedule Heading 4"/>
    <w:basedOn w:val="BodyText"/>
    <w:next w:val="Normal"/>
    <w:qFormat/>
    <w:rsid w:val="00CB4964"/>
    <w:pPr>
      <w:keepNext/>
      <w:numPr>
        <w:ilvl w:val="3"/>
        <w:numId w:val="25"/>
      </w:numPr>
      <w:tabs>
        <w:tab w:val="num" w:pos="360"/>
        <w:tab w:val="left" w:pos="2268"/>
        <w:tab w:val="left" w:pos="2977"/>
        <w:tab w:val="left" w:pos="3686"/>
        <w:tab w:val="left" w:pos="4394"/>
        <w:tab w:val="right" w:pos="8789"/>
      </w:tabs>
      <w:spacing w:before="200" w:after="100"/>
      <w:ind w:left="0" w:firstLine="0"/>
      <w:jc w:val="left"/>
    </w:pPr>
    <w:rPr>
      <w:rFonts w:ascii="Arial" w:eastAsia="Batang" w:hAnsi="Arial"/>
      <w:b/>
      <w:sz w:val="20"/>
    </w:rPr>
  </w:style>
  <w:style w:type="paragraph" w:customStyle="1" w:styleId="ScheduleHeading5">
    <w:name w:val="Schedule Heading 5"/>
    <w:basedOn w:val="BodyText"/>
    <w:next w:val="Normal"/>
    <w:qFormat/>
    <w:rsid w:val="00CB4964"/>
    <w:pPr>
      <w:keepNext/>
      <w:numPr>
        <w:ilvl w:val="4"/>
        <w:numId w:val="25"/>
      </w:numPr>
      <w:tabs>
        <w:tab w:val="num" w:pos="360"/>
        <w:tab w:val="left" w:pos="2977"/>
        <w:tab w:val="left" w:pos="3686"/>
        <w:tab w:val="left" w:pos="4394"/>
        <w:tab w:val="right" w:pos="8789"/>
      </w:tabs>
      <w:spacing w:before="200" w:after="100"/>
      <w:ind w:left="0" w:firstLine="0"/>
      <w:jc w:val="left"/>
    </w:pPr>
    <w:rPr>
      <w:rFonts w:ascii="Arial" w:eastAsia="Batang" w:hAnsi="Arial"/>
      <w:b/>
      <w:sz w:val="20"/>
    </w:rPr>
  </w:style>
  <w:style w:type="paragraph" w:customStyle="1" w:styleId="ScheduleHeading6">
    <w:name w:val="Schedule Heading 6"/>
    <w:basedOn w:val="BodyText"/>
    <w:next w:val="Normal"/>
    <w:qFormat/>
    <w:rsid w:val="00CB4964"/>
    <w:pPr>
      <w:keepNext/>
      <w:numPr>
        <w:ilvl w:val="5"/>
        <w:numId w:val="25"/>
      </w:numPr>
      <w:tabs>
        <w:tab w:val="num" w:pos="360"/>
        <w:tab w:val="left" w:pos="3686"/>
        <w:tab w:val="left" w:pos="4394"/>
        <w:tab w:val="right" w:pos="8789"/>
      </w:tabs>
      <w:spacing w:before="200" w:after="100"/>
      <w:ind w:left="0" w:firstLine="0"/>
      <w:jc w:val="left"/>
    </w:pPr>
    <w:rPr>
      <w:rFonts w:ascii="Arial" w:eastAsia="Batang" w:hAnsi="Arial"/>
      <w:b/>
      <w:sz w:val="20"/>
    </w:rPr>
  </w:style>
  <w:style w:type="paragraph" w:customStyle="1" w:styleId="ScheduleHeading7">
    <w:name w:val="Schedule Heading 7"/>
    <w:basedOn w:val="BodyText"/>
    <w:next w:val="Normal"/>
    <w:qFormat/>
    <w:rsid w:val="00CB4964"/>
    <w:pPr>
      <w:keepNext/>
      <w:numPr>
        <w:ilvl w:val="6"/>
        <w:numId w:val="25"/>
      </w:numPr>
      <w:tabs>
        <w:tab w:val="num" w:pos="360"/>
        <w:tab w:val="left" w:pos="4394"/>
        <w:tab w:val="right" w:pos="8789"/>
      </w:tabs>
      <w:spacing w:before="200" w:after="100"/>
      <w:ind w:left="4395" w:hanging="709"/>
      <w:jc w:val="left"/>
    </w:pPr>
    <w:rPr>
      <w:rFonts w:ascii="Arial" w:eastAsia="Batang" w:hAnsi="Arial"/>
      <w:b/>
      <w:sz w:val="20"/>
    </w:rPr>
  </w:style>
  <w:style w:type="paragraph" w:styleId="NormalWeb">
    <w:name w:val="Normal (Web)"/>
    <w:basedOn w:val="Normal"/>
    <w:uiPriority w:val="99"/>
    <w:unhideWhenUsed/>
    <w:rsid w:val="00CB4964"/>
    <w:pPr>
      <w:spacing w:before="100" w:beforeAutospacing="1" w:after="100" w:afterAutospacing="1"/>
      <w:jc w:val="left"/>
    </w:pPr>
    <w:rPr>
      <w:szCs w:val="24"/>
    </w:rPr>
  </w:style>
  <w:style w:type="paragraph" w:styleId="BodyText2">
    <w:name w:val="Body Text 2"/>
    <w:basedOn w:val="Normal"/>
    <w:link w:val="BodyText2Char"/>
    <w:rsid w:val="00CB4964"/>
    <w:pPr>
      <w:spacing w:after="120" w:line="480" w:lineRule="auto"/>
    </w:pPr>
  </w:style>
  <w:style w:type="character" w:customStyle="1" w:styleId="BodyText2Char">
    <w:name w:val="Body Text 2 Char"/>
    <w:link w:val="BodyText2"/>
    <w:rsid w:val="00CB4964"/>
    <w:rPr>
      <w:sz w:val="24"/>
    </w:rPr>
  </w:style>
  <w:style w:type="paragraph" w:styleId="BodyText3">
    <w:name w:val="Body Text 3"/>
    <w:basedOn w:val="Normal"/>
    <w:link w:val="BodyText3Char"/>
    <w:rsid w:val="00CB4964"/>
    <w:pPr>
      <w:spacing w:after="120"/>
    </w:pPr>
    <w:rPr>
      <w:sz w:val="16"/>
      <w:szCs w:val="16"/>
    </w:rPr>
  </w:style>
  <w:style w:type="character" w:customStyle="1" w:styleId="BodyText3Char">
    <w:name w:val="Body Text 3 Char"/>
    <w:link w:val="BodyText3"/>
    <w:rsid w:val="00CB4964"/>
    <w:rPr>
      <w:sz w:val="16"/>
      <w:szCs w:val="16"/>
    </w:rPr>
  </w:style>
  <w:style w:type="paragraph" w:customStyle="1" w:styleId="APPLevel1">
    <w:name w:val="APP Level 1"/>
    <w:basedOn w:val="Normal"/>
    <w:uiPriority w:val="6"/>
    <w:qFormat/>
    <w:rsid w:val="00CB4964"/>
    <w:pPr>
      <w:numPr>
        <w:ilvl w:val="2"/>
        <w:numId w:val="27"/>
      </w:numPr>
      <w:adjustRightInd w:val="0"/>
      <w:spacing w:after="240"/>
    </w:pPr>
    <w:rPr>
      <w:rFonts w:ascii="Arial" w:eastAsia="Arial" w:hAnsi="Arial" w:cs="Arial"/>
      <w:sz w:val="20"/>
    </w:rPr>
  </w:style>
  <w:style w:type="paragraph" w:customStyle="1" w:styleId="APPLevel2">
    <w:name w:val="APP Level 2"/>
    <w:basedOn w:val="Normal"/>
    <w:uiPriority w:val="6"/>
    <w:qFormat/>
    <w:rsid w:val="00CB4964"/>
    <w:pPr>
      <w:numPr>
        <w:ilvl w:val="3"/>
        <w:numId w:val="27"/>
      </w:numPr>
      <w:adjustRightInd w:val="0"/>
      <w:spacing w:after="240"/>
    </w:pPr>
    <w:rPr>
      <w:rFonts w:ascii="Arial" w:eastAsia="Arial" w:hAnsi="Arial" w:cs="Arial"/>
      <w:sz w:val="20"/>
    </w:rPr>
  </w:style>
  <w:style w:type="paragraph" w:customStyle="1" w:styleId="APPLevel3">
    <w:name w:val="APP Level 3"/>
    <w:basedOn w:val="Normal"/>
    <w:uiPriority w:val="6"/>
    <w:qFormat/>
    <w:rsid w:val="00CB4964"/>
    <w:pPr>
      <w:numPr>
        <w:ilvl w:val="4"/>
        <w:numId w:val="27"/>
      </w:numPr>
      <w:adjustRightInd w:val="0"/>
      <w:spacing w:after="240"/>
    </w:pPr>
    <w:rPr>
      <w:rFonts w:ascii="Arial" w:eastAsia="Arial" w:hAnsi="Arial" w:cs="Arial"/>
      <w:sz w:val="20"/>
    </w:rPr>
  </w:style>
  <w:style w:type="paragraph" w:customStyle="1" w:styleId="APPLevel4">
    <w:name w:val="APP Level 4"/>
    <w:basedOn w:val="Normal"/>
    <w:uiPriority w:val="6"/>
    <w:qFormat/>
    <w:rsid w:val="00CB4964"/>
    <w:pPr>
      <w:numPr>
        <w:ilvl w:val="5"/>
        <w:numId w:val="27"/>
      </w:numPr>
      <w:adjustRightInd w:val="0"/>
      <w:spacing w:after="240"/>
    </w:pPr>
    <w:rPr>
      <w:rFonts w:ascii="Arial" w:eastAsia="Arial" w:hAnsi="Arial" w:cs="Arial"/>
      <w:sz w:val="20"/>
    </w:rPr>
  </w:style>
  <w:style w:type="paragraph" w:customStyle="1" w:styleId="APPLevel5">
    <w:name w:val="APP Level 5"/>
    <w:basedOn w:val="Normal"/>
    <w:uiPriority w:val="6"/>
    <w:qFormat/>
    <w:rsid w:val="00CB4964"/>
    <w:pPr>
      <w:numPr>
        <w:ilvl w:val="6"/>
        <w:numId w:val="27"/>
      </w:numPr>
      <w:adjustRightInd w:val="0"/>
      <w:spacing w:after="240"/>
    </w:pPr>
    <w:rPr>
      <w:rFonts w:ascii="Arial" w:eastAsia="Arial" w:hAnsi="Arial" w:cs="Arial"/>
      <w:sz w:val="20"/>
    </w:rPr>
  </w:style>
  <w:style w:type="paragraph" w:customStyle="1" w:styleId="APPLevel6">
    <w:name w:val="APP Level 6"/>
    <w:basedOn w:val="Normal"/>
    <w:uiPriority w:val="6"/>
    <w:qFormat/>
    <w:rsid w:val="00CB4964"/>
    <w:pPr>
      <w:numPr>
        <w:ilvl w:val="7"/>
        <w:numId w:val="27"/>
      </w:numPr>
      <w:adjustRightInd w:val="0"/>
      <w:spacing w:after="240"/>
    </w:pPr>
    <w:rPr>
      <w:rFonts w:ascii="Arial" w:eastAsia="Arial" w:hAnsi="Arial" w:cs="Arial"/>
      <w:sz w:val="20"/>
    </w:rPr>
  </w:style>
  <w:style w:type="paragraph" w:customStyle="1" w:styleId="APPLevel7">
    <w:name w:val="APP Level 7"/>
    <w:basedOn w:val="Normal"/>
    <w:uiPriority w:val="6"/>
    <w:qFormat/>
    <w:rsid w:val="00CB4964"/>
    <w:pPr>
      <w:numPr>
        <w:ilvl w:val="8"/>
        <w:numId w:val="27"/>
      </w:numPr>
      <w:adjustRightInd w:val="0"/>
      <w:spacing w:after="240"/>
    </w:pPr>
    <w:rPr>
      <w:rFonts w:ascii="Arial" w:eastAsia="Arial" w:hAnsi="Arial" w:cs="Arial"/>
      <w:sz w:val="20"/>
    </w:rPr>
  </w:style>
  <w:style w:type="paragraph" w:customStyle="1" w:styleId="Appendix-Part">
    <w:name w:val="Appendix - Part #"/>
    <w:basedOn w:val="Body"/>
    <w:next w:val="Normal"/>
    <w:uiPriority w:val="5"/>
    <w:qFormat/>
    <w:rsid w:val="00CB4964"/>
    <w:pPr>
      <w:numPr>
        <w:ilvl w:val="1"/>
        <w:numId w:val="27"/>
      </w:numPr>
      <w:tabs>
        <w:tab w:val="clear" w:pos="851"/>
        <w:tab w:val="clear" w:pos="1701"/>
        <w:tab w:val="clear" w:pos="2835"/>
        <w:tab w:val="clear" w:pos="4253"/>
        <w:tab w:val="num" w:pos="709"/>
      </w:tabs>
      <w:spacing w:line="240" w:lineRule="auto"/>
      <w:ind w:left="709" w:hanging="709"/>
      <w:jc w:val="center"/>
      <w:outlineLvl w:val="6"/>
    </w:pPr>
    <w:rPr>
      <w:rFonts w:ascii="Arial" w:hAnsi="Arial" w:cs="Arial"/>
      <w:b/>
      <w:caps/>
      <w:sz w:val="20"/>
    </w:rPr>
  </w:style>
  <w:style w:type="paragraph" w:customStyle="1" w:styleId="Appendix">
    <w:name w:val="Appendix #"/>
    <w:basedOn w:val="Body"/>
    <w:next w:val="Normal"/>
    <w:uiPriority w:val="5"/>
    <w:qFormat/>
    <w:rsid w:val="00CB4964"/>
    <w:pPr>
      <w:keepNext/>
      <w:keepLines/>
      <w:numPr>
        <w:numId w:val="27"/>
      </w:numPr>
      <w:tabs>
        <w:tab w:val="clear" w:pos="851"/>
        <w:tab w:val="clear" w:pos="1701"/>
        <w:tab w:val="clear" w:pos="2835"/>
        <w:tab w:val="clear" w:pos="4253"/>
      </w:tabs>
      <w:adjustRightInd w:val="0"/>
      <w:spacing w:line="240" w:lineRule="auto"/>
      <w:jc w:val="center"/>
      <w:outlineLvl w:val="5"/>
    </w:pPr>
    <w:rPr>
      <w:rFonts w:ascii="Arial Bold" w:eastAsia="Arial" w:hAnsi="Arial Bold" w:cs="Arial"/>
      <w:b/>
      <w:bCs/>
      <w:caps/>
      <w:sz w:val="20"/>
    </w:rPr>
  </w:style>
  <w:style w:type="character" w:customStyle="1" w:styleId="Level3Char">
    <w:name w:val="Level 3 Char"/>
    <w:aliases w:val="Level 3 Number Char"/>
    <w:link w:val="Level3"/>
    <w:uiPriority w:val="3"/>
    <w:locked/>
    <w:rsid w:val="00CB4964"/>
    <w:rPr>
      <w:sz w:val="24"/>
    </w:rPr>
  </w:style>
  <w:style w:type="paragraph" w:customStyle="1" w:styleId="Bullet4">
    <w:name w:val="Bullet 4"/>
    <w:basedOn w:val="Normal"/>
    <w:rsid w:val="00CB4964"/>
    <w:pPr>
      <w:tabs>
        <w:tab w:val="num" w:pos="3404"/>
      </w:tabs>
      <w:adjustRightInd w:val="0"/>
      <w:spacing w:after="240"/>
      <w:ind w:left="3404" w:hanging="851"/>
    </w:pPr>
    <w:rPr>
      <w:rFonts w:ascii="Arial" w:eastAsia="Arial" w:hAnsi="Arial" w:cs="Arial"/>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60711573">
      <w:bodyDiv w:val="1"/>
      <w:marLeft w:val="0"/>
      <w:marRight w:val="0"/>
      <w:marTop w:val="0"/>
      <w:marBottom w:val="0"/>
      <w:divBdr>
        <w:top w:val="none" w:sz="0" w:space="0" w:color="auto"/>
        <w:left w:val="none" w:sz="0" w:space="0" w:color="auto"/>
        <w:bottom w:val="none" w:sz="0" w:space="0" w:color="auto"/>
        <w:right w:val="none" w:sz="0" w:space="0" w:color="auto"/>
      </w:divBdr>
    </w:div>
    <w:div w:id="468135200">
      <w:bodyDiv w:val="1"/>
      <w:marLeft w:val="0"/>
      <w:marRight w:val="0"/>
      <w:marTop w:val="0"/>
      <w:marBottom w:val="0"/>
      <w:divBdr>
        <w:top w:val="none" w:sz="0" w:space="0" w:color="auto"/>
        <w:left w:val="none" w:sz="0" w:space="0" w:color="auto"/>
        <w:bottom w:val="none" w:sz="0" w:space="0" w:color="auto"/>
        <w:right w:val="none" w:sz="0" w:space="0" w:color="auto"/>
      </w:divBdr>
      <w:divsChild>
        <w:div w:id="2041276100">
          <w:marLeft w:val="0"/>
          <w:marRight w:val="0"/>
          <w:marTop w:val="0"/>
          <w:marBottom w:val="0"/>
          <w:divBdr>
            <w:top w:val="none" w:sz="0" w:space="0" w:color="auto"/>
            <w:left w:val="none" w:sz="0" w:space="0" w:color="auto"/>
            <w:bottom w:val="none" w:sz="0" w:space="0" w:color="auto"/>
            <w:right w:val="none" w:sz="0" w:space="0" w:color="auto"/>
          </w:divBdr>
          <w:divsChild>
            <w:div w:id="791872459">
              <w:marLeft w:val="0"/>
              <w:marRight w:val="0"/>
              <w:marTop w:val="0"/>
              <w:marBottom w:val="0"/>
              <w:divBdr>
                <w:top w:val="none" w:sz="0" w:space="0" w:color="auto"/>
                <w:left w:val="none" w:sz="0" w:space="0" w:color="auto"/>
                <w:bottom w:val="none" w:sz="0" w:space="0" w:color="auto"/>
                <w:right w:val="none" w:sz="0" w:space="0" w:color="auto"/>
              </w:divBdr>
              <w:divsChild>
                <w:div w:id="42288988">
                  <w:marLeft w:val="0"/>
                  <w:marRight w:val="0"/>
                  <w:marTop w:val="0"/>
                  <w:marBottom w:val="0"/>
                  <w:divBdr>
                    <w:top w:val="none" w:sz="0" w:space="0" w:color="auto"/>
                    <w:left w:val="none" w:sz="0" w:space="0" w:color="auto"/>
                    <w:bottom w:val="none" w:sz="0" w:space="0" w:color="auto"/>
                    <w:right w:val="none" w:sz="0" w:space="0" w:color="auto"/>
                  </w:divBdr>
                </w:div>
                <w:div w:id="132528403">
                  <w:marLeft w:val="0"/>
                  <w:marRight w:val="0"/>
                  <w:marTop w:val="0"/>
                  <w:marBottom w:val="0"/>
                  <w:divBdr>
                    <w:top w:val="none" w:sz="0" w:space="0" w:color="auto"/>
                    <w:left w:val="none" w:sz="0" w:space="0" w:color="auto"/>
                    <w:bottom w:val="none" w:sz="0" w:space="0" w:color="auto"/>
                    <w:right w:val="none" w:sz="0" w:space="0" w:color="auto"/>
                  </w:divBdr>
                </w:div>
                <w:div w:id="828135730">
                  <w:marLeft w:val="0"/>
                  <w:marRight w:val="0"/>
                  <w:marTop w:val="0"/>
                  <w:marBottom w:val="0"/>
                  <w:divBdr>
                    <w:top w:val="none" w:sz="0" w:space="0" w:color="auto"/>
                    <w:left w:val="none" w:sz="0" w:space="0" w:color="auto"/>
                    <w:bottom w:val="none" w:sz="0" w:space="0" w:color="auto"/>
                    <w:right w:val="none" w:sz="0" w:space="0" w:color="auto"/>
                  </w:divBdr>
                </w:div>
                <w:div w:id="1828400742">
                  <w:marLeft w:val="0"/>
                  <w:marRight w:val="0"/>
                  <w:marTop w:val="0"/>
                  <w:marBottom w:val="0"/>
                  <w:divBdr>
                    <w:top w:val="none" w:sz="0" w:space="0" w:color="auto"/>
                    <w:left w:val="none" w:sz="0" w:space="0" w:color="auto"/>
                    <w:bottom w:val="none" w:sz="0" w:space="0" w:color="auto"/>
                    <w:right w:val="none" w:sz="0" w:space="0" w:color="auto"/>
                  </w:divBdr>
                </w:div>
                <w:div w:id="191905364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
  <w:optimizeForBrowser/>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eader" Target="header2.xml"/><Relationship Id="rId18" Type="http://schemas.openxmlformats.org/officeDocument/2006/relationships/comments" Target="comments.xml"/><Relationship Id="rId26" Type="http://schemas.openxmlformats.org/officeDocument/2006/relationships/header" Target="header6.xml"/><Relationship Id="rId3" Type="http://schemas.openxmlformats.org/officeDocument/2006/relationships/customXml" Target="../customXml/item3.xml"/><Relationship Id="rId21" Type="http://schemas.microsoft.com/office/2018/08/relationships/commentsExtensible" Target="commentsExtensible.xm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footer" Target="footer3.xml"/><Relationship Id="rId25" Type="http://schemas.openxmlformats.org/officeDocument/2006/relationships/footer" Target="footer5.xml"/><Relationship Id="rId2" Type="http://schemas.openxmlformats.org/officeDocument/2006/relationships/customXml" Target="../customXml/item2.xml"/><Relationship Id="rId16" Type="http://schemas.openxmlformats.org/officeDocument/2006/relationships/header" Target="header3.xml"/><Relationship Id="rId20" Type="http://schemas.microsoft.com/office/2016/09/relationships/commentsIds" Target="commentsIds.xml"/><Relationship Id="rId29" Type="http://schemas.microsoft.com/office/2011/relationships/people" Target="peop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oter" Target="footer4.xml"/><Relationship Id="rId5" Type="http://schemas.openxmlformats.org/officeDocument/2006/relationships/customXml" Target="../customXml/item5.xml"/><Relationship Id="rId15" Type="http://schemas.openxmlformats.org/officeDocument/2006/relationships/footer" Target="footer2.xml"/><Relationship Id="rId23" Type="http://schemas.openxmlformats.org/officeDocument/2006/relationships/header" Target="header5.xml"/><Relationship Id="rId28" Type="http://schemas.openxmlformats.org/officeDocument/2006/relationships/fontTable" Target="fontTable.xml"/><Relationship Id="rId10" Type="http://schemas.openxmlformats.org/officeDocument/2006/relationships/footnotes" Target="footnotes.xml"/><Relationship Id="rId19" Type="http://schemas.microsoft.com/office/2011/relationships/commentsExtended" Target="commentsExtended.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 Id="rId22" Type="http://schemas.openxmlformats.org/officeDocument/2006/relationships/header" Target="header4.xml"/><Relationship Id="rId27" Type="http://schemas.openxmlformats.org/officeDocument/2006/relationships/footer" Target="footer6.xml"/><Relationship Id="rId30" Type="http://schemas.openxmlformats.org/officeDocument/2006/relationships/theme" Target="theme/theme1.xml"/></Relationships>
</file>

<file path=word/_rels/settings.xml.rels><?xml version="1.0" encoding="UTF-8" standalone="yes"?>
<Relationships xmlns="http://schemas.openxmlformats.org/package/2006/relationships"><Relationship Id="rId1" Type="http://schemas.openxmlformats.org/officeDocument/2006/relationships/attachedTemplate" Target="file:///C:\Ever32\EV-15.dot"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LongProperties xmlns="http://schemas.microsoft.com/office/2006/metadata/long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4dd5aa3a-744d-45b4-9884-34f5ed541ac2">
      <Terms xmlns="http://schemas.microsoft.com/office/infopath/2007/PartnerControls"/>
    </lcf76f155ced4ddcb4097134ff3c332f>
    <TaxCatchAll xmlns="d5efd484-15aa-41a0-83f6-0646502cb6d6"/>
  </documentManagement>
</p:properties>
</file>

<file path=customXml/item5.xml><?xml version="1.0" encoding="utf-8"?>
<ct:contentTypeSchema xmlns:ct="http://schemas.microsoft.com/office/2006/metadata/contentType" xmlns:ma="http://schemas.microsoft.com/office/2006/metadata/properties/metaAttributes" ct:_="" ma:_="" ma:contentTypeName="Document" ma:contentTypeID="0x0101005BDF4609D067F14CA457822B5CAC8459" ma:contentTypeVersion="17" ma:contentTypeDescription="Create a new document." ma:contentTypeScope="" ma:versionID="1cd4a6041aba98193b9aace7d347f412">
  <xsd:schema xmlns:xsd="http://www.w3.org/2001/XMLSchema" xmlns:xs="http://www.w3.org/2001/XMLSchema" xmlns:p="http://schemas.microsoft.com/office/2006/metadata/properties" xmlns:ns2="4dd5aa3a-744d-45b4-9884-34f5ed541ac2" xmlns:ns3="6b480e0f-74ba-4ca4-a01c-57ee14211714" xmlns:ns4="d5efd484-15aa-41a0-83f6-0646502cb6d6" targetNamespace="http://schemas.microsoft.com/office/2006/metadata/properties" ma:root="true" ma:fieldsID="db63a8116da3f1f075370fd576cfe5f1" ns2:_="" ns3:_="" ns4:_="">
    <xsd:import namespace="4dd5aa3a-744d-45b4-9884-34f5ed541ac2"/>
    <xsd:import namespace="6b480e0f-74ba-4ca4-a01c-57ee14211714"/>
    <xsd:import namespace="d5efd484-15aa-41a0-83f6-0646502cb6d6"/>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LengthInSeconds" minOccurs="0"/>
                <xsd:element ref="ns2:MediaServiceAutoTags" minOccurs="0"/>
                <xsd:element ref="ns2:MediaServiceGenerationTime" minOccurs="0"/>
                <xsd:element ref="ns2:MediaServiceEventHashCode" minOccurs="0"/>
                <xsd:element ref="ns2:MediaServiceAutoKeyPoints" minOccurs="0"/>
                <xsd:element ref="ns2:MediaServiceKeyPoints" minOccurs="0"/>
                <xsd:element ref="ns2:MediaServiceOCR" minOccurs="0"/>
                <xsd:element ref="ns3:SharedWithUsers" minOccurs="0"/>
                <xsd:element ref="ns3:SharedWithDetails" minOccurs="0"/>
                <xsd:element ref="ns2:MediaServiceLocation" minOccurs="0"/>
                <xsd:element ref="ns2:lcf76f155ced4ddcb4097134ff3c332f" minOccurs="0"/>
                <xsd:element ref="ns4:TaxCatchAll"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dd5aa3a-744d-45b4-9884-34f5ed541ac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LengthInSeconds" ma:index="11" nillable="true" ma:displayName="MediaLengthInSeconds" ma:hidden="true" ma:internalName="MediaLengthInSeconds" ma:readOnly="true">
      <xsd:simpleType>
        <xsd:restriction base="dms:Unknow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9c18f9b8-5ae4-4f0b-a238-a922c51e2dda"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b480e0f-74ba-4ca4-a01c-57ee14211714"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5efd484-15aa-41a0-83f6-0646502cb6d6"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5feacef-8224-47b1-ae65-fd419ccba3ff}" ma:internalName="TaxCatchAll" ma:showField="CatchAllData" ma:web="6b480e0f-74ba-4ca4-a01c-57ee14211714">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376C20B-3B23-4E34-9D1C-1169BCA1DF86}">
  <ds:schemaRefs>
    <ds:schemaRef ds:uri="http://schemas.microsoft.com/office/2006/metadata/longProperties"/>
  </ds:schemaRefs>
</ds:datastoreItem>
</file>

<file path=customXml/itemProps2.xml><?xml version="1.0" encoding="utf-8"?>
<ds:datastoreItem xmlns:ds="http://schemas.openxmlformats.org/officeDocument/2006/customXml" ds:itemID="{3AD09F01-238D-47DB-BCBC-184C054A7ABF}">
  <ds:schemaRefs>
    <ds:schemaRef ds:uri="http://schemas.microsoft.com/sharepoint/v3/contenttype/forms"/>
  </ds:schemaRefs>
</ds:datastoreItem>
</file>

<file path=customXml/itemProps3.xml><?xml version="1.0" encoding="utf-8"?>
<ds:datastoreItem xmlns:ds="http://schemas.openxmlformats.org/officeDocument/2006/customXml" ds:itemID="{E8BFC677-879A-4277-8D60-FE64593D1922}">
  <ds:schemaRefs>
    <ds:schemaRef ds:uri="http://schemas.openxmlformats.org/officeDocument/2006/bibliography"/>
  </ds:schemaRefs>
</ds:datastoreItem>
</file>

<file path=customXml/itemProps4.xml><?xml version="1.0" encoding="utf-8"?>
<ds:datastoreItem xmlns:ds="http://schemas.openxmlformats.org/officeDocument/2006/customXml" ds:itemID="{D6D1ECC4-95D4-4970-BF6D-7FA6DDACD5A7}">
  <ds:schemaRefs>
    <ds:schemaRef ds:uri="http://schemas.microsoft.com/office/2006/metadata/properties"/>
    <ds:schemaRef ds:uri="http://schemas.microsoft.com/office/infopath/2007/PartnerControls"/>
    <ds:schemaRef ds:uri="4dd5aa3a-744d-45b4-9884-34f5ed541ac2"/>
    <ds:schemaRef ds:uri="d5efd484-15aa-41a0-83f6-0646502cb6d6"/>
  </ds:schemaRefs>
</ds:datastoreItem>
</file>

<file path=customXml/itemProps5.xml><?xml version="1.0" encoding="utf-8"?>
<ds:datastoreItem xmlns:ds="http://schemas.openxmlformats.org/officeDocument/2006/customXml" ds:itemID="{EE4F81BB-1AF7-4144-ABAF-81A78D7FB7E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dd5aa3a-744d-45b4-9884-34f5ed541ac2"/>
    <ds:schemaRef ds:uri="6b480e0f-74ba-4ca4-a01c-57ee14211714"/>
    <ds:schemaRef ds:uri="d5efd484-15aa-41a0-83f6-0646502cb6d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EV-15</Template>
  <TotalTime>9</TotalTime>
  <Pages>21</Pages>
  <Words>6271</Words>
  <Characters>33192</Characters>
  <Application>Microsoft Office Word</Application>
  <DocSecurity>0</DocSecurity>
  <Lines>276</Lines>
  <Paragraphs>78</Paragraphs>
  <ScaleCrop>false</ScaleCrop>
  <HeadingPairs>
    <vt:vector size="2" baseType="variant">
      <vt:variant>
        <vt:lpstr>Title</vt:lpstr>
      </vt:variant>
      <vt:variant>
        <vt:i4>1</vt:i4>
      </vt:variant>
    </vt:vector>
  </HeadingPairs>
  <TitlesOfParts>
    <vt:vector size="1" baseType="lpstr">
      <vt:lpstr>CAM_1B\668245\1</vt:lpstr>
    </vt:vector>
  </TitlesOfParts>
  <Company>Eversheds</Company>
  <LinksUpToDate>false</LinksUpToDate>
  <CharactersWithSpaces>39385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CAM_1B\668245\1</dc:title>
  <dc:subject/>
  <dc:creator>KELLYMA</dc:creator>
  <cp:keywords/>
  <dc:description/>
  <cp:lastModifiedBy>Paul Doyle</cp:lastModifiedBy>
  <cp:revision>7</cp:revision>
  <cp:lastPrinted>2024-10-01T10:45:00Z</cp:lastPrinted>
  <dcterms:created xsi:type="dcterms:W3CDTF">2025-03-05T10:18:00Z</dcterms:created>
  <dcterms:modified xsi:type="dcterms:W3CDTF">2025-03-05T10:24:00Z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rder">
    <vt:lpwstr>1784400.00000000</vt:lpwstr>
  </property>
</Properties>
</file>