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Lst>
  <p:notesMasterIdLst>
    <p:notesMasterId r:id="rId27"/>
  </p:notesMasterIdLst>
  <p:sldIdLst>
    <p:sldId id="256" r:id="rId7"/>
    <p:sldId id="591" r:id="rId8"/>
    <p:sldId id="592" r:id="rId9"/>
    <p:sldId id="593" r:id="rId10"/>
    <p:sldId id="595" r:id="rId11"/>
    <p:sldId id="596" r:id="rId12"/>
    <p:sldId id="590" r:id="rId13"/>
    <p:sldId id="589" r:id="rId14"/>
    <p:sldId id="597" r:id="rId15"/>
    <p:sldId id="599" r:id="rId16"/>
    <p:sldId id="611" r:id="rId17"/>
    <p:sldId id="608" r:id="rId18"/>
    <p:sldId id="604" r:id="rId19"/>
    <p:sldId id="603" r:id="rId20"/>
    <p:sldId id="601" r:id="rId21"/>
    <p:sldId id="600" r:id="rId22"/>
    <p:sldId id="609" r:id="rId23"/>
    <p:sldId id="610" r:id="rId24"/>
    <p:sldId id="605" r:id="rId25"/>
    <p:sldId id="6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2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15B40-2A88-4043-9F77-066CA834D91F}" v="3" dt="2021-05-05T11:33:58.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57" autoAdjust="0"/>
  </p:normalViewPr>
  <p:slideViewPr>
    <p:cSldViewPr snapToGrid="0">
      <p:cViewPr>
        <p:scale>
          <a:sx n="66" d="100"/>
          <a:sy n="66" d="100"/>
        </p:scale>
        <p:origin x="668"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Machin" userId="99d84eb8-41db-41b1-a124-095588bbfe0c" providerId="ADAL" clId="{56415B40-2A88-4043-9F77-066CA834D91F}"/>
    <pc:docChg chg="undo custSel addSld delSld modSld sldOrd">
      <pc:chgData name="Kevin Machin" userId="99d84eb8-41db-41b1-a124-095588bbfe0c" providerId="ADAL" clId="{56415B40-2A88-4043-9F77-066CA834D91F}" dt="2021-05-05T12:35:45.148" v="609" actId="207"/>
      <pc:docMkLst>
        <pc:docMk/>
      </pc:docMkLst>
      <pc:sldChg chg="addSp delSp modSp add del mod ord modNotesTx">
        <pc:chgData name="Kevin Machin" userId="99d84eb8-41db-41b1-a124-095588bbfe0c" providerId="ADAL" clId="{56415B40-2A88-4043-9F77-066CA834D91F}" dt="2021-05-05T12:35:45.148" v="609" actId="207"/>
        <pc:sldMkLst>
          <pc:docMk/>
          <pc:sldMk cId="3945529547" sldId="611"/>
        </pc:sldMkLst>
        <pc:spChg chg="add del mod">
          <ac:chgData name="Kevin Machin" userId="99d84eb8-41db-41b1-a124-095588bbfe0c" providerId="ADAL" clId="{56415B40-2A88-4043-9F77-066CA834D91F}" dt="2021-05-05T10:49:32.350" v="12"/>
          <ac:spMkLst>
            <pc:docMk/>
            <pc:sldMk cId="3945529547" sldId="611"/>
            <ac:spMk id="2" creationId="{38B43275-D26D-48B8-91E2-7DE29EC10CA7}"/>
          </ac:spMkLst>
        </pc:spChg>
        <pc:spChg chg="add mod">
          <ac:chgData name="Kevin Machin" userId="99d84eb8-41db-41b1-a124-095588bbfe0c" providerId="ADAL" clId="{56415B40-2A88-4043-9F77-066CA834D91F}" dt="2021-05-05T12:35:45.148" v="609" actId="207"/>
          <ac:spMkLst>
            <pc:docMk/>
            <pc:sldMk cId="3945529547" sldId="611"/>
            <ac:spMk id="3" creationId="{3D17B776-F96C-401B-ACD0-F66DF6924E55}"/>
          </ac:spMkLst>
        </pc:spChg>
        <pc:spChg chg="del">
          <ac:chgData name="Kevin Machin" userId="99d84eb8-41db-41b1-a124-095588bbfe0c" providerId="ADAL" clId="{56415B40-2A88-4043-9F77-066CA834D91F}" dt="2021-05-05T08:59:45.124" v="8" actId="21"/>
          <ac:spMkLst>
            <pc:docMk/>
            <pc:sldMk cId="3945529547" sldId="611"/>
            <ac:spMk id="3" creationId="{64531F1C-1A51-4AA0-A52E-19B75C39CD02}"/>
          </ac:spMkLst>
        </pc:spChg>
        <pc:spChg chg="del">
          <ac:chgData name="Kevin Machin" userId="99d84eb8-41db-41b1-a124-095588bbfe0c" providerId="ADAL" clId="{56415B40-2A88-4043-9F77-066CA834D91F}" dt="2021-05-05T08:59:15.629" v="3" actId="21"/>
          <ac:spMkLst>
            <pc:docMk/>
            <pc:sldMk cId="3945529547" sldId="611"/>
            <ac:spMk id="5" creationId="{A4CEA8E5-C3FF-4237-8117-3E2FDEA01E25}"/>
          </ac:spMkLst>
        </pc:spChg>
        <pc:spChg chg="del">
          <ac:chgData name="Kevin Machin" userId="99d84eb8-41db-41b1-a124-095588bbfe0c" providerId="ADAL" clId="{56415B40-2A88-4043-9F77-066CA834D91F}" dt="2021-05-05T08:59:25.587" v="5" actId="21"/>
          <ac:spMkLst>
            <pc:docMk/>
            <pc:sldMk cId="3945529547" sldId="611"/>
            <ac:spMk id="7" creationId="{237293ED-5876-491F-B958-7A6325CCF313}"/>
          </ac:spMkLst>
        </pc:spChg>
        <pc:spChg chg="del">
          <ac:chgData name="Kevin Machin" userId="99d84eb8-41db-41b1-a124-095588bbfe0c" providerId="ADAL" clId="{56415B40-2A88-4043-9F77-066CA834D91F}" dt="2021-05-05T08:59:06.396" v="1" actId="21"/>
          <ac:spMkLst>
            <pc:docMk/>
            <pc:sldMk cId="3945529547" sldId="611"/>
            <ac:spMk id="8" creationId="{2D8E14B2-CDDD-4961-B28E-42DE0724AB08}"/>
          </ac:spMkLst>
        </pc:spChg>
        <pc:spChg chg="del">
          <ac:chgData name="Kevin Machin" userId="99d84eb8-41db-41b1-a124-095588bbfe0c" providerId="ADAL" clId="{56415B40-2A88-4043-9F77-066CA834D91F}" dt="2021-05-05T08:59:41.322" v="7" actId="21"/>
          <ac:spMkLst>
            <pc:docMk/>
            <pc:sldMk cId="3945529547" sldId="611"/>
            <ac:spMk id="11" creationId="{605ABC92-4EA0-4764-B34C-E3064A20AAF2}"/>
          </ac:spMkLst>
        </pc:spChg>
        <pc:spChg chg="del">
          <ac:chgData name="Kevin Machin" userId="99d84eb8-41db-41b1-a124-095588bbfe0c" providerId="ADAL" clId="{56415B40-2A88-4043-9F77-066CA834D91F}" dt="2021-05-05T08:59:02.878" v="0" actId="21"/>
          <ac:spMkLst>
            <pc:docMk/>
            <pc:sldMk cId="3945529547" sldId="611"/>
            <ac:spMk id="16" creationId="{0870657C-9123-4750-91FA-B6501DC1A061}"/>
          </ac:spMkLst>
        </pc:spChg>
        <pc:spChg chg="del">
          <ac:chgData name="Kevin Machin" userId="99d84eb8-41db-41b1-a124-095588bbfe0c" providerId="ADAL" clId="{56415B40-2A88-4043-9F77-066CA834D91F}" dt="2021-05-05T08:59:11.064" v="2" actId="21"/>
          <ac:spMkLst>
            <pc:docMk/>
            <pc:sldMk cId="3945529547" sldId="611"/>
            <ac:spMk id="17" creationId="{4533157D-5E59-425D-8B6E-EA05FE4840A0}"/>
          </ac:spMkLst>
        </pc:spChg>
        <pc:spChg chg="del">
          <ac:chgData name="Kevin Machin" userId="99d84eb8-41db-41b1-a124-095588bbfe0c" providerId="ADAL" clId="{56415B40-2A88-4043-9F77-066CA834D91F}" dt="2021-05-05T08:59:20.441" v="4" actId="21"/>
          <ac:spMkLst>
            <pc:docMk/>
            <pc:sldMk cId="3945529547" sldId="611"/>
            <ac:spMk id="18" creationId="{06192E22-92BA-48C9-AC2C-73735EE19EAF}"/>
          </ac:spMkLst>
        </pc:spChg>
        <pc:spChg chg="del">
          <ac:chgData name="Kevin Machin" userId="99d84eb8-41db-41b1-a124-095588bbfe0c" providerId="ADAL" clId="{56415B40-2A88-4043-9F77-066CA834D91F}" dt="2021-05-05T08:59:35.970" v="6" actId="21"/>
          <ac:spMkLst>
            <pc:docMk/>
            <pc:sldMk cId="3945529547" sldId="611"/>
            <ac:spMk id="19" creationId="{B789BDF7-EE52-4260-81B4-4BA5D0891C44}"/>
          </ac:spMkLst>
        </pc:spChg>
        <pc:picChg chg="add mod">
          <ac:chgData name="Kevin Machin" userId="99d84eb8-41db-41b1-a124-095588bbfe0c" providerId="ADAL" clId="{56415B40-2A88-4043-9F77-066CA834D91F}" dt="2021-05-05T12:18:16.925" v="541" actId="14100"/>
          <ac:picMkLst>
            <pc:docMk/>
            <pc:sldMk cId="3945529547" sldId="611"/>
            <ac:picMk id="5" creationId="{E7093BDF-35B2-4669-84BD-B905533659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065F9-579E-4FFD-82F7-B253EEABCF44}" type="datetimeFigureOut">
              <a:rPr lang="en-GB" smtClean="0"/>
              <a:t>05/05/2021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79F4E-11BF-41F8-AC82-CE48EDA0F592}" type="slidenum">
              <a:rPr lang="en-GB" smtClean="0"/>
              <a:t>‹#›</a:t>
            </a:fld>
            <a:endParaRPr lang="en-GB"/>
          </a:p>
        </p:txBody>
      </p:sp>
    </p:spTree>
    <p:extLst>
      <p:ext uri="{BB962C8B-B14F-4D97-AF65-F5344CB8AC3E}">
        <p14:creationId xmlns:p14="http://schemas.microsoft.com/office/powerpoint/2010/main" val="327416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573300" marR="0" indent="-34290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can trace our origins back to 1123 </a:t>
            </a:r>
          </a:p>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573300" marR="0" indent="-34290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a:t>
            </a:r>
            <a:r>
              <a:rPr lang="en-GB" sz="1200" kern="1200" dirty="0" err="1">
                <a:solidFill>
                  <a:schemeClr val="tx1"/>
                </a:solidFill>
                <a:effectLst/>
                <a:latin typeface="+mn-lt"/>
                <a:ea typeface="+mn-ea"/>
                <a:cs typeface="+mn-cs"/>
              </a:rPr>
              <a:t>Rahere</a:t>
            </a:r>
            <a:r>
              <a:rPr lang="en-GB" sz="1200" kern="1200" dirty="0">
                <a:solidFill>
                  <a:schemeClr val="tx1"/>
                </a:solidFill>
                <a:effectLst/>
                <a:latin typeface="+mn-lt"/>
                <a:ea typeface="+mn-ea"/>
                <a:cs typeface="+mn-cs"/>
              </a:rPr>
              <a:t> – a courtier to King Henry the first  – founded St Bartholomew’s Priory and St Bartholomew’s Hospital. </a:t>
            </a:r>
          </a:p>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573300" marR="0" lvl="0" indent="-34290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Henry VIII closed the Priory in 1539, there was outcry among the citizens of London at the possible loss of their hospital too.</a:t>
            </a:r>
          </a:p>
          <a:p>
            <a:pPr marL="573300" marR="0" lvl="0" indent="-34290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573300" marR="0" lvl="0" indent="-34290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1546, Henry granted the Hospital to the City of London, re-endowing it with properties and income.</a:t>
            </a:r>
          </a:p>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74E7FF1D-5287-429B-B4BB-8157B667BC59}" type="slidenum">
              <a:rPr lang="en-GB" smtClean="0"/>
              <a:t>2</a:t>
            </a:fld>
            <a:endParaRPr lang="en-GB"/>
          </a:p>
        </p:txBody>
      </p:sp>
    </p:spTree>
    <p:extLst>
      <p:ext uri="{BB962C8B-B14F-4D97-AF65-F5344CB8AC3E}">
        <p14:creationId xmlns:p14="http://schemas.microsoft.com/office/powerpoint/2010/main" val="228338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GB">
                <a:cs typeface="Calibri"/>
              </a:rPr>
              <a:t> </a:t>
            </a:r>
            <a:endParaRPr lang="en-GB" dirty="0">
              <a:cs typeface="Calibri"/>
            </a:endParaRPr>
          </a:p>
        </p:txBody>
      </p:sp>
      <p:sp>
        <p:nvSpPr>
          <p:cNvPr id="4" name="Slide Number Placeholder 3"/>
          <p:cNvSpPr>
            <a:spLocks noGrp="1"/>
          </p:cNvSpPr>
          <p:nvPr>
            <p:ph type="sldNum" sz="quarter" idx="10"/>
          </p:nvPr>
        </p:nvSpPr>
        <p:spPr/>
        <p:txBody>
          <a:bodyPr/>
          <a:lstStyle/>
          <a:p>
            <a:fld id="{74E7FF1D-5287-429B-B4BB-8157B667BC59}" type="slidenum">
              <a:rPr lang="en-GB" smtClean="0"/>
              <a:t>11</a:t>
            </a:fld>
            <a:endParaRPr lang="en-GB"/>
          </a:p>
        </p:txBody>
      </p:sp>
    </p:spTree>
    <p:extLst>
      <p:ext uri="{BB962C8B-B14F-4D97-AF65-F5344CB8AC3E}">
        <p14:creationId xmlns:p14="http://schemas.microsoft.com/office/powerpoint/2010/main" val="52977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Horizons: </a:t>
            </a:r>
          </a:p>
          <a:p>
            <a:endParaRPr lang="en-US" dirty="0"/>
          </a:p>
          <a:p>
            <a:pPr algn="l"/>
            <a:r>
              <a:rPr lang="en-US" b="0" i="0" dirty="0">
                <a:solidFill>
                  <a:srgbClr val="474747"/>
                </a:solidFill>
                <a:effectLst/>
                <a:latin typeface="Open Sans" panose="020B0606030504020204"/>
              </a:rPr>
              <a:t>This three year skills and education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will enable students to learn more about different health professions, access higher education and secure employment within the NHS.</a:t>
            </a:r>
          </a:p>
          <a:p>
            <a:pPr algn="l"/>
            <a:r>
              <a:rPr lang="en-US" b="0" i="0" dirty="0">
                <a:solidFill>
                  <a:srgbClr val="474747"/>
                </a:solidFill>
                <a:effectLst/>
                <a:latin typeface="Open Sans" panose="020B0606030504020204"/>
              </a:rPr>
              <a:t>The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launched yesterday, with partners from the health and education sector gathering to celebrate the life-changing opportunities that the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will provide. An expert panel discussed the benefits of encouraging young people to pursue careers in healthcare, and how the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will boost recruitment, helping the NHS thrive.</a:t>
            </a:r>
          </a:p>
          <a:p>
            <a:pPr algn="l"/>
            <a:r>
              <a:rPr lang="en-US" b="0" i="0" dirty="0">
                <a:solidFill>
                  <a:srgbClr val="474747"/>
                </a:solidFill>
                <a:effectLst/>
                <a:latin typeface="Open Sans" panose="020B0606030504020204"/>
              </a:rPr>
              <a:t>Included on the panel was </a:t>
            </a:r>
            <a:r>
              <a:rPr lang="en-US" b="0" i="0" dirty="0" err="1">
                <a:solidFill>
                  <a:srgbClr val="474747"/>
                </a:solidFill>
                <a:effectLst/>
                <a:latin typeface="Open Sans" panose="020B0606030504020204"/>
              </a:rPr>
              <a:t>Mehwish</a:t>
            </a:r>
            <a:r>
              <a:rPr lang="en-US" b="0" i="0" dirty="0">
                <a:solidFill>
                  <a:srgbClr val="474747"/>
                </a:solidFill>
                <a:effectLst/>
                <a:latin typeface="Open Sans" panose="020B0606030504020204"/>
              </a:rPr>
              <a:t> Iqbal, 17 from Waltham Forest. She believes it’s vital to showcase the range of careers available in the NHS. She secured an apprenticeship at Barts Health NHS Trust in 2018 after completing a work experience placement at The Royal London Hospital in Whitechapel and a pre-employment training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at the Trust. The 18 month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allows her to combine study and work at the same time, graduating with a Level Three Qualification in Business Administration.</a:t>
            </a:r>
          </a:p>
          <a:p>
            <a:pPr algn="l"/>
            <a:r>
              <a:rPr lang="en-US" b="0" i="0" dirty="0" err="1">
                <a:solidFill>
                  <a:srgbClr val="474747"/>
                </a:solidFill>
                <a:effectLst/>
                <a:latin typeface="Open Sans" panose="020B0606030504020204"/>
              </a:rPr>
              <a:t>Mehwish</a:t>
            </a:r>
            <a:r>
              <a:rPr lang="en-US" b="0" i="0" dirty="0">
                <a:solidFill>
                  <a:srgbClr val="474747"/>
                </a:solidFill>
                <a:effectLst/>
                <a:latin typeface="Open Sans" panose="020B0606030504020204"/>
              </a:rPr>
              <a:t> said: “I didn’t </a:t>
            </a:r>
            <a:r>
              <a:rPr lang="en-US" b="0" i="0" dirty="0" err="1">
                <a:solidFill>
                  <a:srgbClr val="474747"/>
                </a:solidFill>
                <a:effectLst/>
                <a:latin typeface="Open Sans" panose="020B0606030504020204"/>
              </a:rPr>
              <a:t>realise</a:t>
            </a:r>
            <a:r>
              <a:rPr lang="en-US" b="0" i="0" dirty="0">
                <a:solidFill>
                  <a:srgbClr val="474747"/>
                </a:solidFill>
                <a:effectLst/>
                <a:latin typeface="Open Sans" panose="020B0606030504020204"/>
              </a:rPr>
              <a:t> that there were so many different types of roles available in the NHS. At Barts Health I’m always learning new life skills, and I think having exposure to real life situations will make it easier for me to secure jobs in the long run.”</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979F4E-11BF-41F8-AC82-CE48EDA0F592}" type="slidenum">
              <a:rPr lang="en-GB" smtClean="0"/>
              <a:t>12</a:t>
            </a:fld>
            <a:endParaRPr lang="en-GB"/>
          </a:p>
        </p:txBody>
      </p:sp>
    </p:spTree>
    <p:extLst>
      <p:ext uri="{BB962C8B-B14F-4D97-AF65-F5344CB8AC3E}">
        <p14:creationId xmlns:p14="http://schemas.microsoft.com/office/powerpoint/2010/main" val="1958377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FFFFFF"/>
                </a:solidFill>
                <a:effectLst/>
                <a:latin typeface="inherit"/>
              </a:rPr>
              <a:t>Mayor of London Sadiq Khan</a:t>
            </a:r>
          </a:p>
          <a:p>
            <a:pPr algn="l"/>
            <a:r>
              <a:rPr lang="en-US" b="0" i="0" dirty="0">
                <a:solidFill>
                  <a:srgbClr val="474747"/>
                </a:solidFill>
                <a:effectLst/>
                <a:latin typeface="Open Sans" panose="020B0606030504020204"/>
              </a:rPr>
              <a:t>Over 1,000 school and college students from over 20 schools in the boroughs of Tower Hamlets, Waltham Forest, </a:t>
            </a:r>
            <a:r>
              <a:rPr lang="en-US" b="0" i="0" dirty="0" err="1">
                <a:solidFill>
                  <a:srgbClr val="474747"/>
                </a:solidFill>
                <a:effectLst/>
                <a:latin typeface="Open Sans" panose="020B0606030504020204"/>
              </a:rPr>
              <a:t>Newham</a:t>
            </a:r>
            <a:r>
              <a:rPr lang="en-US" b="0" i="0" dirty="0">
                <a:solidFill>
                  <a:srgbClr val="474747"/>
                </a:solidFill>
                <a:effectLst/>
                <a:latin typeface="Open Sans" panose="020B0606030504020204"/>
              </a:rPr>
              <a:t> and Hackney will participate in a variety of initiatives tailored to their age. The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includes a raft of support to give young people a taster of stepping into the shoes of healthcare workers:</a:t>
            </a:r>
          </a:p>
          <a:p>
            <a:pPr algn="l">
              <a:buFont typeface="Arial" panose="020B0604020202020204" pitchFamily="34" charset="0"/>
              <a:buChar char="•"/>
            </a:pPr>
            <a:r>
              <a:rPr lang="en-US" b="0" i="0" dirty="0">
                <a:solidFill>
                  <a:srgbClr val="474747"/>
                </a:solidFill>
                <a:effectLst/>
                <a:latin typeface="Open Sans" panose="020B0606030504020204"/>
              </a:rPr>
              <a:t>Secondary school students will have access to career awareness sessions, hands on events and work experience placements.</a:t>
            </a:r>
          </a:p>
          <a:p>
            <a:pPr algn="l">
              <a:buFont typeface="Arial" panose="020B0604020202020204" pitchFamily="34" charset="0"/>
              <a:buChar char="•"/>
            </a:pPr>
            <a:r>
              <a:rPr lang="en-US" b="0" i="0" dirty="0">
                <a:solidFill>
                  <a:srgbClr val="474747"/>
                </a:solidFill>
                <a:effectLst/>
                <a:latin typeface="Open Sans" panose="020B0606030504020204"/>
              </a:rPr>
              <a:t>Teenagers will be able to immerse themselves in how an operating theatre works in the cutting edge simulation suite at The Royal London Hospital.</a:t>
            </a:r>
          </a:p>
          <a:p>
            <a:pPr algn="l">
              <a:buFont typeface="Arial" panose="020B0604020202020204" pitchFamily="34" charset="0"/>
              <a:buChar char="•"/>
            </a:pPr>
            <a:r>
              <a:rPr lang="en-US" b="0" i="0" dirty="0">
                <a:solidFill>
                  <a:srgbClr val="474747"/>
                </a:solidFill>
                <a:effectLst/>
                <a:latin typeface="Open Sans" panose="020B0606030504020204"/>
              </a:rPr>
              <a:t>Direct support and advice will be offered for students completing applications for university.</a:t>
            </a:r>
          </a:p>
          <a:p>
            <a:pPr algn="l">
              <a:buFont typeface="Arial" panose="020B0604020202020204" pitchFamily="34" charset="0"/>
              <a:buChar char="•"/>
            </a:pPr>
            <a:r>
              <a:rPr lang="en-US" b="0" i="0" dirty="0">
                <a:solidFill>
                  <a:srgbClr val="474747"/>
                </a:solidFill>
                <a:effectLst/>
                <a:latin typeface="Open Sans" panose="020B0606030504020204"/>
              </a:rPr>
              <a:t>Bespoke support including motivational training, interview skills development and regular events showcasing the range of available opportunities will help young people to get straight into work.</a:t>
            </a:r>
          </a:p>
          <a:p>
            <a:pPr algn="l"/>
            <a:r>
              <a:rPr lang="en-US" b="0" i="0" dirty="0">
                <a:solidFill>
                  <a:srgbClr val="474747"/>
                </a:solidFill>
                <a:effectLst/>
                <a:latin typeface="Open Sans" panose="020B0606030504020204"/>
              </a:rPr>
              <a:t>Sadiq Khan, Mayor of London, is supporting the Healthcare Horizons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“Our capital is full of talented and motivated young people, and I’m determined that Londoners from all backgrounds are able to access the wealth of career opportunities available in our city.</a:t>
            </a:r>
          </a:p>
          <a:p>
            <a:pPr algn="l"/>
            <a:r>
              <a:rPr lang="en-US" b="0" i="0" dirty="0">
                <a:solidFill>
                  <a:srgbClr val="474747"/>
                </a:solidFill>
                <a:effectLst/>
                <a:latin typeface="Open Sans" panose="020B0606030504020204"/>
              </a:rPr>
              <a:t>I’m delighted to support the Healthcare Horizons </a:t>
            </a:r>
            <a:r>
              <a:rPr lang="en-US" b="0" i="0" dirty="0" err="1">
                <a:solidFill>
                  <a:srgbClr val="474747"/>
                </a:solidFill>
                <a:effectLst/>
                <a:latin typeface="Open Sans" panose="020B0606030504020204"/>
              </a:rPr>
              <a:t>programme</a:t>
            </a:r>
            <a:r>
              <a:rPr lang="en-US" b="0" i="0" dirty="0">
                <a:solidFill>
                  <a:srgbClr val="474747"/>
                </a:solidFill>
                <a:effectLst/>
                <a:latin typeface="Open Sans" panose="020B0606030504020204"/>
              </a:rPr>
              <a:t>, which will make a real difference in helping young Londoners gain the skills and practical experiences to help them access the wide range of rewarding jobs available in London’s healthcare sector.”</a:t>
            </a:r>
          </a:p>
          <a:p>
            <a:pPr algn="l"/>
            <a:endParaRPr lang="en-US" b="0" i="0" dirty="0">
              <a:solidFill>
                <a:srgbClr val="666666"/>
              </a:solidFill>
              <a:effectLst/>
              <a:latin typeface="Open Sans" panose="020B0606030504020204"/>
            </a:endParaRPr>
          </a:p>
          <a:p>
            <a:pPr algn="l"/>
            <a:endParaRPr lang="en-US" b="0" i="0" dirty="0">
              <a:solidFill>
                <a:srgbClr val="666666"/>
              </a:solidFill>
              <a:effectLst/>
              <a:latin typeface="Open Sans" panose="020B060603050402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79F4E-11BF-41F8-AC82-CE48EDA0F5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14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Open Sans" panose="020B0606030504020204"/>
              </a:rPr>
              <a:t>We offer a range of fellowship schemes to help staff at Barts Health hospitals and researchers at Barts and the London School of Medicine and Dentistry take their clinical research to the next level.</a:t>
            </a:r>
          </a:p>
          <a:p>
            <a:endParaRPr lang="en-US" b="0" i="0" dirty="0">
              <a:solidFill>
                <a:srgbClr val="FFFFFF"/>
              </a:solidFill>
              <a:effectLst/>
              <a:latin typeface="Open Sans" panose="020B0606030504020204"/>
            </a:endParaRPr>
          </a:p>
          <a:p>
            <a:pPr algn="l"/>
            <a:r>
              <a:rPr lang="en-US" b="1" i="0" dirty="0">
                <a:solidFill>
                  <a:srgbClr val="666666"/>
                </a:solidFill>
                <a:effectLst/>
                <a:latin typeface="inherit"/>
              </a:rPr>
              <a:t>Clinical Research Training Fellowships</a:t>
            </a:r>
            <a:endParaRPr lang="en-US" b="0" i="0" dirty="0">
              <a:solidFill>
                <a:srgbClr val="666666"/>
              </a:solidFill>
              <a:effectLst/>
              <a:latin typeface="inherit"/>
            </a:endParaRPr>
          </a:p>
          <a:p>
            <a:pPr algn="l"/>
            <a:r>
              <a:rPr lang="en-US" b="0" i="0" dirty="0">
                <a:solidFill>
                  <a:srgbClr val="666666"/>
                </a:solidFill>
                <a:effectLst/>
                <a:latin typeface="Open Sans" panose="020B0606030504020204"/>
              </a:rPr>
              <a:t>Our clinical research training fellowships scheme is open to medically qualified trainee doctors who have a valid GMC registration number, and who wish to pursue a career in clinical research.</a:t>
            </a:r>
          </a:p>
          <a:p>
            <a:pPr algn="l"/>
            <a:endParaRPr lang="en-US" b="1" i="0" dirty="0">
              <a:solidFill>
                <a:srgbClr val="666666"/>
              </a:solidFill>
              <a:effectLst/>
              <a:latin typeface="inherit"/>
            </a:endParaRPr>
          </a:p>
          <a:p>
            <a:pPr algn="l"/>
            <a:r>
              <a:rPr lang="en-US" b="1" i="0" dirty="0">
                <a:solidFill>
                  <a:srgbClr val="666666"/>
                </a:solidFill>
                <a:effectLst/>
                <a:latin typeface="inherit"/>
              </a:rPr>
              <a:t>Nurse, AHP or Midwife Clinical Research Fellowships</a:t>
            </a:r>
            <a:endParaRPr lang="en-US" b="0" i="0" dirty="0">
              <a:solidFill>
                <a:srgbClr val="666666"/>
              </a:solidFill>
              <a:effectLst/>
              <a:latin typeface="inherit"/>
            </a:endParaRPr>
          </a:p>
          <a:p>
            <a:pPr algn="l"/>
            <a:r>
              <a:rPr lang="en-US" b="0" i="0" dirty="0">
                <a:solidFill>
                  <a:srgbClr val="666666"/>
                </a:solidFill>
                <a:effectLst/>
                <a:latin typeface="Open Sans" panose="020B0606030504020204"/>
              </a:rPr>
              <a:t>Are you a nurse, Allied Healthcare Professional or Midwife who wants to pursue a PhD? Apply to Barts Charity’s competitive fellowship scheme.</a:t>
            </a:r>
          </a:p>
          <a:p>
            <a:pPr algn="l"/>
            <a:endParaRPr lang="en-US" b="0" i="0" dirty="0">
              <a:solidFill>
                <a:srgbClr val="333333"/>
              </a:solidFill>
              <a:effectLst/>
              <a:latin typeface="Open Sans" panose="020B0606030504020204"/>
            </a:endParaRPr>
          </a:p>
          <a:p>
            <a:pPr algn="l"/>
            <a:r>
              <a:rPr lang="en-US" b="1" i="0" dirty="0">
                <a:solidFill>
                  <a:srgbClr val="666666"/>
                </a:solidFill>
                <a:effectLst/>
                <a:latin typeface="inherit"/>
              </a:rPr>
              <a:t>Academic Clinical Fellowships</a:t>
            </a:r>
            <a:endParaRPr lang="en-US" b="0" i="0" dirty="0">
              <a:solidFill>
                <a:srgbClr val="666666"/>
              </a:solidFill>
              <a:effectLst/>
              <a:latin typeface="inherit"/>
            </a:endParaRPr>
          </a:p>
          <a:p>
            <a:pPr algn="l"/>
            <a:r>
              <a:rPr lang="en-US" b="0" i="0" dirty="0">
                <a:solidFill>
                  <a:srgbClr val="666666"/>
                </a:solidFill>
                <a:effectLst/>
                <a:latin typeface="Open Sans" panose="020B0606030504020204"/>
              </a:rPr>
              <a:t>This is a pump-priming scheme to support researchers at an early stage in their careers. It’s open to NIHR Academic Clinical Fellows at Barts and the London School of Medicine and Dentistry, and Barts Health NHS Trust.</a:t>
            </a:r>
          </a:p>
          <a:p>
            <a:pPr algn="l"/>
            <a:endParaRPr lang="en-US" b="0" i="0" dirty="0">
              <a:solidFill>
                <a:srgbClr val="666666"/>
              </a:solidFill>
              <a:effectLst/>
              <a:latin typeface="Open Sans" panose="020B0606030504020204"/>
            </a:endParaRPr>
          </a:p>
          <a:p>
            <a:pPr algn="l"/>
            <a:endParaRPr lang="en-US" b="0" i="0" dirty="0">
              <a:solidFill>
                <a:srgbClr val="666666"/>
              </a:solidFill>
              <a:effectLst/>
              <a:latin typeface="Open Sans" panose="020B0606030504020204"/>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79F4E-11BF-41F8-AC82-CE48EDA0F5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69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dirty="0">
                <a:solidFill>
                  <a:srgbClr val="666666"/>
                </a:solidFill>
                <a:effectLst/>
                <a:latin typeface="Open Sans" panose="020B0606030504020204"/>
              </a:rPr>
              <a:t>We have funded over £25million staff lead research projects across Barts Health NHS Trust, and that’s just in Cardiac. </a:t>
            </a:r>
          </a:p>
          <a:p>
            <a:pPr algn="l">
              <a:buFont typeface="Arial" panose="020B0604020202020204" pitchFamily="34" charset="0"/>
              <a:buChar char="•"/>
            </a:pPr>
            <a:endParaRPr lang="en-US" b="1" i="0" dirty="0">
              <a:solidFill>
                <a:srgbClr val="666666"/>
              </a:solidFill>
              <a:effectLst/>
              <a:latin typeface="Open Sans" panose="020B0606030504020204"/>
            </a:endParaRPr>
          </a:p>
          <a:p>
            <a:pPr algn="l">
              <a:buFont typeface="Arial" panose="020B0604020202020204" pitchFamily="34" charset="0"/>
              <a:buChar char="•"/>
            </a:pPr>
            <a:r>
              <a:rPr lang="en-US" b="1" i="0" dirty="0">
                <a:solidFill>
                  <a:srgbClr val="666666"/>
                </a:solidFill>
                <a:effectLst/>
                <a:latin typeface="Open Sans" panose="020B0606030504020204"/>
              </a:rPr>
              <a:t>Barts Clinical Trials Unit</a:t>
            </a:r>
            <a:r>
              <a:rPr lang="en-US" b="0" i="0" dirty="0">
                <a:solidFill>
                  <a:srgbClr val="666666"/>
                </a:solidFill>
                <a:effectLst/>
                <a:latin typeface="Open Sans" panose="020B0606030504020204"/>
              </a:rPr>
              <a:t> – enabling the Centre to support an extensive portfolio of trials</a:t>
            </a:r>
          </a:p>
          <a:p>
            <a:pPr algn="l">
              <a:buFont typeface="Arial" panose="020B0604020202020204" pitchFamily="34" charset="0"/>
              <a:buChar char="•"/>
            </a:pPr>
            <a:r>
              <a:rPr lang="en-US" b="1" i="0" dirty="0">
                <a:solidFill>
                  <a:srgbClr val="666666"/>
                </a:solidFill>
                <a:effectLst/>
                <a:latin typeface="Open Sans" panose="020B0606030504020204"/>
              </a:rPr>
              <a:t>Medical devices</a:t>
            </a:r>
            <a:r>
              <a:rPr lang="en-US" b="0" i="0" dirty="0">
                <a:solidFill>
                  <a:srgbClr val="666666"/>
                </a:solidFill>
                <a:effectLst/>
                <a:latin typeface="Open Sans" panose="020B0606030504020204"/>
              </a:rPr>
              <a:t> – </a:t>
            </a:r>
            <a:r>
              <a:rPr lang="en-US" b="0" i="0" dirty="0" err="1">
                <a:solidFill>
                  <a:srgbClr val="666666"/>
                </a:solidFill>
                <a:effectLst/>
                <a:latin typeface="Open Sans" panose="020B0606030504020204"/>
              </a:rPr>
              <a:t>specialising</a:t>
            </a:r>
            <a:r>
              <a:rPr lang="en-US" b="0" i="0" dirty="0">
                <a:solidFill>
                  <a:srgbClr val="666666"/>
                </a:solidFill>
                <a:effectLst/>
                <a:latin typeface="Open Sans" panose="020B0606030504020204"/>
              </a:rPr>
              <a:t> in medical devices for heart patients, such as electrocardiogram (ECG) “jackets” for monitoring electrical activity in the heart</a:t>
            </a:r>
          </a:p>
          <a:p>
            <a:pPr algn="l">
              <a:buFont typeface="Arial" panose="020B0604020202020204" pitchFamily="34" charset="0"/>
              <a:buChar char="•"/>
            </a:pPr>
            <a:r>
              <a:rPr lang="en-US" b="1" i="0" dirty="0">
                <a:solidFill>
                  <a:srgbClr val="666666"/>
                </a:solidFill>
                <a:effectLst/>
                <a:latin typeface="Open Sans" panose="020B0606030504020204"/>
              </a:rPr>
              <a:t>Drug treatments</a:t>
            </a:r>
            <a:r>
              <a:rPr lang="en-US" b="0" i="0" dirty="0">
                <a:solidFill>
                  <a:srgbClr val="666666"/>
                </a:solidFill>
                <a:effectLst/>
                <a:latin typeface="Open Sans" panose="020B0606030504020204"/>
              </a:rPr>
              <a:t> – new research into the heart-protective properties of inorganic nitrates – what’s thought to be responsible for the beneficial effects of green leafy vegetables</a:t>
            </a:r>
          </a:p>
          <a:p>
            <a:pPr algn="l">
              <a:buFont typeface="Arial" panose="020B0604020202020204" pitchFamily="34" charset="0"/>
              <a:buChar char="•"/>
            </a:pPr>
            <a:r>
              <a:rPr lang="en-US" b="1" i="0" dirty="0">
                <a:solidFill>
                  <a:srgbClr val="666666"/>
                </a:solidFill>
                <a:effectLst/>
                <a:latin typeface="Open Sans" panose="020B0606030504020204"/>
              </a:rPr>
              <a:t>Genomic medicine</a:t>
            </a:r>
            <a:r>
              <a:rPr lang="en-US" b="0" i="0" dirty="0">
                <a:solidFill>
                  <a:srgbClr val="666666"/>
                </a:solidFill>
                <a:effectLst/>
                <a:latin typeface="Open Sans" panose="020B0606030504020204"/>
              </a:rPr>
              <a:t> – aiming to identify the genetic causes of rare cardiac abnormalities</a:t>
            </a:r>
          </a:p>
          <a:p>
            <a:pPr algn="l">
              <a:buFont typeface="Arial" panose="020B0604020202020204" pitchFamily="34" charset="0"/>
              <a:buChar char="•"/>
            </a:pPr>
            <a:r>
              <a:rPr lang="en-US" b="1" i="0" dirty="0">
                <a:solidFill>
                  <a:srgbClr val="666666"/>
                </a:solidFill>
                <a:effectLst/>
                <a:latin typeface="Open Sans" panose="020B0606030504020204"/>
              </a:rPr>
              <a:t>Patient-generated data</a:t>
            </a:r>
            <a:r>
              <a:rPr lang="en-US" b="0" i="0" dirty="0">
                <a:solidFill>
                  <a:srgbClr val="666666"/>
                </a:solidFill>
                <a:effectLst/>
                <a:latin typeface="Open Sans" panose="020B0606030504020204"/>
              </a:rPr>
              <a:t> – developing a major new resource to support crucial research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79F4E-11BF-41F8-AC82-CE48EDA0F5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231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able to do this amazing work with students at the hospitals because of fundraised income. There are two sides to that coin, one philanthropy and major donors who give large sums of money, and the second the community support, individual giving and amazing fundraisers who raise money on behalf of our charity, and the hospitals.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7979F4E-11BF-41F8-AC82-CE48EDA0F592}" type="slidenum">
              <a:rPr lang="en-GB" smtClean="0"/>
              <a:t>16</a:t>
            </a:fld>
            <a:endParaRPr lang="en-GB"/>
          </a:p>
        </p:txBody>
      </p:sp>
    </p:spTree>
    <p:extLst>
      <p:ext uri="{BB962C8B-B14F-4D97-AF65-F5344CB8AC3E}">
        <p14:creationId xmlns:p14="http://schemas.microsoft.com/office/powerpoint/2010/main" val="255396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new fundraising drive aims to raise awareness and funds for Barts Charity at each of our hospital sites</a:t>
            </a:r>
          </a:p>
          <a:p>
            <a:endParaRPr lang="en-GB" dirty="0"/>
          </a:p>
          <a:p>
            <a:r>
              <a:rPr lang="en-GB" dirty="0"/>
              <a:t>We have installed large wall vinyl’s encouraging people to give - these feature real staff from the hospitals and site specific logos. We’ve also installed tap to donate points to make donating even easier.</a:t>
            </a:r>
          </a:p>
          <a:p>
            <a:endParaRPr lang="en-GB" dirty="0"/>
          </a:p>
          <a:p>
            <a:r>
              <a:rPr lang="en-GB" dirty="0"/>
              <a:t>Anything raised on site will be spent on site. We want to encourage staff to spread the word to grateful patients and their families, but to also access funding</a:t>
            </a:r>
          </a:p>
          <a:p>
            <a:endParaRPr lang="en-GB" dirty="0"/>
          </a:p>
          <a:p>
            <a:endParaRPr lang="en-GB" dirty="0"/>
          </a:p>
          <a:p>
            <a:endParaRPr lang="en-GB"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74E7FF1D-5287-429B-B4BB-8157B667BC59}" type="slidenum">
              <a:rPr lang="en-GB" smtClean="0"/>
              <a:t>17</a:t>
            </a:fld>
            <a:endParaRPr lang="en-GB"/>
          </a:p>
        </p:txBody>
      </p:sp>
    </p:spTree>
    <p:extLst>
      <p:ext uri="{BB962C8B-B14F-4D97-AF65-F5344CB8AC3E}">
        <p14:creationId xmlns:p14="http://schemas.microsoft.com/office/powerpoint/2010/main" val="2865949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part of our fundraising is to engage staff within the hospitals. Staff help us to disseminate the message – this is vital within such a large organisation. </a:t>
            </a:r>
          </a:p>
          <a:p>
            <a:endParaRPr lang="en-GB" dirty="0"/>
          </a:p>
          <a:p>
            <a:r>
              <a:rPr lang="en-GB" dirty="0"/>
              <a:t>Our charity champions are engaged members of staff that act as a link between us and their ward/department. They help refer grateful patients to us, inform us of spending need and often take part in their own fundraising. </a:t>
            </a:r>
          </a:p>
          <a:p>
            <a:endParaRPr lang="en-GB" dirty="0"/>
          </a:p>
          <a:p>
            <a:r>
              <a:rPr lang="en-GB" dirty="0"/>
              <a:t>We also try to get in front of staff as much as we can – we attend ward manager meetings, safety huddles and senior leadership forums to keep up to date with what is happening in the hospital</a:t>
            </a:r>
          </a:p>
          <a:p>
            <a:endParaRPr lang="en-GB" dirty="0"/>
          </a:p>
          <a:p>
            <a:r>
              <a:rPr lang="en-GB" dirty="0"/>
              <a:t>We also encourage staff to take part in fundraising and challenge events to raise money for their hospital. This increases engagement with us, and also fosters a reciprocal relationship of fundraising and spending.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closely with the trust volunteering team – our aim is for the 1300 volunteers to act as ambassadors for us in the hospitals. We are working with the team to have volunteer charity champions at each site.</a:t>
            </a:r>
          </a:p>
          <a:p>
            <a:endParaRPr lang="en-GB" dirty="0"/>
          </a:p>
        </p:txBody>
      </p:sp>
      <p:sp>
        <p:nvSpPr>
          <p:cNvPr id="4" name="Slide Number Placeholder 3"/>
          <p:cNvSpPr>
            <a:spLocks noGrp="1"/>
          </p:cNvSpPr>
          <p:nvPr>
            <p:ph type="sldNum" sz="quarter" idx="5"/>
          </p:nvPr>
        </p:nvSpPr>
        <p:spPr/>
        <p:txBody>
          <a:bodyPr/>
          <a:lstStyle/>
          <a:p>
            <a:fld id="{74E7FF1D-5287-429B-B4BB-8157B667BC59}" type="slidenum">
              <a:rPr lang="en-GB" smtClean="0"/>
              <a:t>18</a:t>
            </a:fld>
            <a:endParaRPr lang="en-GB"/>
          </a:p>
        </p:txBody>
      </p:sp>
    </p:spTree>
    <p:extLst>
      <p:ext uri="{BB962C8B-B14F-4D97-AF65-F5344CB8AC3E}">
        <p14:creationId xmlns:p14="http://schemas.microsoft.com/office/powerpoint/2010/main" val="228954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u="none" dirty="0">
                <a:latin typeface="Arial" panose="020B0604020202020204" pitchFamily="34" charset="0"/>
                <a:cs typeface="Arial" panose="020B0604020202020204" pitchFamily="34" charset="0"/>
              </a:rPr>
              <a:t>100 heartbeats for the NHS </a:t>
            </a:r>
          </a:p>
          <a:p>
            <a:pPr algn="l" fontAlgn="base"/>
            <a:r>
              <a:rPr lang="en-US" sz="1200" b="0" i="0" u="none" dirty="0">
                <a:solidFill>
                  <a:srgbClr val="242425"/>
                </a:solidFill>
                <a:effectLst/>
                <a:latin typeface="Arial" panose="020B0604020202020204" pitchFamily="34" charset="0"/>
                <a:cs typeface="Arial" panose="020B0604020202020204" pitchFamily="34" charset="0"/>
              </a:rPr>
              <a:t>As a hobby, </a:t>
            </a:r>
            <a:r>
              <a:rPr lang="en-US" sz="1200" b="0" i="0" u="none" dirty="0" err="1">
                <a:solidFill>
                  <a:srgbClr val="242425"/>
                </a:solidFill>
                <a:effectLst/>
                <a:latin typeface="Arial" panose="020B0604020202020204" pitchFamily="34" charset="0"/>
                <a:cs typeface="Arial" panose="020B0604020202020204" pitchFamily="34" charset="0"/>
              </a:rPr>
              <a:t>Aneeta</a:t>
            </a:r>
            <a:r>
              <a:rPr lang="en-US" sz="1200" b="0" i="0" u="none" dirty="0">
                <a:solidFill>
                  <a:srgbClr val="242425"/>
                </a:solidFill>
                <a:effectLst/>
                <a:latin typeface="Arial" panose="020B0604020202020204" pitchFamily="34" charset="0"/>
                <a:cs typeface="Arial" panose="020B0604020202020204" pitchFamily="34" charset="0"/>
              </a:rPr>
              <a:t> has always been a keen knitter and during these unprecedented times, she wanted to use her skills to support the healthcare workers in her local hospitals. </a:t>
            </a:r>
            <a:r>
              <a:rPr lang="en-US" sz="1200" b="0" i="0" u="none" dirty="0" err="1">
                <a:solidFill>
                  <a:srgbClr val="242425"/>
                </a:solidFill>
                <a:effectLst/>
                <a:latin typeface="Arial" panose="020B0604020202020204" pitchFamily="34" charset="0"/>
                <a:cs typeface="Arial" panose="020B0604020202020204" pitchFamily="34" charset="0"/>
              </a:rPr>
              <a:t>Aneeta</a:t>
            </a:r>
            <a:r>
              <a:rPr lang="en-US" sz="1200" b="0" i="0" u="none" dirty="0">
                <a:solidFill>
                  <a:srgbClr val="242425"/>
                </a:solidFill>
                <a:effectLst/>
                <a:latin typeface="Arial" panose="020B0604020202020204" pitchFamily="34" charset="0"/>
                <a:cs typeface="Arial" panose="020B0604020202020204" pitchFamily="34" charset="0"/>
              </a:rPr>
              <a:t> set herself the challenge of knitting 100 hearts to provide comfort to both COVID-19 patients and their relatives during these tough times.</a:t>
            </a:r>
          </a:p>
          <a:p>
            <a:endParaRPr lang="en-GB" sz="1200" b="0" u="none" dirty="0">
              <a:latin typeface="Arial" panose="020B0604020202020204" pitchFamily="34" charset="0"/>
              <a:cs typeface="Arial" panose="020B0604020202020204" pitchFamily="34" charset="0"/>
            </a:endParaRPr>
          </a:p>
          <a:p>
            <a:r>
              <a:rPr lang="en-US" sz="1200" b="0" i="0" u="none" dirty="0">
                <a:solidFill>
                  <a:srgbClr val="242425"/>
                </a:solidFill>
                <a:effectLst/>
                <a:latin typeface="Arial" panose="020B0604020202020204" pitchFamily="34" charset="0"/>
                <a:cs typeface="Arial" panose="020B0604020202020204" pitchFamily="34" charset="0"/>
              </a:rPr>
              <a:t>Tommy, a Newham resident and former Deputy Young Mayor of the area, challenged himself to complete two completely different challenges in support of our </a:t>
            </a:r>
            <a:r>
              <a:rPr lang="en-US" sz="1200" b="0" i="0" u="none" strike="noStrike" dirty="0">
                <a:solidFill>
                  <a:srgbClr val="E00085"/>
                </a:solidFill>
                <a:effectLst/>
                <a:latin typeface="Arial" panose="020B0604020202020204" pitchFamily="34" charset="0"/>
                <a:cs typeface="Arial" panose="020B0604020202020204" pitchFamily="34" charset="0"/>
                <a:hlinkClick r:id="rId3"/>
              </a:rPr>
              <a:t>emergency COVID-19 appeal</a:t>
            </a:r>
            <a:r>
              <a:rPr lang="en-US" sz="1200" b="0" i="0" u="none" dirty="0">
                <a:solidFill>
                  <a:srgbClr val="242425"/>
                </a:solidFill>
                <a:effectLst/>
                <a:latin typeface="Arial" panose="020B0604020202020204" pitchFamily="34" charset="0"/>
                <a:cs typeface="Arial" panose="020B0604020202020204" pitchFamily="34" charset="0"/>
              </a:rPr>
              <a:t>.  He’s smashed his target and </a:t>
            </a:r>
            <a:r>
              <a:rPr lang="en-US" sz="1200" b="0" i="0" u="none" strike="noStrike" dirty="0">
                <a:solidFill>
                  <a:srgbClr val="E00085"/>
                </a:solidFill>
                <a:effectLst/>
                <a:latin typeface="Arial" panose="020B0604020202020204" pitchFamily="34" charset="0"/>
                <a:cs typeface="Arial" panose="020B0604020202020204" pitchFamily="34" charset="0"/>
              </a:rPr>
              <a:t>raised over £800</a:t>
            </a:r>
            <a:r>
              <a:rPr lang="en-US" sz="1200" b="0" i="0" u="none" dirty="0">
                <a:solidFill>
                  <a:srgbClr val="242425"/>
                </a:solidFill>
                <a:effectLst/>
                <a:latin typeface="Arial" panose="020B0604020202020204" pitchFamily="34" charset="0"/>
                <a:cs typeface="Arial" panose="020B0604020202020204" pitchFamily="34" charset="0"/>
              </a:rPr>
              <a:t>!   </a:t>
            </a:r>
          </a:p>
          <a:p>
            <a:endParaRPr lang="en-US" sz="1200" b="0" i="0" u="none" dirty="0">
              <a:solidFill>
                <a:srgbClr val="242425"/>
              </a:solidFill>
              <a:effectLst/>
              <a:latin typeface="Arial" panose="020B0604020202020204" pitchFamily="34" charset="0"/>
              <a:cs typeface="Arial" panose="020B0604020202020204" pitchFamily="34" charset="0"/>
            </a:endParaRPr>
          </a:p>
          <a:p>
            <a:pPr algn="l" fontAlgn="base"/>
            <a:r>
              <a:rPr lang="en-US" sz="1200" b="0" i="0" u="none" dirty="0">
                <a:solidFill>
                  <a:srgbClr val="242425"/>
                </a:solidFill>
                <a:effectLst/>
                <a:latin typeface="Arial" panose="020B0604020202020204" pitchFamily="34" charset="0"/>
                <a:cs typeface="Arial" panose="020B0604020202020204" pitchFamily="34" charset="0"/>
              </a:rPr>
              <a:t>In North East London, production has begun on a new drink at </a:t>
            </a:r>
            <a:r>
              <a:rPr lang="en-US" sz="1200" b="0" i="1" u="none" dirty="0">
                <a:solidFill>
                  <a:srgbClr val="242425"/>
                </a:solidFill>
                <a:effectLst/>
                <a:latin typeface="Arial" panose="020B0604020202020204" pitchFamily="34" charset="0"/>
                <a:cs typeface="Arial" panose="020B0604020202020204" pitchFamily="34" charset="0"/>
              </a:rPr>
              <a:t>Watling Street Beer;</a:t>
            </a:r>
            <a:r>
              <a:rPr lang="en-US" sz="1200" b="0" i="0" u="none" dirty="0">
                <a:solidFill>
                  <a:srgbClr val="242425"/>
                </a:solidFill>
                <a:effectLst/>
                <a:latin typeface="Arial" panose="020B0604020202020204" pitchFamily="34" charset="0"/>
                <a:cs typeface="Arial" panose="020B0604020202020204" pitchFamily="34" charset="0"/>
              </a:rPr>
              <a:t> the </a:t>
            </a:r>
            <a:r>
              <a:rPr lang="en-US" sz="1200" b="0" i="0" u="none" dirty="0" err="1">
                <a:solidFill>
                  <a:srgbClr val="242425"/>
                </a:solidFill>
                <a:effectLst/>
                <a:latin typeface="Arial" panose="020B0604020202020204" pitchFamily="34" charset="0"/>
                <a:cs typeface="Arial" panose="020B0604020202020204" pitchFamily="34" charset="0"/>
              </a:rPr>
              <a:t>Nighting</a:t>
            </a:r>
            <a:r>
              <a:rPr lang="en-US" sz="1200" b="0" i="0" u="none" dirty="0">
                <a:solidFill>
                  <a:srgbClr val="242425"/>
                </a:solidFill>
                <a:effectLst/>
                <a:latin typeface="Arial" panose="020B0604020202020204" pitchFamily="34" charset="0"/>
                <a:cs typeface="Arial" panose="020B0604020202020204" pitchFamily="34" charset="0"/>
              </a:rPr>
              <a:t>-Ale. As its name might suggest, owner Rudi was inspired by his time volunteering at the NHS Nightingale London. He decided to put his business to good use by creating a brand new ale with proceeds going towards our </a:t>
            </a:r>
            <a:r>
              <a:rPr lang="en-US" sz="1200" b="0" i="0" u="none" strike="noStrike" dirty="0">
                <a:solidFill>
                  <a:srgbClr val="E00085"/>
                </a:solidFill>
                <a:effectLst/>
                <a:latin typeface="Arial" panose="020B0604020202020204" pitchFamily="34" charset="0"/>
                <a:cs typeface="Arial" panose="020B0604020202020204" pitchFamily="34" charset="0"/>
                <a:hlinkClick r:id="rId4"/>
              </a:rPr>
              <a:t>emergency COVID-19 appeal</a:t>
            </a:r>
            <a:endParaRPr lang="en-US" sz="1200" b="0" i="0" u="none" dirty="0">
              <a:solidFill>
                <a:srgbClr val="242425"/>
              </a:solidFill>
              <a:effectLst/>
              <a:latin typeface="Arial" panose="020B0604020202020204" pitchFamily="34" charset="0"/>
              <a:cs typeface="Arial" panose="020B0604020202020204" pitchFamily="34" charset="0"/>
            </a:endParaRPr>
          </a:p>
          <a:p>
            <a:endParaRPr lang="en-GB" dirty="0"/>
          </a:p>
          <a:p>
            <a:pPr algn="l" fontAlgn="base"/>
            <a:r>
              <a:rPr lang="en-US" b="0" i="0" dirty="0">
                <a:solidFill>
                  <a:srgbClr val="6A0888"/>
                </a:solidFill>
                <a:effectLst/>
                <a:latin typeface="Arial" panose="020B0604020202020204" pitchFamily="34" charset="0"/>
                <a:cs typeface="Arial" panose="020B0604020202020204" pitchFamily="34" charset="0"/>
              </a:rPr>
              <a:t>Three-year-old Hugo walks in support of his heroes</a:t>
            </a:r>
          </a:p>
          <a:p>
            <a:pPr algn="l" fontAlgn="base"/>
            <a:r>
              <a:rPr lang="en-US" b="0" i="0" dirty="0">
                <a:solidFill>
                  <a:srgbClr val="242425"/>
                </a:solidFill>
                <a:effectLst/>
                <a:latin typeface="Arial" panose="020B0604020202020204" pitchFamily="34" charset="0"/>
                <a:cs typeface="Arial" panose="020B0604020202020204" pitchFamily="34" charset="0"/>
              </a:rPr>
              <a:t>Whilst clapping for his heroes on a Thursday evening, three-year-old Hugo asked his mum, Emily, how he could help fight the ‘Corona bug’. </a:t>
            </a:r>
          </a:p>
          <a:p>
            <a:pPr algn="l" fontAlgn="base"/>
            <a:r>
              <a:rPr lang="en-US" b="0" i="0" dirty="0">
                <a:solidFill>
                  <a:srgbClr val="242425"/>
                </a:solidFill>
                <a:effectLst/>
                <a:latin typeface="Arial" panose="020B0604020202020204" pitchFamily="34" charset="0"/>
                <a:cs typeface="Arial" panose="020B0604020202020204" pitchFamily="34" charset="0"/>
              </a:rPr>
              <a:t>Emily suggested that he dress up as one of his heroes, a doctor, and walk 3 kilometers and he raised over £300!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BE8A5-BDE5-4D11-8C14-6411DFBEB4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61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 the middle ages patients were paraded through the streets so the public might see them, feel compassion and make donations towards their care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 1715 a donation was made by a former doctor and governor of the hospital (John Radcliffe) for ‘mending the diet’ of patients. They then ate meat on 6 days of the week with more bread. Vegetables were not recommended but 3 pints of beer a day were allowed. Beer was a regular part of the diet for patients and staff and St Bart’s had it’s own brewery.</a:t>
            </a:r>
          </a:p>
          <a:p>
            <a:endParaRPr lang="en-GB"/>
          </a:p>
        </p:txBody>
      </p:sp>
      <p:sp>
        <p:nvSpPr>
          <p:cNvPr id="4" name="Slide Number Placeholder 3"/>
          <p:cNvSpPr>
            <a:spLocks noGrp="1"/>
          </p:cNvSpPr>
          <p:nvPr>
            <p:ph type="sldNum" sz="quarter" idx="10"/>
          </p:nvPr>
        </p:nvSpPr>
        <p:spPr/>
        <p:txBody>
          <a:bodyPr/>
          <a:lstStyle/>
          <a:p>
            <a:fld id="{74E7FF1D-5287-429B-B4BB-8157B667BC59}" type="slidenum">
              <a:rPr lang="en-GB" smtClean="0"/>
              <a:t>3</a:t>
            </a:fld>
            <a:endParaRPr lang="en-GB"/>
          </a:p>
        </p:txBody>
      </p:sp>
    </p:spTree>
    <p:extLst>
      <p:ext uri="{BB962C8B-B14F-4D97-AF65-F5344CB8AC3E}">
        <p14:creationId xmlns:p14="http://schemas.microsoft.com/office/powerpoint/2010/main" val="249143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Historically, all hospitals were supported by charitable donations.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support of St Bartholomew’s Hospital dates back nine centuries, and of The Royal London Hospital three centuries, during which time donations from the people of London have helped patients receive the healthcare they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the NHS was created 72 years ago, hospital charities continued to exist to help support things that were above and beyond what NHS funding could provide. Over time, the five hospitals we support have come together under one NHS Trust and so have their charities – to create Barts Charity as we know it today.</a:t>
            </a:r>
          </a:p>
          <a:p>
            <a:endParaRPr lang="en-GB" dirty="0"/>
          </a:p>
          <a:p>
            <a:endParaRPr lang="en-GB" dirty="0"/>
          </a:p>
        </p:txBody>
      </p:sp>
      <p:sp>
        <p:nvSpPr>
          <p:cNvPr id="4" name="Slide Number Placeholder 3"/>
          <p:cNvSpPr>
            <a:spLocks noGrp="1"/>
          </p:cNvSpPr>
          <p:nvPr>
            <p:ph type="sldNum" sz="quarter" idx="10"/>
          </p:nvPr>
        </p:nvSpPr>
        <p:spPr/>
        <p:txBody>
          <a:bodyPr/>
          <a:lstStyle/>
          <a:p>
            <a:fld id="{74E7FF1D-5287-429B-B4BB-8157B667BC59}" type="slidenum">
              <a:rPr lang="en-GB" smtClean="0"/>
              <a:t>4</a:t>
            </a:fld>
            <a:endParaRPr lang="en-GB"/>
          </a:p>
        </p:txBody>
      </p:sp>
    </p:spTree>
    <p:extLst>
      <p:ext uri="{BB962C8B-B14F-4D97-AF65-F5344CB8AC3E}">
        <p14:creationId xmlns:p14="http://schemas.microsoft.com/office/powerpoint/2010/main" val="139536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t>Five hospitals delivering high quality and compassionate care to the 2.5m people of the city, East London and beyond.</a:t>
            </a:r>
          </a:p>
          <a:p>
            <a:endParaRPr lang="en-GB" dirty="0"/>
          </a:p>
          <a:p>
            <a:r>
              <a:rPr lang="en-GB" sz="1200" dirty="0"/>
              <a:t>The trust has 16,000 staff </a:t>
            </a:r>
          </a:p>
          <a:p>
            <a:r>
              <a:rPr lang="en-GB" dirty="0"/>
              <a:t>Sees 445,000 emergency cases every year</a:t>
            </a:r>
          </a:p>
          <a:p>
            <a:r>
              <a:rPr lang="en-GB" sz="1200" dirty="0"/>
              <a:t>As well as delivering 16,500 babies every year</a:t>
            </a:r>
          </a:p>
          <a:p>
            <a:endParaRPr lang="en-GB" sz="1200" dirty="0"/>
          </a:p>
          <a:p>
            <a:r>
              <a:rPr lang="en-GB" sz="1200" dirty="0"/>
              <a:t>The Royal Lond</a:t>
            </a:r>
            <a:r>
              <a:rPr lang="en-GB" dirty="0"/>
              <a:t>on in Whitechapel is home to THE leading major Trauma Centre (which was developed with Barts Charity funding)</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victims of the most traumatic incidents in London will come to RLH. </a:t>
            </a:r>
            <a:r>
              <a:rPr lang="en-GB" sz="1200" dirty="0"/>
              <a:t>It is also home to London’s busiest children’s A&amp;E and 40,000 children are treated in the hospital every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dirty="0"/>
          </a:p>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74E7FF1D-5287-429B-B4BB-8157B667BC59}" type="slidenum">
              <a:rPr lang="en-GB" smtClean="0"/>
              <a:t>5</a:t>
            </a:fld>
            <a:endParaRPr lang="en-GB"/>
          </a:p>
        </p:txBody>
      </p:sp>
    </p:spTree>
    <p:extLst>
      <p:ext uri="{BB962C8B-B14F-4D97-AF65-F5344CB8AC3E}">
        <p14:creationId xmlns:p14="http://schemas.microsoft.com/office/powerpoint/2010/main" val="33468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dirty="0"/>
          </a:p>
          <a:p>
            <a:pPr marL="573300" marR="0" indent="-342900" algn="l" defTabSz="914400" rtl="0" eaLnBrk="1" fontAlgn="auto" latinLnBrk="0" hangingPunct="1">
              <a:lnSpc>
                <a:spcPct val="100000"/>
              </a:lnSpc>
              <a:spcBef>
                <a:spcPts val="0"/>
              </a:spcBef>
              <a:spcAft>
                <a:spcPts val="0"/>
              </a:spcAft>
              <a:buClrTx/>
              <a:buSzTx/>
              <a:buFontTx/>
              <a:buNone/>
              <a:tabLst/>
              <a:defRPr/>
            </a:pPr>
            <a:r>
              <a:rPr lang="en-GB" sz="1200" dirty="0"/>
              <a:t>As you travel east on the Jubilee line, each stop represents one less year of life expectancy than the last. </a:t>
            </a:r>
          </a:p>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dirty="0"/>
          </a:p>
          <a:p>
            <a:pPr marL="573300" marR="0" indent="-342900" algn="l" defTabSz="914400" rtl="0" eaLnBrk="1" fontAlgn="auto" latinLnBrk="0" hangingPunct="1">
              <a:lnSpc>
                <a:spcPct val="100000"/>
              </a:lnSpc>
              <a:spcBef>
                <a:spcPts val="0"/>
              </a:spcBef>
              <a:spcAft>
                <a:spcPts val="0"/>
              </a:spcAft>
              <a:buClrTx/>
              <a:buSzTx/>
              <a:buFontTx/>
              <a:buNone/>
              <a:tabLst/>
              <a:defRPr/>
            </a:pPr>
            <a:r>
              <a:rPr lang="en-GB" sz="1200" dirty="0"/>
              <a:t>In fact, the average resident of Stratford is expected to die 10 years earlier than the average resident of Westminster </a:t>
            </a:r>
          </a:p>
        </p:txBody>
      </p:sp>
      <p:sp>
        <p:nvSpPr>
          <p:cNvPr id="4" name="Slide Number Placeholder 3"/>
          <p:cNvSpPr>
            <a:spLocks noGrp="1"/>
          </p:cNvSpPr>
          <p:nvPr>
            <p:ph type="sldNum" sz="quarter" idx="10"/>
          </p:nvPr>
        </p:nvSpPr>
        <p:spPr/>
        <p:txBody>
          <a:bodyPr/>
          <a:lstStyle/>
          <a:p>
            <a:fld id="{74E7FF1D-5287-429B-B4BB-8157B667BC59}" type="slidenum">
              <a:rPr lang="en-GB" smtClean="0"/>
              <a:t>6</a:t>
            </a:fld>
            <a:endParaRPr lang="en-GB"/>
          </a:p>
        </p:txBody>
      </p:sp>
    </p:spTree>
    <p:extLst>
      <p:ext uri="{BB962C8B-B14F-4D97-AF65-F5344CB8AC3E}">
        <p14:creationId xmlns:p14="http://schemas.microsoft.com/office/powerpoint/2010/main" val="166175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Our funding benefits some of the most vulnerable and disadvantaged communities in East London.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2 and a half million across East London that makes up Barts Health’s catchment area includes residents of some of the most economically deprived and ethnically diverse communities in the UK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also includes the business areas of the City and Canary Wharf, whose populations also have particular health needs </a:t>
            </a:r>
          </a:p>
        </p:txBody>
      </p:sp>
      <p:sp>
        <p:nvSpPr>
          <p:cNvPr id="4" name="Slide Number Placeholder 3"/>
          <p:cNvSpPr>
            <a:spLocks noGrp="1"/>
          </p:cNvSpPr>
          <p:nvPr>
            <p:ph type="sldNum" sz="quarter" idx="10"/>
          </p:nvPr>
        </p:nvSpPr>
        <p:spPr/>
        <p:txBody>
          <a:bodyPr/>
          <a:lstStyle/>
          <a:p>
            <a:fld id="{74E7FF1D-5287-429B-B4BB-8157B667BC59}" type="slidenum">
              <a:rPr lang="en-GB" smtClean="0"/>
              <a:t>7</a:t>
            </a:fld>
            <a:endParaRPr lang="en-GB"/>
          </a:p>
        </p:txBody>
      </p:sp>
    </p:spTree>
    <p:extLst>
      <p:ext uri="{BB962C8B-B14F-4D97-AF65-F5344CB8AC3E}">
        <p14:creationId xmlns:p14="http://schemas.microsoft.com/office/powerpoint/2010/main" val="98601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573300" indent="-342900">
              <a:defRPr/>
            </a:pPr>
            <a:r>
              <a:rPr lang="en-GB" sz="1000" dirty="0"/>
              <a:t>We do this by funding……</a:t>
            </a:r>
          </a:p>
          <a:p>
            <a:pPr marL="573300" indent="-342900">
              <a:defRPr/>
            </a:pPr>
            <a:endParaRPr lang="en-GB" sz="1000" dirty="0"/>
          </a:p>
          <a:p>
            <a:pPr marL="573300" lvl="2" indent="-342900">
              <a:buFont typeface="Arial" panose="020B0604020202020204" pitchFamily="34" charset="0"/>
              <a:buChar char="•"/>
            </a:pPr>
            <a:r>
              <a:rPr lang="en-GB" sz="1000" b="1" dirty="0">
                <a:solidFill>
                  <a:srgbClr val="7030A0"/>
                </a:solidFill>
              </a:rPr>
              <a:t>ground-breaking medical research</a:t>
            </a:r>
          </a:p>
          <a:p>
            <a:pPr marL="573300" lvl="2" indent="-342900">
              <a:buFont typeface="Arial" panose="020B0604020202020204" pitchFamily="34" charset="0"/>
              <a:buChar char="•"/>
            </a:pPr>
            <a:r>
              <a:rPr lang="en-GB" sz="1000" b="1" dirty="0">
                <a:solidFill>
                  <a:srgbClr val="7030A0"/>
                </a:solidFill>
              </a:rPr>
              <a:t>state-of-the-art equipment </a:t>
            </a:r>
          </a:p>
          <a:p>
            <a:pPr marL="573300" lvl="2" indent="-342900">
              <a:buFont typeface="Arial" panose="020B0604020202020204" pitchFamily="34" charset="0"/>
              <a:buChar char="•"/>
            </a:pPr>
            <a:r>
              <a:rPr lang="en-GB" sz="1000" b="1" dirty="0">
                <a:solidFill>
                  <a:srgbClr val="7030A0"/>
                </a:solidFill>
              </a:rPr>
              <a:t>improvements in service delivery and facilities</a:t>
            </a:r>
          </a:p>
          <a:p>
            <a:pPr marL="573300" lvl="2" indent="-342900">
              <a:buFont typeface="Arial" panose="020B0604020202020204" pitchFamily="34" charset="0"/>
              <a:buChar char="•"/>
            </a:pPr>
            <a:r>
              <a:rPr lang="en-GB" sz="1000" b="1" dirty="0">
                <a:solidFill>
                  <a:srgbClr val="7030A0"/>
                </a:solidFill>
              </a:rPr>
              <a:t>Inspirational education and employment initiatives</a:t>
            </a:r>
          </a:p>
          <a:p>
            <a:pPr marL="573300" indent="-342900">
              <a:defRPr/>
            </a:pPr>
            <a:endParaRPr lang="en-GB" sz="1000" dirty="0"/>
          </a:p>
          <a:p>
            <a:pPr marL="573300" indent="-342900">
              <a:defRPr/>
            </a:pPr>
            <a:endParaRPr lang="en-GB" sz="1000" dirty="0"/>
          </a:p>
          <a:p>
            <a:pPr marL="573300" indent="-342900">
              <a:defRPr/>
            </a:pPr>
            <a:r>
              <a:rPr lang="en-GB" sz="1000" dirty="0"/>
              <a:t>We go beyond standard NHS care – looking ahead to how future healthcare developments can transform outcomes for patients, investing in research that will save the lives of future generations and building facilities that can take services to a world class level.</a:t>
            </a:r>
          </a:p>
          <a:p>
            <a:pPr marL="573300" marR="0" indent="-34290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7FF1D-5287-429B-B4BB-8157B667BC5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90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GB" dirty="0">
                <a:cs typeface="Calibri"/>
              </a:rPr>
              <a:t>Small projects - fast, greatest need, huge impact from small numbers</a:t>
            </a:r>
          </a:p>
          <a:p>
            <a:r>
              <a:rPr lang="en-GB" dirty="0">
                <a:cs typeface="Calibri"/>
              </a:rPr>
              <a:t>Large projects - big research programmes/ pieces of equipment</a:t>
            </a:r>
          </a:p>
          <a:p>
            <a:r>
              <a:rPr lang="en-GB" dirty="0">
                <a:cs typeface="Calibri"/>
              </a:rPr>
              <a:t>Programme - truly transformational</a:t>
            </a:r>
          </a:p>
          <a:p>
            <a:endParaRPr lang="en-GB" dirty="0">
              <a:cs typeface="Calibri"/>
            </a:endParaRPr>
          </a:p>
          <a:p>
            <a:r>
              <a:rPr lang="en-GB" dirty="0">
                <a:cs typeface="Calibri"/>
              </a:rPr>
              <a:t>All of this is determined by staff, we have a grant applications process where any member of staff from QMUL School of Medicine and Dentistry or the hospitals can submit a proposal, we are going the receive our next wave of applications in Spring – so watch this space for some exciting future projects! </a:t>
            </a:r>
          </a:p>
        </p:txBody>
      </p:sp>
      <p:sp>
        <p:nvSpPr>
          <p:cNvPr id="4" name="Slide Number Placeholder 3"/>
          <p:cNvSpPr>
            <a:spLocks noGrp="1"/>
          </p:cNvSpPr>
          <p:nvPr>
            <p:ph type="sldNum" sz="quarter" idx="10"/>
          </p:nvPr>
        </p:nvSpPr>
        <p:spPr/>
        <p:txBody>
          <a:bodyPr/>
          <a:lstStyle/>
          <a:p>
            <a:fld id="{74E7FF1D-5287-429B-B4BB-8157B667BC59}" type="slidenum">
              <a:rPr lang="en-GB" smtClean="0"/>
              <a:t>9</a:t>
            </a:fld>
            <a:endParaRPr lang="en-GB"/>
          </a:p>
        </p:txBody>
      </p:sp>
    </p:spTree>
    <p:extLst>
      <p:ext uri="{BB962C8B-B14F-4D97-AF65-F5344CB8AC3E}">
        <p14:creationId xmlns:p14="http://schemas.microsoft.com/office/powerpoint/2010/main" val="288197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7979F4E-11BF-41F8-AC82-CE48EDA0F592}" type="slidenum">
              <a:rPr lang="en-GB" smtClean="0"/>
              <a:t>10</a:t>
            </a:fld>
            <a:endParaRPr lang="en-GB"/>
          </a:p>
        </p:txBody>
      </p:sp>
    </p:spTree>
    <p:extLst>
      <p:ext uri="{BB962C8B-B14F-4D97-AF65-F5344CB8AC3E}">
        <p14:creationId xmlns:p14="http://schemas.microsoft.com/office/powerpoint/2010/main" val="38288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DF0E-735F-426A-818F-9978695ADB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B749D2-1A75-44C5-9013-3A9552C56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24B0E8-5BBF-4BAF-BFD6-9CDFAEBB23A1}"/>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5" name="Footer Placeholder 4">
            <a:extLst>
              <a:ext uri="{FF2B5EF4-FFF2-40B4-BE49-F238E27FC236}">
                <a16:creationId xmlns:a16="http://schemas.microsoft.com/office/drawing/2014/main" id="{271F06E7-99CD-4563-8F8B-D76C50CB9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650A19-F375-4DB7-B621-726DF601651B}"/>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351786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BBA7-F1DA-4B1C-A9EE-A395CFC459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49F42B-5189-4A2F-B52E-DBC445B2C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F97802-EE22-44AB-A30B-AE884555CE7E}"/>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5" name="Footer Placeholder 4">
            <a:extLst>
              <a:ext uri="{FF2B5EF4-FFF2-40B4-BE49-F238E27FC236}">
                <a16:creationId xmlns:a16="http://schemas.microsoft.com/office/drawing/2014/main" id="{24BBA779-3FC3-43A0-AE6C-7508C4EF5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D9048F-5950-44EB-94DF-D288144365A1}"/>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342976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77004-3A0E-4D63-8449-6BFD8F92CE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375C3D-AB23-4742-B253-6F6342BDF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20901-5566-4230-B9E7-51BCCD43F424}"/>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5" name="Footer Placeholder 4">
            <a:extLst>
              <a:ext uri="{FF2B5EF4-FFF2-40B4-BE49-F238E27FC236}">
                <a16:creationId xmlns:a16="http://schemas.microsoft.com/office/drawing/2014/main" id="{DE81483C-42DE-4B2F-B5FB-0D1282B739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779005-6B65-4BAF-ADEE-581A3CCBF2A2}"/>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3596918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5691" y="728663"/>
            <a:ext cx="6669087" cy="1814512"/>
          </a:xfrm>
        </p:spPr>
        <p:txBody>
          <a:bodyPr anchor="b">
            <a:normAutofit/>
          </a:bodyPr>
          <a:lstStyle>
            <a:lvl1pPr algn="l">
              <a:defRPr sz="54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055688" y="2781300"/>
            <a:ext cx="5802312" cy="1295400"/>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71595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5691" y="728663"/>
            <a:ext cx="5907087" cy="1814512"/>
          </a:xfrm>
        </p:spPr>
        <p:txBody>
          <a:bodyPr anchor="b">
            <a:normAutofit/>
          </a:bodyPr>
          <a:lstStyle>
            <a:lvl1pPr algn="l">
              <a:defRPr sz="54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055691" y="2781303"/>
            <a:ext cx="5907087" cy="2663825"/>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289811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ection Title Slid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5691" y="728663"/>
            <a:ext cx="5907087" cy="1814512"/>
          </a:xfrm>
        </p:spPr>
        <p:txBody>
          <a:bodyPr anchor="b">
            <a:normAutofit/>
          </a:bodyPr>
          <a:lstStyle>
            <a:lvl1pPr algn="l">
              <a:defRPr sz="54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055691" y="2781303"/>
            <a:ext cx="5907087" cy="2663825"/>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629048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690" y="1520825"/>
            <a:ext cx="10080625" cy="3924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75455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1055690" y="728663"/>
            <a:ext cx="10080625" cy="4716462"/>
          </a:xfrm>
        </p:spPr>
        <p:txBody>
          <a:bodyPr/>
          <a:lstStyle>
            <a:lvl1pPr marL="230400">
              <a:defRPr/>
            </a:lvl1pPr>
            <a:lvl2pPr marL="230400">
              <a:defRPr/>
            </a:lvl2pPr>
            <a:lvl3pPr marL="230400">
              <a:defRPr/>
            </a:lvl3pPr>
            <a:lvl4pPr marL="230400">
              <a:defRPr/>
            </a:lvl4pPr>
            <a:lvl5pPr marL="2304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1"/>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97990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55688" y="1520825"/>
            <a:ext cx="4964112" cy="3924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2" y="1520825"/>
            <a:ext cx="4964113" cy="3924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p:cNvSpPr>
            <a:spLocks noGrp="1"/>
          </p:cNvSpPr>
          <p:nvPr>
            <p:ph type="title"/>
          </p:nvPr>
        </p:nvSpPr>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178677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91" y="1520826"/>
            <a:ext cx="4941887" cy="488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55691" y="2187577"/>
            <a:ext cx="4941887" cy="3257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520827"/>
            <a:ext cx="4964113" cy="4889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187577"/>
            <a:ext cx="4964113" cy="3257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p:cNvSpPr>
            <a:spLocks noGrp="1"/>
          </p:cNvSpPr>
          <p:nvPr>
            <p:ph type="title"/>
          </p:nvPr>
        </p:nvSpPr>
        <p:spPr>
          <a:xfrm>
            <a:off x="1055690" y="728663"/>
            <a:ext cx="10080625" cy="614362"/>
          </a:xfrm>
          <a:prstGeom prst="rect">
            <a:avLst/>
          </a:prstGeom>
        </p:spPr>
        <p:txBody>
          <a:bodyPr vert="horz" lIns="0" tIns="0" rIns="0" bIns="0" rtlCol="0" anchor="t" anchorCtr="0">
            <a:normAutofit/>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380733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520826"/>
            <a:ext cx="5953125" cy="414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55690" y="1520826"/>
            <a:ext cx="3716337" cy="4140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7"/>
          <p:cNvSpPr>
            <a:spLocks noGrp="1"/>
          </p:cNvSpPr>
          <p:nvPr>
            <p:ph type="title"/>
          </p:nvPr>
        </p:nvSpPr>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419313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88FD-DEEC-4651-9838-5BDBB53A5B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BE7A9-06F6-4933-9F80-942C91888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F6472-B8A3-4316-A078-7D7D2E84DDD5}"/>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5" name="Footer Placeholder 4">
            <a:extLst>
              <a:ext uri="{FF2B5EF4-FFF2-40B4-BE49-F238E27FC236}">
                <a16:creationId xmlns:a16="http://schemas.microsoft.com/office/drawing/2014/main" id="{9256D7BF-09AB-49ED-9609-F00FA915D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EC17C8-BE89-45F3-A2D2-10DD8E910300}"/>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3449204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728667"/>
            <a:ext cx="5953125" cy="4716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55690" y="728664"/>
            <a:ext cx="3716337" cy="47164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2828608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s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55689" y="728664"/>
            <a:ext cx="4935536" cy="42148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55690" y="5114929"/>
            <a:ext cx="4935537" cy="330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Picture Placeholder 2"/>
          <p:cNvSpPr>
            <a:spLocks noGrp="1"/>
          </p:cNvSpPr>
          <p:nvPr>
            <p:ph type="pic" idx="10"/>
          </p:nvPr>
        </p:nvSpPr>
        <p:spPr>
          <a:xfrm>
            <a:off x="6200777" y="728663"/>
            <a:ext cx="4935536" cy="42148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8" name="Text Placeholder 3"/>
          <p:cNvSpPr>
            <a:spLocks noGrp="1"/>
          </p:cNvSpPr>
          <p:nvPr>
            <p:ph type="body" sz="half" idx="11"/>
          </p:nvPr>
        </p:nvSpPr>
        <p:spPr>
          <a:xfrm>
            <a:off x="6200778" y="5114926"/>
            <a:ext cx="4935537" cy="330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p:cNvSpPr>
            <a:spLocks noGrp="1"/>
          </p:cNvSpPr>
          <p:nvPr>
            <p:ph type="sldNum" sz="quarter" idx="12"/>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2665293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624417" y="6245225"/>
            <a:ext cx="7584016" cy="476250"/>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9E6DD245-FD9C-4F5A-8D0B-A1010DCC93CD}" type="slidenum">
              <a:rPr lang="en-GB"/>
              <a:pPr>
                <a:defRPr/>
              </a:pPr>
              <a:t>‹#›</a:t>
            </a:fld>
            <a:endParaRPr lang="en-GB"/>
          </a:p>
        </p:txBody>
      </p:sp>
    </p:spTree>
    <p:extLst>
      <p:ext uri="{BB962C8B-B14F-4D97-AF65-F5344CB8AC3E}">
        <p14:creationId xmlns:p14="http://schemas.microsoft.com/office/powerpoint/2010/main" val="3659336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734" y="1520829"/>
            <a:ext cx="6433868" cy="3924299"/>
          </a:xfrm>
        </p:spPr>
        <p:txBody>
          <a:bodyPr lIns="0" tIns="0" rIns="0" bIns="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95403" y="1520829"/>
            <a:ext cx="2902789" cy="3924299"/>
          </a:xfrm>
        </p:spPr>
        <p:txBody>
          <a:bodyPr lIns="0" tIns="0" rIns="0" bIns="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Title 7"/>
          <p:cNvSpPr>
            <a:spLocks noGrp="1"/>
          </p:cNvSpPr>
          <p:nvPr>
            <p:ph type="title"/>
          </p:nvPr>
        </p:nvSpPr>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4B82C33-576D-45E3-8573-65DA0660AC72}" type="slidenum">
              <a:rPr lang="en-GB" smtClean="0"/>
              <a:pPr/>
              <a:t>‹#›</a:t>
            </a:fld>
            <a:endParaRPr lang="en-GB"/>
          </a:p>
        </p:txBody>
      </p:sp>
    </p:spTree>
    <p:extLst>
      <p:ext uri="{BB962C8B-B14F-4D97-AF65-F5344CB8AC3E}">
        <p14:creationId xmlns:p14="http://schemas.microsoft.com/office/powerpoint/2010/main" val="194932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FE54-F5B2-42D1-B05F-AF134DEA9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90DBA2-4D95-4D7B-8318-44A8F0A0C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8876F-4EEE-4B78-AC36-9240E745CEAC}"/>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5" name="Footer Placeholder 4">
            <a:extLst>
              <a:ext uri="{FF2B5EF4-FFF2-40B4-BE49-F238E27FC236}">
                <a16:creationId xmlns:a16="http://schemas.microsoft.com/office/drawing/2014/main" id="{256BD772-E174-4E75-93E7-A3078816FD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7C0E3-07CE-4691-8F78-AC6958F06DE8}"/>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110081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5686-04F3-403F-B24B-722AA49D82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0E0DBF-EB4B-4641-97D0-5C76657A8D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66D120-CBFB-40C3-AD53-406F86AE8E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073236-1926-4B34-8F3D-7DD7AD23BD4E}"/>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6" name="Footer Placeholder 5">
            <a:extLst>
              <a:ext uri="{FF2B5EF4-FFF2-40B4-BE49-F238E27FC236}">
                <a16:creationId xmlns:a16="http://schemas.microsoft.com/office/drawing/2014/main" id="{3C4F4901-7AD5-445F-9ECC-6DBBF97E1D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6C1B90-5784-448F-964E-2D0B96957D22}"/>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94322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4EDE-9D41-4F0D-841A-C2F5830511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12D3FD-93D2-4E9D-8A07-9B91873B9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9D832-67D9-48F5-9F19-5BF8450183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3B2EC0-F8EC-497E-862E-934D9FA48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0E373-8733-471C-8751-CAEB173A53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CB7943-20E9-4244-BE1D-6FC770C1BA55}"/>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8" name="Footer Placeholder 7">
            <a:extLst>
              <a:ext uri="{FF2B5EF4-FFF2-40B4-BE49-F238E27FC236}">
                <a16:creationId xmlns:a16="http://schemas.microsoft.com/office/drawing/2014/main" id="{E811772E-0EC2-4173-B992-24B30A90CB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D9C880-1531-4D94-9FDF-2BDE1EC42327}"/>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82254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6DCF-1AEB-445B-ADF1-2B3FA2DB10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2140DA-7409-45D0-B5BC-E59C4120CCE0}"/>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4" name="Footer Placeholder 3">
            <a:extLst>
              <a:ext uri="{FF2B5EF4-FFF2-40B4-BE49-F238E27FC236}">
                <a16:creationId xmlns:a16="http://schemas.microsoft.com/office/drawing/2014/main" id="{A1C8B457-3F4A-4857-B99F-1846114CDE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F2BBE5-6968-491B-8CA7-367F28C3038E}"/>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312812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C5D8D-4005-4012-BC42-F9CC55D93F44}"/>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3" name="Footer Placeholder 2">
            <a:extLst>
              <a:ext uri="{FF2B5EF4-FFF2-40B4-BE49-F238E27FC236}">
                <a16:creationId xmlns:a16="http://schemas.microsoft.com/office/drawing/2014/main" id="{66E8C180-B1A2-4FD5-B0BB-17F905C284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9A40DE-1411-41C7-9BEE-2FE335F93AED}"/>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349930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5A19-0731-4AAC-9332-604DD587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389DBA-E8D2-491B-B3FC-8E7925F6D2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8AD3F4-3F44-4B36-B870-5F4F68746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BFAA1-39AD-45A5-B5C5-D8F199CC859C}"/>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6" name="Footer Placeholder 5">
            <a:extLst>
              <a:ext uri="{FF2B5EF4-FFF2-40B4-BE49-F238E27FC236}">
                <a16:creationId xmlns:a16="http://schemas.microsoft.com/office/drawing/2014/main" id="{32F5785B-12AF-46A8-BFD4-A6394ABC8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C6417E-7F4F-4BA4-8FDD-B07B9B47AEEB}"/>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127743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3F57-5C03-4B40-B39B-5FE122556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2DBC32-747B-4AD9-83E0-6096F56B3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2346A6-019B-449C-BC40-E324A7CDE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80952-6FF4-412D-AC16-7041A8F9E95D}"/>
              </a:ext>
            </a:extLst>
          </p:cNvPr>
          <p:cNvSpPr>
            <a:spLocks noGrp="1"/>
          </p:cNvSpPr>
          <p:nvPr>
            <p:ph type="dt" sz="half" idx="10"/>
          </p:nvPr>
        </p:nvSpPr>
        <p:spPr/>
        <p:txBody>
          <a:bodyPr/>
          <a:lstStyle/>
          <a:p>
            <a:fld id="{AC15901C-6996-4FD0-98C6-5E62BA7F4186}" type="datetimeFigureOut">
              <a:rPr lang="en-GB" smtClean="0"/>
              <a:t>05/05/2021</a:t>
            </a:fld>
            <a:endParaRPr lang="en-GB"/>
          </a:p>
        </p:txBody>
      </p:sp>
      <p:sp>
        <p:nvSpPr>
          <p:cNvPr id="6" name="Footer Placeholder 5">
            <a:extLst>
              <a:ext uri="{FF2B5EF4-FFF2-40B4-BE49-F238E27FC236}">
                <a16:creationId xmlns:a16="http://schemas.microsoft.com/office/drawing/2014/main" id="{9141E42B-3604-4DAF-B083-81D0D20FB6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BAAE21-79BD-4031-B40D-DB7365D3DBAB}"/>
              </a:ext>
            </a:extLst>
          </p:cNvPr>
          <p:cNvSpPr>
            <a:spLocks noGrp="1"/>
          </p:cNvSpPr>
          <p:nvPr>
            <p:ph type="sldNum" sz="quarter" idx="12"/>
          </p:nvPr>
        </p:nvSpPr>
        <p:spPr/>
        <p:txBody>
          <a:bodyPr/>
          <a:lstStyle/>
          <a:p>
            <a:fld id="{A7A79AEE-55F4-44E2-91EF-F4A055426CCD}" type="slidenum">
              <a:rPr lang="en-GB" smtClean="0"/>
              <a:t>‹#›</a:t>
            </a:fld>
            <a:endParaRPr lang="en-GB"/>
          </a:p>
        </p:txBody>
      </p:sp>
    </p:spTree>
    <p:extLst>
      <p:ext uri="{BB962C8B-B14F-4D97-AF65-F5344CB8AC3E}">
        <p14:creationId xmlns:p14="http://schemas.microsoft.com/office/powerpoint/2010/main" val="283957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6BD0F-6422-40EB-BFFA-932E11F7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A4F50C-ABBE-46A0-A9D9-EC4A58147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37BAC8-223B-4272-BAF9-ADA64225B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5901C-6996-4FD0-98C6-5E62BA7F4186}" type="datetimeFigureOut">
              <a:rPr lang="en-GB" smtClean="0"/>
              <a:t>05/05/2021</a:t>
            </a:fld>
            <a:endParaRPr lang="en-GB"/>
          </a:p>
        </p:txBody>
      </p:sp>
      <p:sp>
        <p:nvSpPr>
          <p:cNvPr id="5" name="Footer Placeholder 4">
            <a:extLst>
              <a:ext uri="{FF2B5EF4-FFF2-40B4-BE49-F238E27FC236}">
                <a16:creationId xmlns:a16="http://schemas.microsoft.com/office/drawing/2014/main" id="{7FFB6098-9F2C-4C0B-9296-8FD51F9DB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31BA90-5C68-4FBD-9BF8-8C5D65B08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79AEE-55F4-44E2-91EF-F4A055426CCD}" type="slidenum">
              <a:rPr lang="en-GB" smtClean="0"/>
              <a:t>‹#›</a:t>
            </a:fld>
            <a:endParaRPr lang="en-GB"/>
          </a:p>
        </p:txBody>
      </p:sp>
    </p:spTree>
    <p:extLst>
      <p:ext uri="{BB962C8B-B14F-4D97-AF65-F5344CB8AC3E}">
        <p14:creationId xmlns:p14="http://schemas.microsoft.com/office/powerpoint/2010/main" val="34161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690" y="728663"/>
            <a:ext cx="10080625" cy="61436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1055690" y="1520825"/>
            <a:ext cx="10080625" cy="39243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4"/>
          </p:nvPr>
        </p:nvSpPr>
        <p:spPr>
          <a:xfrm>
            <a:off x="1055688" y="6339100"/>
            <a:ext cx="2743200" cy="365125"/>
          </a:xfrm>
          <a:prstGeom prst="rect">
            <a:avLst/>
          </a:prstGeom>
        </p:spPr>
        <p:txBody>
          <a:bodyPr vert="horz" lIns="0" tIns="45720" rIns="91440" bIns="45720" rtlCol="0" anchor="ctr"/>
          <a:lstStyle>
            <a:lvl1pPr algn="l">
              <a:defRPr sz="1200" baseline="0">
                <a:solidFill>
                  <a:schemeClr val="bg1"/>
                </a:solidFill>
              </a:defRPr>
            </a:lvl1pPr>
          </a:lstStyle>
          <a:p>
            <a:fld id="{34B82C33-576D-45E3-8573-65DA0660AC72}" type="slidenum">
              <a:rPr lang="en-GB" smtClean="0"/>
              <a:pPr/>
              <a:t>‹#›</a:t>
            </a:fld>
            <a:endParaRPr lang="en-GB"/>
          </a:p>
        </p:txBody>
      </p:sp>
    </p:spTree>
    <p:extLst>
      <p:ext uri="{BB962C8B-B14F-4D97-AF65-F5344CB8AC3E}">
        <p14:creationId xmlns:p14="http://schemas.microsoft.com/office/powerpoint/2010/main" val="2063481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4" r:id="rId4"/>
    <p:sldLayoutId id="2147483665" r:id="rId5"/>
    <p:sldLayoutId id="2147483666" r:id="rId6"/>
    <p:sldLayoutId id="2147483667" r:id="rId7"/>
    <p:sldLayoutId id="2147483668" r:id="rId8"/>
    <p:sldLayoutId id="2147483673"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228600" algn="l" defTabSz="914400" rtl="0" eaLnBrk="1" latinLnBrk="0" hangingPunct="1">
        <a:lnSpc>
          <a:spcPct val="12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0" indent="-228600" algn="l" defTabSz="914400" rtl="0" eaLnBrk="1" latinLnBrk="0" hangingPunct="1">
        <a:lnSpc>
          <a:spcPct val="12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0" indent="-228600" algn="l" defTabSz="914400" rtl="0" eaLnBrk="1" latinLnBrk="0" hangingPunct="1">
        <a:lnSpc>
          <a:spcPct val="12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0" indent="-228600" algn="l" defTabSz="914400" rtl="0" eaLnBrk="1" latinLnBrk="0" hangingPunct="1">
        <a:lnSpc>
          <a:spcPct val="12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0" indent="-228600" algn="l" defTabSz="914400" rtl="0" eaLnBrk="1" latinLnBrk="0" hangingPunct="1">
        <a:lnSpc>
          <a:spcPct val="120000"/>
        </a:lnSpc>
        <a:spcBef>
          <a:spcPts val="0"/>
        </a:spcBef>
        <a:spcAft>
          <a:spcPts val="12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015">
          <p15:clr>
            <a:srgbClr val="F26B43"/>
          </p15:clr>
        </p15:guide>
        <p15:guide id="3" orient="horz" pos="459">
          <p15:clr>
            <a:srgbClr val="F26B43"/>
          </p15:clr>
        </p15:guide>
        <p15:guide id="4" orient="horz" pos="3430">
          <p15:clr>
            <a:srgbClr val="F26B43"/>
          </p15:clr>
        </p15:guide>
        <p15:guide id="5" orient="horz" pos="9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728666"/>
            <a:ext cx="9601200" cy="651563"/>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1295400" y="1520825"/>
            <a:ext cx="9601200" cy="39243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295400" y="6300639"/>
            <a:ext cx="2743200" cy="365125"/>
          </a:xfrm>
          <a:prstGeom prst="rect">
            <a:avLst/>
          </a:prstGeom>
        </p:spPr>
        <p:txBody>
          <a:bodyPr vert="horz" lIns="0" tIns="45720" rIns="91440" bIns="45720" rtlCol="0" anchor="ctr"/>
          <a:lstStyle>
            <a:lvl1pPr algn="l">
              <a:defRPr sz="900" baseline="0">
                <a:solidFill>
                  <a:schemeClr val="bg1"/>
                </a:solidFill>
              </a:defRPr>
            </a:lvl1pPr>
          </a:lstStyle>
          <a:p>
            <a:fld id="{34B82C33-576D-45E3-8573-65DA0660AC72}" type="slidenum">
              <a:rPr lang="en-GB" smtClean="0"/>
              <a:pPr/>
              <a:t>‹#›</a:t>
            </a:fld>
            <a:endParaRPr lang="en-GB"/>
          </a:p>
        </p:txBody>
      </p:sp>
    </p:spTree>
    <p:extLst>
      <p:ext uri="{BB962C8B-B14F-4D97-AF65-F5344CB8AC3E}">
        <p14:creationId xmlns:p14="http://schemas.microsoft.com/office/powerpoint/2010/main" val="1603742602"/>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0" indent="-171450" algn="l" defTabSz="685800" rtl="0" eaLnBrk="1" latinLnBrk="0" hangingPunct="1">
        <a:lnSpc>
          <a:spcPct val="120000"/>
        </a:lnSpc>
        <a:spcBef>
          <a:spcPts val="0"/>
        </a:spcBef>
        <a:spcAft>
          <a:spcPts val="900"/>
        </a:spcAft>
        <a:buFont typeface="Arial" panose="020B0604020202020204" pitchFamily="34" charset="0"/>
        <a:buChar char="•"/>
        <a:defRPr sz="1800" kern="1200">
          <a:solidFill>
            <a:schemeClr val="tx1"/>
          </a:solidFill>
          <a:latin typeface="+mn-lt"/>
          <a:ea typeface="+mn-ea"/>
          <a:cs typeface="+mn-cs"/>
        </a:defRPr>
      </a:lvl1pPr>
      <a:lvl2pPr marL="0" indent="-171450" algn="l" defTabSz="685800" rtl="0" eaLnBrk="1" latinLnBrk="0" hangingPunct="1">
        <a:lnSpc>
          <a:spcPct val="120000"/>
        </a:lnSpc>
        <a:spcBef>
          <a:spcPts val="0"/>
        </a:spcBef>
        <a:spcAft>
          <a:spcPts val="900"/>
        </a:spcAft>
        <a:buFont typeface="Arial" panose="020B0604020202020204" pitchFamily="34" charset="0"/>
        <a:buChar char="•"/>
        <a:defRPr sz="1500" kern="1200">
          <a:solidFill>
            <a:schemeClr val="tx1"/>
          </a:solidFill>
          <a:latin typeface="+mn-lt"/>
          <a:ea typeface="+mn-ea"/>
          <a:cs typeface="+mn-cs"/>
        </a:defRPr>
      </a:lvl2pPr>
      <a:lvl3pPr marL="0" indent="-171450" algn="l" defTabSz="685800" rtl="0" eaLnBrk="1" latinLnBrk="0" hangingPunct="1">
        <a:lnSpc>
          <a:spcPct val="120000"/>
        </a:lnSpc>
        <a:spcBef>
          <a:spcPts val="0"/>
        </a:spcBef>
        <a:spcAft>
          <a:spcPts val="900"/>
        </a:spcAft>
        <a:buFont typeface="Arial" panose="020B0604020202020204" pitchFamily="34" charset="0"/>
        <a:buChar char="•"/>
        <a:defRPr sz="1350" kern="1200">
          <a:solidFill>
            <a:schemeClr val="tx1"/>
          </a:solidFill>
          <a:latin typeface="+mn-lt"/>
          <a:ea typeface="+mn-ea"/>
          <a:cs typeface="+mn-cs"/>
        </a:defRPr>
      </a:lvl3pPr>
      <a:lvl4pPr marL="0" indent="-171450" algn="l" defTabSz="685800" rtl="0" eaLnBrk="1" latinLnBrk="0" hangingPunct="1">
        <a:lnSpc>
          <a:spcPct val="1200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4pPr>
      <a:lvl5pPr marL="0" indent="-171450" algn="l" defTabSz="685800" rtl="0" eaLnBrk="1" latinLnBrk="0" hangingPunct="1">
        <a:lnSpc>
          <a:spcPct val="120000"/>
        </a:lnSpc>
        <a:spcBef>
          <a:spcPts val="0"/>
        </a:spcBef>
        <a:spcAft>
          <a:spcPts val="900"/>
        </a:spcAft>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459">
          <p15:clr>
            <a:srgbClr val="F26B43"/>
          </p15:clr>
        </p15:guide>
        <p15:guide id="7" pos="3861">
          <p15:clr>
            <a:srgbClr val="F26B43"/>
          </p15:clr>
        </p15:guide>
        <p15:guide id="8" orient="horz" pos="459">
          <p15:clr>
            <a:srgbClr val="F26B43"/>
          </p15:clr>
        </p15:guide>
        <p15:guide id="9" orient="horz" pos="3430">
          <p15:clr>
            <a:srgbClr val="F26B43"/>
          </p15:clr>
        </p15:guide>
        <p15:guide id="10" orient="horz" pos="9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6.jfi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2.xml"/><Relationship Id="rId7"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video" Target="about:blank"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1.jpe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1E91D-184F-4830-95B0-246827992F1F}"/>
              </a:ext>
            </a:extLst>
          </p:cNvPr>
          <p:cNvSpPr/>
          <p:nvPr/>
        </p:nvSpPr>
        <p:spPr>
          <a:xfrm>
            <a:off x="0" y="6350"/>
            <a:ext cx="12192000" cy="6881850"/>
          </a:xfrm>
          <a:prstGeom prst="rect">
            <a:avLst/>
          </a:prstGeom>
          <a:solidFill>
            <a:srgbClr val="702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hape&#10;&#10;Description automatically generated with medium confidence">
            <a:extLst>
              <a:ext uri="{FF2B5EF4-FFF2-40B4-BE49-F238E27FC236}">
                <a16:creationId xmlns:a16="http://schemas.microsoft.com/office/drawing/2014/main" id="{7F0C7ABC-078C-4206-9544-CFEDEB5AAF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 y="-6350"/>
            <a:ext cx="4220671" cy="6858000"/>
          </a:xfrm>
          <a:prstGeom prst="rect">
            <a:avLst/>
          </a:prstGeom>
        </p:spPr>
      </p:pic>
      <p:pic>
        <p:nvPicPr>
          <p:cNvPr id="8" name="Picture 7" descr="Shape&#10;&#10;Description automatically generated">
            <a:extLst>
              <a:ext uri="{FF2B5EF4-FFF2-40B4-BE49-F238E27FC236}">
                <a16:creationId xmlns:a16="http://schemas.microsoft.com/office/drawing/2014/main" id="{854ACEC4-789B-42FE-9B5F-0B28C854DE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63" y="-6350"/>
            <a:ext cx="4226884" cy="6858000"/>
          </a:xfrm>
          <a:prstGeom prst="rect">
            <a:avLst/>
          </a:prstGeom>
        </p:spPr>
      </p:pic>
      <p:pic>
        <p:nvPicPr>
          <p:cNvPr id="6" name="Picture 5" descr="Shape, circle&#10;&#10;Description automatically generated">
            <a:extLst>
              <a:ext uri="{FF2B5EF4-FFF2-40B4-BE49-F238E27FC236}">
                <a16:creationId xmlns:a16="http://schemas.microsoft.com/office/drawing/2014/main" id="{03B99F6C-0C5A-4AB2-AC9C-D867E32B70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350"/>
            <a:ext cx="3413512" cy="5830850"/>
          </a:xfrm>
          <a:prstGeom prst="rect">
            <a:avLst/>
          </a:prstGeom>
        </p:spPr>
      </p:pic>
      <p:pic>
        <p:nvPicPr>
          <p:cNvPr id="20" name="Picture 19">
            <a:extLst>
              <a:ext uri="{FF2B5EF4-FFF2-40B4-BE49-F238E27FC236}">
                <a16:creationId xmlns:a16="http://schemas.microsoft.com/office/drawing/2014/main" id="{20DE0709-B909-4E9F-8D66-6141C541D5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6412" y="1141430"/>
            <a:ext cx="7260792" cy="2609470"/>
          </a:xfrm>
          <a:prstGeom prst="rect">
            <a:avLst/>
          </a:prstGeom>
        </p:spPr>
      </p:pic>
      <p:sp>
        <p:nvSpPr>
          <p:cNvPr id="2" name="TextBox 1">
            <a:extLst>
              <a:ext uri="{FF2B5EF4-FFF2-40B4-BE49-F238E27FC236}">
                <a16:creationId xmlns:a16="http://schemas.microsoft.com/office/drawing/2014/main" id="{11B56DCE-396A-415E-8B12-59B0C7719097}"/>
              </a:ext>
            </a:extLst>
          </p:cNvPr>
          <p:cNvSpPr txBox="1"/>
          <p:nvPr/>
        </p:nvSpPr>
        <p:spPr>
          <a:xfrm>
            <a:off x="2856412" y="4606094"/>
            <a:ext cx="7132319" cy="1231106"/>
          </a:xfrm>
          <a:prstGeom prst="rect">
            <a:avLst/>
          </a:prstGeom>
          <a:noFill/>
        </p:spPr>
        <p:txBody>
          <a:bodyPr wrap="square" rtlCol="0">
            <a:spAutoFit/>
          </a:bodyPr>
          <a:lstStyle/>
          <a:p>
            <a:r>
              <a:rPr lang="en-GB" sz="2800" b="1" i="0" dirty="0">
                <a:solidFill>
                  <a:srgbClr val="FFFFFF"/>
                </a:solidFill>
                <a:effectLst/>
                <a:latin typeface="Open Sans" panose="020B0606030504020204" pitchFamily="34" charset="0"/>
              </a:rPr>
              <a:t>Proud to support better health for our East London community </a:t>
            </a:r>
          </a:p>
          <a:p>
            <a:endParaRPr lang="en-GB" dirty="0"/>
          </a:p>
        </p:txBody>
      </p:sp>
    </p:spTree>
    <p:extLst>
      <p:ext uri="{BB962C8B-B14F-4D97-AF65-F5344CB8AC3E}">
        <p14:creationId xmlns:p14="http://schemas.microsoft.com/office/powerpoint/2010/main" val="107292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1E91D-184F-4830-95B0-246827992F1F}"/>
              </a:ext>
            </a:extLst>
          </p:cNvPr>
          <p:cNvSpPr/>
          <p:nvPr/>
        </p:nvSpPr>
        <p:spPr>
          <a:xfrm>
            <a:off x="0" y="6350"/>
            <a:ext cx="12192000" cy="6881850"/>
          </a:xfrm>
          <a:prstGeom prst="rect">
            <a:avLst/>
          </a:prstGeom>
          <a:solidFill>
            <a:srgbClr val="702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hape&#10;&#10;Description automatically generated with medium confidence">
            <a:extLst>
              <a:ext uri="{FF2B5EF4-FFF2-40B4-BE49-F238E27FC236}">
                <a16:creationId xmlns:a16="http://schemas.microsoft.com/office/drawing/2014/main" id="{7F0C7ABC-078C-4206-9544-CFEDEB5AA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 y="-6350"/>
            <a:ext cx="4220671" cy="6858000"/>
          </a:xfrm>
          <a:prstGeom prst="rect">
            <a:avLst/>
          </a:prstGeom>
        </p:spPr>
      </p:pic>
      <p:pic>
        <p:nvPicPr>
          <p:cNvPr id="8" name="Picture 7" descr="Shape&#10;&#10;Description automatically generated">
            <a:extLst>
              <a:ext uri="{FF2B5EF4-FFF2-40B4-BE49-F238E27FC236}">
                <a16:creationId xmlns:a16="http://schemas.microsoft.com/office/drawing/2014/main" id="{854ACEC4-789B-42FE-9B5F-0B28C854DE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63" y="-6350"/>
            <a:ext cx="4226884" cy="6858000"/>
          </a:xfrm>
          <a:prstGeom prst="rect">
            <a:avLst/>
          </a:prstGeom>
        </p:spPr>
      </p:pic>
      <p:pic>
        <p:nvPicPr>
          <p:cNvPr id="6" name="Picture 5" descr="Shape, circle&#10;&#10;Description automatically generated">
            <a:extLst>
              <a:ext uri="{FF2B5EF4-FFF2-40B4-BE49-F238E27FC236}">
                <a16:creationId xmlns:a16="http://schemas.microsoft.com/office/drawing/2014/main" id="{03B99F6C-0C5A-4AB2-AC9C-D867E32B70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6350"/>
            <a:ext cx="3413512" cy="5830850"/>
          </a:xfrm>
          <a:prstGeom prst="rect">
            <a:avLst/>
          </a:prstGeom>
        </p:spPr>
      </p:pic>
      <p:pic>
        <p:nvPicPr>
          <p:cNvPr id="7" name="Picture 6" descr="A picture containing indoor, decorated&#10;&#10;Description automatically generated">
            <a:extLst>
              <a:ext uri="{FF2B5EF4-FFF2-40B4-BE49-F238E27FC236}">
                <a16:creationId xmlns:a16="http://schemas.microsoft.com/office/drawing/2014/main" id="{B4082E21-CDC0-438D-9403-497A221E29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913" y="-6350"/>
            <a:ext cx="12210913" cy="6858000"/>
          </a:xfrm>
          <a:prstGeom prst="rect">
            <a:avLst/>
          </a:prstGeom>
        </p:spPr>
      </p:pic>
      <p:sp>
        <p:nvSpPr>
          <p:cNvPr id="9" name="Rectangle 8">
            <a:extLst>
              <a:ext uri="{FF2B5EF4-FFF2-40B4-BE49-F238E27FC236}">
                <a16:creationId xmlns:a16="http://schemas.microsoft.com/office/drawing/2014/main" id="{34EE71D6-B0D3-424F-8DA0-DC9CCFC1FF7B}"/>
              </a:ext>
            </a:extLst>
          </p:cNvPr>
          <p:cNvSpPr/>
          <p:nvPr/>
        </p:nvSpPr>
        <p:spPr>
          <a:xfrm>
            <a:off x="-40179" y="3223261"/>
            <a:ext cx="8509000" cy="3404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30947D1-9445-4C31-94B5-8B4EDADA6BF2}"/>
              </a:ext>
            </a:extLst>
          </p:cNvPr>
          <p:cNvSpPr txBox="1"/>
          <p:nvPr/>
        </p:nvSpPr>
        <p:spPr>
          <a:xfrm>
            <a:off x="143971" y="3355857"/>
            <a:ext cx="8140700" cy="3139321"/>
          </a:xfrm>
          <a:prstGeom prst="rect">
            <a:avLst/>
          </a:prstGeom>
          <a:noFill/>
        </p:spPr>
        <p:txBody>
          <a:bodyPr wrap="square" rtlCol="0">
            <a:spAutoFit/>
          </a:bodyPr>
          <a:lstStyle/>
          <a:p>
            <a:pPr algn="ctr"/>
            <a:r>
              <a:rPr lang="en-US" sz="6600" b="1" dirty="0">
                <a:solidFill>
                  <a:schemeClr val="bg1"/>
                </a:solidFill>
              </a:rPr>
              <a:t>So where do students fit into all of this?</a:t>
            </a:r>
            <a:endParaRPr lang="en-GB" sz="6600" b="1" dirty="0">
              <a:solidFill>
                <a:schemeClr val="bg1"/>
              </a:solidFill>
            </a:endParaRPr>
          </a:p>
        </p:txBody>
      </p:sp>
      <p:pic>
        <p:nvPicPr>
          <p:cNvPr id="12" name="Picture 11" descr="A picture containing clipart&#10;&#10;Description generated with very high confidence">
            <a:extLst>
              <a:ext uri="{FF2B5EF4-FFF2-40B4-BE49-F238E27FC236}">
                <a16:creationId xmlns:a16="http://schemas.microsoft.com/office/drawing/2014/main" id="{53AD0E3E-ED35-4EFA-B542-1BBB049D49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spTree>
    <p:extLst>
      <p:ext uri="{BB962C8B-B14F-4D97-AF65-F5344CB8AC3E}">
        <p14:creationId xmlns:p14="http://schemas.microsoft.com/office/powerpoint/2010/main" val="2581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generated with very high confidence">
            <a:extLst>
              <a:ext uri="{FF2B5EF4-FFF2-40B4-BE49-F238E27FC236}">
                <a16:creationId xmlns:a16="http://schemas.microsoft.com/office/drawing/2014/main" id="{28A666BE-2993-407D-81EB-6310E46C8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sp>
        <p:nvSpPr>
          <p:cNvPr id="3" name="TextBox 2">
            <a:extLst>
              <a:ext uri="{FF2B5EF4-FFF2-40B4-BE49-F238E27FC236}">
                <a16:creationId xmlns:a16="http://schemas.microsoft.com/office/drawing/2014/main" id="{3D17B776-F96C-401B-ACD0-F66DF6924E55}"/>
              </a:ext>
            </a:extLst>
          </p:cNvPr>
          <p:cNvSpPr txBox="1"/>
          <p:nvPr/>
        </p:nvSpPr>
        <p:spPr>
          <a:xfrm>
            <a:off x="779646" y="198923"/>
            <a:ext cx="6429676" cy="7017306"/>
          </a:xfrm>
          <a:prstGeom prst="rect">
            <a:avLst/>
          </a:prstGeom>
          <a:noFill/>
        </p:spPr>
        <p:txBody>
          <a:bodyPr wrap="square" rtlCol="0">
            <a:spAutoFit/>
          </a:bodyPr>
          <a:lstStyle/>
          <a:p>
            <a:r>
              <a:rPr lang="en-US" sz="4000" b="1" dirty="0">
                <a:solidFill>
                  <a:srgbClr val="7030A0"/>
                </a:solidFill>
              </a:rPr>
              <a:t>Fundraising</a:t>
            </a:r>
          </a:p>
          <a:p>
            <a:endParaRPr lang="en-US" dirty="0"/>
          </a:p>
          <a:p>
            <a:pPr marL="342900" indent="-342900">
              <a:buFont typeface="Arial" panose="020B0604020202020204" pitchFamily="34" charset="0"/>
              <a:buChar char="•"/>
            </a:pPr>
            <a:r>
              <a:rPr lang="en-US" sz="2400" dirty="0"/>
              <a:t>After an incredibly difficult year we received fantastic support from schools for our 2020 Christmas Gift Appeal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appeal aimed to provide gifts for every patient in hospital on Christmas Day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Schools held Christmas fairs, virtual film screenings and Christmas jumper days were very popular!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received over </a:t>
            </a:r>
            <a:r>
              <a:rPr lang="en-US" sz="3200" b="1" dirty="0">
                <a:solidFill>
                  <a:srgbClr val="7030A0"/>
                </a:solidFill>
              </a:rPr>
              <a:t>£4,000 </a:t>
            </a:r>
            <a:r>
              <a:rPr lang="en-US" sz="2400" dirty="0"/>
              <a:t>from schools</a:t>
            </a:r>
          </a:p>
          <a:p>
            <a:pPr marL="342900" indent="-342900">
              <a:buFont typeface="Arial" panose="020B0604020202020204" pitchFamily="34" charset="0"/>
              <a:buChar char="•"/>
            </a:pPr>
            <a:endParaRPr lang="en-US" sz="2400" dirty="0"/>
          </a:p>
          <a:p>
            <a:endParaRPr lang="en-US" dirty="0"/>
          </a:p>
          <a:p>
            <a:endParaRPr lang="en-US" dirty="0"/>
          </a:p>
          <a:p>
            <a:endParaRPr lang="en-US" dirty="0"/>
          </a:p>
          <a:p>
            <a:endParaRPr lang="en-GB" dirty="0"/>
          </a:p>
        </p:txBody>
      </p:sp>
      <p:pic>
        <p:nvPicPr>
          <p:cNvPr id="5" name="Picture 4">
            <a:extLst>
              <a:ext uri="{FF2B5EF4-FFF2-40B4-BE49-F238E27FC236}">
                <a16:creationId xmlns:a16="http://schemas.microsoft.com/office/drawing/2014/main" id="{E7093BDF-35B2-4669-84BD-B90553365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5949" y="697828"/>
            <a:ext cx="4221480" cy="4846324"/>
          </a:xfrm>
          <a:prstGeom prst="rect">
            <a:avLst/>
          </a:prstGeom>
        </p:spPr>
      </p:pic>
    </p:spTree>
    <p:extLst>
      <p:ext uri="{BB962C8B-B14F-4D97-AF65-F5344CB8AC3E}">
        <p14:creationId xmlns:p14="http://schemas.microsoft.com/office/powerpoint/2010/main" val="394552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2DA3C-6AE5-424F-8AB6-3EFA1B3E825A}"/>
              </a:ext>
            </a:extLst>
          </p:cNvPr>
          <p:cNvSpPr>
            <a:spLocks noGrp="1"/>
          </p:cNvSpPr>
          <p:nvPr>
            <p:ph type="sldNum" sz="quarter" idx="10"/>
          </p:nvPr>
        </p:nvSpPr>
        <p:spPr/>
        <p:txBody>
          <a:bodyPr/>
          <a:lstStyle/>
          <a:p>
            <a:fld id="{34B82C33-576D-45E3-8573-65DA0660AC72}" type="slidenum">
              <a:rPr lang="en-GB" smtClean="0"/>
              <a:pPr/>
              <a:t>12</a:t>
            </a:fld>
            <a:endParaRPr lang="en-GB"/>
          </a:p>
        </p:txBody>
      </p:sp>
      <p:pic>
        <p:nvPicPr>
          <p:cNvPr id="10" name="Picture 9" descr="A picture containing clipart&#10;&#10;Description generated with very high confidence">
            <a:extLst>
              <a:ext uri="{FF2B5EF4-FFF2-40B4-BE49-F238E27FC236}">
                <a16:creationId xmlns:a16="http://schemas.microsoft.com/office/drawing/2014/main" id="{8F4E3779-B92D-4733-97CD-BFBD5E4C72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623079"/>
            <a:ext cx="2594262" cy="1081146"/>
          </a:xfrm>
          <a:prstGeom prst="rect">
            <a:avLst/>
          </a:prstGeom>
        </p:spPr>
      </p:pic>
      <p:sp>
        <p:nvSpPr>
          <p:cNvPr id="8" name="Rectangle 7">
            <a:extLst>
              <a:ext uri="{FF2B5EF4-FFF2-40B4-BE49-F238E27FC236}">
                <a16:creationId xmlns:a16="http://schemas.microsoft.com/office/drawing/2014/main" id="{32DBF9BD-D7A2-41C7-9A25-518707C09EDC}"/>
              </a:ext>
            </a:extLst>
          </p:cNvPr>
          <p:cNvSpPr/>
          <p:nvPr/>
        </p:nvSpPr>
        <p:spPr>
          <a:xfrm>
            <a:off x="7481260" y="286918"/>
            <a:ext cx="4417888" cy="5148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AEDA71D-7042-41E9-8814-BC508A7FBC45}"/>
              </a:ext>
            </a:extLst>
          </p:cNvPr>
          <p:cNvSpPr txBox="1"/>
          <p:nvPr/>
        </p:nvSpPr>
        <p:spPr>
          <a:xfrm>
            <a:off x="7609687" y="1682747"/>
            <a:ext cx="4161033" cy="3539430"/>
          </a:xfrm>
          <a:prstGeom prst="rect">
            <a:avLst/>
          </a:prstGeom>
          <a:noFill/>
        </p:spPr>
        <p:txBody>
          <a:bodyPr wrap="square" rtlCol="0">
            <a:spAutoFit/>
          </a:bodyPr>
          <a:lstStyle/>
          <a:p>
            <a:pPr algn="l"/>
            <a:r>
              <a:rPr lang="en-US" sz="2800" b="0" i="0" dirty="0">
                <a:solidFill>
                  <a:srgbClr val="FFFFFF"/>
                </a:solidFill>
                <a:effectLst/>
              </a:rPr>
              <a:t>A three-year skills and education </a:t>
            </a:r>
            <a:r>
              <a:rPr lang="en-US" sz="2800" b="0" i="0" dirty="0" err="1">
                <a:solidFill>
                  <a:srgbClr val="FFFFFF"/>
                </a:solidFill>
                <a:effectLst/>
              </a:rPr>
              <a:t>programme</a:t>
            </a:r>
            <a:r>
              <a:rPr lang="en-US" sz="2800" b="0" i="0" dirty="0">
                <a:solidFill>
                  <a:srgbClr val="FFFFFF"/>
                </a:solidFill>
                <a:effectLst/>
              </a:rPr>
              <a:t> to enable students to learn more about different health professions, access higher education and secure employment within the NHS.</a:t>
            </a:r>
          </a:p>
        </p:txBody>
      </p:sp>
      <p:sp>
        <p:nvSpPr>
          <p:cNvPr id="6" name="TextBox 5">
            <a:extLst>
              <a:ext uri="{FF2B5EF4-FFF2-40B4-BE49-F238E27FC236}">
                <a16:creationId xmlns:a16="http://schemas.microsoft.com/office/drawing/2014/main" id="{92C6B728-F0B7-4000-ABBB-CA8B1E4F1B3C}"/>
              </a:ext>
            </a:extLst>
          </p:cNvPr>
          <p:cNvSpPr txBox="1"/>
          <p:nvPr/>
        </p:nvSpPr>
        <p:spPr>
          <a:xfrm>
            <a:off x="7481260" y="359308"/>
            <a:ext cx="4417888" cy="1323439"/>
          </a:xfrm>
          <a:prstGeom prst="rect">
            <a:avLst/>
          </a:prstGeom>
          <a:noFill/>
        </p:spPr>
        <p:txBody>
          <a:bodyPr wrap="square" rtlCol="0">
            <a:spAutoFit/>
          </a:bodyPr>
          <a:lstStyle/>
          <a:p>
            <a:pPr algn="ctr"/>
            <a:r>
              <a:rPr lang="en-US" sz="4000" b="1" dirty="0">
                <a:solidFill>
                  <a:srgbClr val="FFFFFF"/>
                </a:solidFill>
              </a:rPr>
              <a:t>Healthcare Horizons</a:t>
            </a:r>
            <a:endParaRPr lang="en-US" sz="4000" b="1" i="0" dirty="0">
              <a:solidFill>
                <a:srgbClr val="FFFFFF"/>
              </a:solidFill>
              <a:effectLst/>
            </a:endParaRPr>
          </a:p>
        </p:txBody>
      </p:sp>
      <p:sp>
        <p:nvSpPr>
          <p:cNvPr id="2" name="Rectangle 1">
            <a:extLst>
              <a:ext uri="{FF2B5EF4-FFF2-40B4-BE49-F238E27FC236}">
                <a16:creationId xmlns:a16="http://schemas.microsoft.com/office/drawing/2014/main" id="{7C97E00C-5A4D-4B2B-9104-6FEABF3C99B7}"/>
              </a:ext>
            </a:extLst>
          </p:cNvPr>
          <p:cNvSpPr/>
          <p:nvPr/>
        </p:nvSpPr>
        <p:spPr>
          <a:xfrm>
            <a:off x="3647325" y="5175253"/>
            <a:ext cx="7756989" cy="1528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CE39295-BCA5-45EF-AF66-083748743765}"/>
              </a:ext>
            </a:extLst>
          </p:cNvPr>
          <p:cNvSpPr txBox="1"/>
          <p:nvPr/>
        </p:nvSpPr>
        <p:spPr>
          <a:xfrm>
            <a:off x="3708969" y="5339637"/>
            <a:ext cx="7756989" cy="1200329"/>
          </a:xfrm>
          <a:prstGeom prst="rect">
            <a:avLst/>
          </a:prstGeom>
          <a:noFill/>
        </p:spPr>
        <p:txBody>
          <a:bodyPr wrap="square" rtlCol="0">
            <a:spAutoFit/>
          </a:bodyPr>
          <a:lstStyle/>
          <a:p>
            <a:r>
              <a:rPr lang="en-US" b="0" i="0" dirty="0" err="1">
                <a:solidFill>
                  <a:schemeClr val="bg1"/>
                </a:solidFill>
                <a:effectLst/>
              </a:rPr>
              <a:t>Mehwish</a:t>
            </a:r>
            <a:r>
              <a:rPr lang="en-US" b="0" i="0" dirty="0">
                <a:solidFill>
                  <a:schemeClr val="bg1"/>
                </a:solidFill>
                <a:effectLst/>
              </a:rPr>
              <a:t> Iqbal, 17 “I didn’t </a:t>
            </a:r>
            <a:r>
              <a:rPr lang="en-US" b="0" i="0" dirty="0" err="1">
                <a:solidFill>
                  <a:schemeClr val="bg1"/>
                </a:solidFill>
                <a:effectLst/>
              </a:rPr>
              <a:t>realise</a:t>
            </a:r>
            <a:r>
              <a:rPr lang="en-US" b="0" i="0" dirty="0">
                <a:solidFill>
                  <a:schemeClr val="bg1"/>
                </a:solidFill>
                <a:effectLst/>
              </a:rPr>
              <a:t> that there were so many different types of roles available in the NHS. At Barts Health I’m always learning new life skills, and I think having exposure to real life situations will make it easier for me to secure jobs in the long run.”</a:t>
            </a:r>
            <a:endParaRPr lang="en-GB" dirty="0">
              <a:solidFill>
                <a:schemeClr val="bg1"/>
              </a:solidFill>
            </a:endParaRPr>
          </a:p>
        </p:txBody>
      </p:sp>
    </p:spTree>
    <p:extLst>
      <p:ext uri="{BB962C8B-B14F-4D97-AF65-F5344CB8AC3E}">
        <p14:creationId xmlns:p14="http://schemas.microsoft.com/office/powerpoint/2010/main" val="106665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1E91D-184F-4830-95B0-246827992F1F}"/>
              </a:ext>
            </a:extLst>
          </p:cNvPr>
          <p:cNvSpPr/>
          <p:nvPr/>
        </p:nvSpPr>
        <p:spPr>
          <a:xfrm>
            <a:off x="0" y="-30200"/>
            <a:ext cx="12192000" cy="6881850"/>
          </a:xfrm>
          <a:prstGeom prst="rect">
            <a:avLst/>
          </a:prstGeom>
          <a:solidFill>
            <a:srgbClr val="702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Shape&#10;&#10;Description automatically generated with medium confidence">
            <a:extLst>
              <a:ext uri="{FF2B5EF4-FFF2-40B4-BE49-F238E27FC236}">
                <a16:creationId xmlns:a16="http://schemas.microsoft.com/office/drawing/2014/main" id="{7F0C7ABC-078C-4206-9544-CFEDEB5AA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 y="-6350"/>
            <a:ext cx="4220671" cy="6858000"/>
          </a:xfrm>
          <a:prstGeom prst="rect">
            <a:avLst/>
          </a:prstGeom>
        </p:spPr>
      </p:pic>
      <p:pic>
        <p:nvPicPr>
          <p:cNvPr id="8" name="Picture 7" descr="Shape&#10;&#10;Description automatically generated">
            <a:extLst>
              <a:ext uri="{FF2B5EF4-FFF2-40B4-BE49-F238E27FC236}">
                <a16:creationId xmlns:a16="http://schemas.microsoft.com/office/drawing/2014/main" id="{854ACEC4-789B-42FE-9B5F-0B28C854DE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63" y="-6350"/>
            <a:ext cx="4226884" cy="6858000"/>
          </a:xfrm>
          <a:prstGeom prst="rect">
            <a:avLst/>
          </a:prstGeom>
        </p:spPr>
      </p:pic>
      <p:pic>
        <p:nvPicPr>
          <p:cNvPr id="6" name="Picture 5" descr="Shape, circle&#10;&#10;Description automatically generated">
            <a:extLst>
              <a:ext uri="{FF2B5EF4-FFF2-40B4-BE49-F238E27FC236}">
                <a16:creationId xmlns:a16="http://schemas.microsoft.com/office/drawing/2014/main" id="{03B99F6C-0C5A-4AB2-AC9C-D867E32B70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350"/>
            <a:ext cx="3413512" cy="5830850"/>
          </a:xfrm>
          <a:prstGeom prst="rect">
            <a:avLst/>
          </a:prstGeom>
        </p:spPr>
      </p:pic>
      <p:pic>
        <p:nvPicPr>
          <p:cNvPr id="2" name="Online Media 1" title="Mayor of London Sadiq Khan on 'Healthcare Horizons'">
            <a:hlinkClick r:id="" action="ppaction://media"/>
            <a:extLst>
              <a:ext uri="{FF2B5EF4-FFF2-40B4-BE49-F238E27FC236}">
                <a16:creationId xmlns:a16="http://schemas.microsoft.com/office/drawing/2014/main" id="{76CB5F42-3D23-4BDB-8B70-67756920D2BD}"/>
              </a:ext>
            </a:extLst>
          </p:cNvPr>
          <p:cNvPicPr>
            <a:picLocks noRot="1" noChangeAspect="1"/>
          </p:cNvPicPr>
          <p:nvPr>
            <a:videoFile r:link="rId1"/>
          </p:nvPr>
        </p:nvPicPr>
        <p:blipFill>
          <a:blip r:embed="rId7"/>
          <a:stretch>
            <a:fillRect/>
          </a:stretch>
        </p:blipFill>
        <p:spPr>
          <a:xfrm>
            <a:off x="1579366" y="878993"/>
            <a:ext cx="8775588" cy="4958207"/>
          </a:xfrm>
          <a:prstGeom prst="rect">
            <a:avLst/>
          </a:prstGeom>
        </p:spPr>
      </p:pic>
      <p:pic>
        <p:nvPicPr>
          <p:cNvPr id="14" name="Picture 13" descr="A picture containing clipart&#10;&#10;Description generated with very high confidence">
            <a:extLst>
              <a:ext uri="{FF2B5EF4-FFF2-40B4-BE49-F238E27FC236}">
                <a16:creationId xmlns:a16="http://schemas.microsoft.com/office/drawing/2014/main" id="{381D98E4-4C99-43CD-AB59-C8B0CB3134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spTree>
    <p:extLst>
      <p:ext uri="{BB962C8B-B14F-4D97-AF65-F5344CB8AC3E}">
        <p14:creationId xmlns:p14="http://schemas.microsoft.com/office/powerpoint/2010/main" val="31338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1E91D-184F-4830-95B0-246827992F1F}"/>
              </a:ext>
            </a:extLst>
          </p:cNvPr>
          <p:cNvSpPr/>
          <p:nvPr/>
        </p:nvSpPr>
        <p:spPr>
          <a:xfrm>
            <a:off x="0" y="-30200"/>
            <a:ext cx="12192000" cy="6881850"/>
          </a:xfrm>
          <a:prstGeom prst="rect">
            <a:avLst/>
          </a:prstGeom>
          <a:solidFill>
            <a:srgbClr val="702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Shape&#10;&#10;Description automatically generated with medium confidence">
            <a:extLst>
              <a:ext uri="{FF2B5EF4-FFF2-40B4-BE49-F238E27FC236}">
                <a16:creationId xmlns:a16="http://schemas.microsoft.com/office/drawing/2014/main" id="{7F0C7ABC-078C-4206-9544-CFEDEB5AA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 y="-6350"/>
            <a:ext cx="4220671" cy="6858000"/>
          </a:xfrm>
          <a:prstGeom prst="rect">
            <a:avLst/>
          </a:prstGeom>
        </p:spPr>
      </p:pic>
      <p:pic>
        <p:nvPicPr>
          <p:cNvPr id="8" name="Picture 7" descr="Shape&#10;&#10;Description automatically generated">
            <a:extLst>
              <a:ext uri="{FF2B5EF4-FFF2-40B4-BE49-F238E27FC236}">
                <a16:creationId xmlns:a16="http://schemas.microsoft.com/office/drawing/2014/main" id="{854ACEC4-789B-42FE-9B5F-0B28C854DE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63" y="-6350"/>
            <a:ext cx="4226884" cy="6858000"/>
          </a:xfrm>
          <a:prstGeom prst="rect">
            <a:avLst/>
          </a:prstGeom>
        </p:spPr>
      </p:pic>
      <p:pic>
        <p:nvPicPr>
          <p:cNvPr id="6" name="Picture 5" descr="Shape, circle&#10;&#10;Description automatically generated">
            <a:extLst>
              <a:ext uri="{FF2B5EF4-FFF2-40B4-BE49-F238E27FC236}">
                <a16:creationId xmlns:a16="http://schemas.microsoft.com/office/drawing/2014/main" id="{03B99F6C-0C5A-4AB2-AC9C-D867E32B70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6350"/>
            <a:ext cx="3413512" cy="5830850"/>
          </a:xfrm>
          <a:prstGeom prst="rect">
            <a:avLst/>
          </a:prstGeom>
        </p:spPr>
      </p:pic>
      <p:pic>
        <p:nvPicPr>
          <p:cNvPr id="3" name="Picture 2" descr="A doctor holding a clipboard&#10;&#10;Description automatically generated with low confidence">
            <a:extLst>
              <a:ext uri="{FF2B5EF4-FFF2-40B4-BE49-F238E27FC236}">
                <a16:creationId xmlns:a16="http://schemas.microsoft.com/office/drawing/2014/main" id="{0596E649-2385-40F5-9B0D-9F42049963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9049"/>
            <a:ext cx="12192000" cy="6858000"/>
          </a:xfrm>
          <a:prstGeom prst="rect">
            <a:avLst/>
          </a:prstGeom>
        </p:spPr>
      </p:pic>
      <p:pic>
        <p:nvPicPr>
          <p:cNvPr id="12" name="Picture 11" descr="A picture containing clipart&#10;&#10;Description generated with very high confidence">
            <a:extLst>
              <a:ext uri="{FF2B5EF4-FFF2-40B4-BE49-F238E27FC236}">
                <a16:creationId xmlns:a16="http://schemas.microsoft.com/office/drawing/2014/main" id="{3E784328-218A-4AB7-B53E-ADDB45482E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sp>
        <p:nvSpPr>
          <p:cNvPr id="15" name="Rectangle 14">
            <a:extLst>
              <a:ext uri="{FF2B5EF4-FFF2-40B4-BE49-F238E27FC236}">
                <a16:creationId xmlns:a16="http://schemas.microsoft.com/office/drawing/2014/main" id="{5CCDA7E7-9C05-4E87-83A7-B696FC28F0D3}"/>
              </a:ext>
            </a:extLst>
          </p:cNvPr>
          <p:cNvSpPr/>
          <p:nvPr/>
        </p:nvSpPr>
        <p:spPr>
          <a:xfrm>
            <a:off x="422915" y="361783"/>
            <a:ext cx="4417888" cy="61344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BDE60A2-9D36-465F-B269-7C66698B69A4}"/>
              </a:ext>
            </a:extLst>
          </p:cNvPr>
          <p:cNvSpPr txBox="1"/>
          <p:nvPr/>
        </p:nvSpPr>
        <p:spPr>
          <a:xfrm>
            <a:off x="585627" y="1435316"/>
            <a:ext cx="4161033" cy="4832092"/>
          </a:xfrm>
          <a:prstGeom prst="rect">
            <a:avLst/>
          </a:prstGeom>
          <a:noFill/>
        </p:spPr>
        <p:txBody>
          <a:bodyPr wrap="square" rtlCol="0">
            <a:spAutoFit/>
          </a:bodyPr>
          <a:lstStyle/>
          <a:p>
            <a:pPr algn="l"/>
            <a:endParaRPr lang="en-US" sz="2800" b="0" i="0" dirty="0">
              <a:solidFill>
                <a:srgbClr val="FFFFFF"/>
              </a:solidFill>
              <a:effectLst/>
            </a:endParaRPr>
          </a:p>
          <a:p>
            <a:pPr algn="l"/>
            <a:r>
              <a:rPr lang="en-US" sz="2800" b="0" i="0" dirty="0">
                <a:solidFill>
                  <a:srgbClr val="FFFFFF"/>
                </a:solidFill>
                <a:effectLst/>
              </a:rPr>
              <a:t>We offer a range of fellowship schemes to help staff at Barts Health hospitals and researchers at Barts and the London School of Medicine and Dentistry take their clinical research to the next level.</a:t>
            </a:r>
          </a:p>
        </p:txBody>
      </p:sp>
      <p:sp>
        <p:nvSpPr>
          <p:cNvPr id="17" name="TextBox 16">
            <a:extLst>
              <a:ext uri="{FF2B5EF4-FFF2-40B4-BE49-F238E27FC236}">
                <a16:creationId xmlns:a16="http://schemas.microsoft.com/office/drawing/2014/main" id="{79FA45F0-0644-49E6-9509-F84F0A06758C}"/>
              </a:ext>
            </a:extLst>
          </p:cNvPr>
          <p:cNvSpPr txBox="1"/>
          <p:nvPr/>
        </p:nvSpPr>
        <p:spPr>
          <a:xfrm>
            <a:off x="422915" y="434174"/>
            <a:ext cx="4417888" cy="1323439"/>
          </a:xfrm>
          <a:prstGeom prst="rect">
            <a:avLst/>
          </a:prstGeom>
          <a:noFill/>
        </p:spPr>
        <p:txBody>
          <a:bodyPr wrap="square" rtlCol="0">
            <a:spAutoFit/>
          </a:bodyPr>
          <a:lstStyle/>
          <a:p>
            <a:pPr algn="ctr"/>
            <a:r>
              <a:rPr lang="en-US" sz="4000" b="1" i="0" dirty="0">
                <a:solidFill>
                  <a:srgbClr val="FFFFFF"/>
                </a:solidFill>
                <a:effectLst/>
              </a:rPr>
              <a:t>Fellowship schemes</a:t>
            </a:r>
          </a:p>
        </p:txBody>
      </p:sp>
    </p:spTree>
    <p:extLst>
      <p:ext uri="{BB962C8B-B14F-4D97-AF65-F5344CB8AC3E}">
        <p14:creationId xmlns:p14="http://schemas.microsoft.com/office/powerpoint/2010/main" val="338256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1E91D-184F-4830-95B0-246827992F1F}"/>
              </a:ext>
            </a:extLst>
          </p:cNvPr>
          <p:cNvSpPr/>
          <p:nvPr/>
        </p:nvSpPr>
        <p:spPr>
          <a:xfrm>
            <a:off x="0" y="-30200"/>
            <a:ext cx="12192000" cy="6881850"/>
          </a:xfrm>
          <a:prstGeom prst="rect">
            <a:avLst/>
          </a:prstGeom>
          <a:solidFill>
            <a:srgbClr val="702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Shape&#10;&#10;Description automatically generated with medium confidence">
            <a:extLst>
              <a:ext uri="{FF2B5EF4-FFF2-40B4-BE49-F238E27FC236}">
                <a16:creationId xmlns:a16="http://schemas.microsoft.com/office/drawing/2014/main" id="{7F0C7ABC-078C-4206-9544-CFEDEB5AA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 y="-6350"/>
            <a:ext cx="4220671" cy="6858000"/>
          </a:xfrm>
          <a:prstGeom prst="rect">
            <a:avLst/>
          </a:prstGeom>
        </p:spPr>
      </p:pic>
      <p:pic>
        <p:nvPicPr>
          <p:cNvPr id="8" name="Picture 7" descr="Shape&#10;&#10;Description automatically generated">
            <a:extLst>
              <a:ext uri="{FF2B5EF4-FFF2-40B4-BE49-F238E27FC236}">
                <a16:creationId xmlns:a16="http://schemas.microsoft.com/office/drawing/2014/main" id="{854ACEC4-789B-42FE-9B5F-0B28C854DE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63" y="-6350"/>
            <a:ext cx="4226884" cy="6858000"/>
          </a:xfrm>
          <a:prstGeom prst="rect">
            <a:avLst/>
          </a:prstGeom>
        </p:spPr>
      </p:pic>
      <p:pic>
        <p:nvPicPr>
          <p:cNvPr id="6" name="Picture 5" descr="Shape, circle&#10;&#10;Description automatically generated">
            <a:extLst>
              <a:ext uri="{FF2B5EF4-FFF2-40B4-BE49-F238E27FC236}">
                <a16:creationId xmlns:a16="http://schemas.microsoft.com/office/drawing/2014/main" id="{03B99F6C-0C5A-4AB2-AC9C-D867E32B70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6350"/>
            <a:ext cx="3413512" cy="5830850"/>
          </a:xfrm>
          <a:prstGeom prst="rect">
            <a:avLst/>
          </a:prstGeom>
        </p:spPr>
      </p:pic>
      <p:pic>
        <p:nvPicPr>
          <p:cNvPr id="7" name="Picture 6" descr="A person working in a control room&#10;&#10;Description automatically generated with low confidence">
            <a:extLst>
              <a:ext uri="{FF2B5EF4-FFF2-40B4-BE49-F238E27FC236}">
                <a16:creationId xmlns:a16="http://schemas.microsoft.com/office/drawing/2014/main" id="{19F915F9-4278-4F3A-8173-45F94254603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63" y="-30200"/>
            <a:ext cx="12241559" cy="6888200"/>
          </a:xfrm>
          <a:prstGeom prst="rect">
            <a:avLst/>
          </a:prstGeom>
        </p:spPr>
      </p:pic>
      <p:pic>
        <p:nvPicPr>
          <p:cNvPr id="13" name="Picture 12" descr="A picture containing clipart&#10;&#10;Description generated with very high confidence">
            <a:extLst>
              <a:ext uri="{FF2B5EF4-FFF2-40B4-BE49-F238E27FC236}">
                <a16:creationId xmlns:a16="http://schemas.microsoft.com/office/drawing/2014/main" id="{6967A00D-2DD6-47B0-B2B2-1ACC44FE48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585552"/>
            <a:ext cx="2594262" cy="1081146"/>
          </a:xfrm>
          <a:prstGeom prst="rect">
            <a:avLst/>
          </a:prstGeom>
        </p:spPr>
      </p:pic>
      <p:sp>
        <p:nvSpPr>
          <p:cNvPr id="16" name="Rectangle 15">
            <a:extLst>
              <a:ext uri="{FF2B5EF4-FFF2-40B4-BE49-F238E27FC236}">
                <a16:creationId xmlns:a16="http://schemas.microsoft.com/office/drawing/2014/main" id="{ED219C81-66A5-4032-84B6-B6548373667D}"/>
              </a:ext>
            </a:extLst>
          </p:cNvPr>
          <p:cNvSpPr/>
          <p:nvPr/>
        </p:nvSpPr>
        <p:spPr>
          <a:xfrm>
            <a:off x="7630879" y="347422"/>
            <a:ext cx="4006358" cy="616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3D6C7F7D-AFB0-4EFE-993F-3E2F43E44094}"/>
              </a:ext>
            </a:extLst>
          </p:cNvPr>
          <p:cNvSpPr txBox="1"/>
          <p:nvPr/>
        </p:nvSpPr>
        <p:spPr>
          <a:xfrm>
            <a:off x="7690958" y="583775"/>
            <a:ext cx="3886200" cy="1323439"/>
          </a:xfrm>
          <a:prstGeom prst="rect">
            <a:avLst/>
          </a:prstGeom>
          <a:noFill/>
        </p:spPr>
        <p:txBody>
          <a:bodyPr wrap="square" rtlCol="0">
            <a:spAutoFit/>
          </a:bodyPr>
          <a:lstStyle/>
          <a:p>
            <a:pPr algn="ctr"/>
            <a:r>
              <a:rPr lang="en-US" sz="4000" b="1" dirty="0">
                <a:solidFill>
                  <a:schemeClr val="bg1"/>
                </a:solidFill>
              </a:rPr>
              <a:t>Clinical Research</a:t>
            </a:r>
            <a:endParaRPr lang="en-GB" sz="4000" b="1" dirty="0">
              <a:solidFill>
                <a:schemeClr val="bg1"/>
              </a:solidFill>
            </a:endParaRPr>
          </a:p>
        </p:txBody>
      </p:sp>
      <p:sp>
        <p:nvSpPr>
          <p:cNvPr id="15" name="TextBox 14">
            <a:extLst>
              <a:ext uri="{FF2B5EF4-FFF2-40B4-BE49-F238E27FC236}">
                <a16:creationId xmlns:a16="http://schemas.microsoft.com/office/drawing/2014/main" id="{B63E6A90-D165-441A-9B79-8BC89D5AFED8}"/>
              </a:ext>
            </a:extLst>
          </p:cNvPr>
          <p:cNvSpPr txBox="1"/>
          <p:nvPr/>
        </p:nvSpPr>
        <p:spPr>
          <a:xfrm>
            <a:off x="7782714" y="2155807"/>
            <a:ext cx="3873021" cy="3970318"/>
          </a:xfrm>
          <a:prstGeom prst="rect">
            <a:avLst/>
          </a:prstGeom>
          <a:noFill/>
        </p:spPr>
        <p:txBody>
          <a:bodyPr wrap="square" rtlCol="0">
            <a:spAutoFit/>
          </a:bodyPr>
          <a:lstStyle/>
          <a:p>
            <a:r>
              <a:rPr lang="en-US" sz="2800" dirty="0">
                <a:solidFill>
                  <a:schemeClr val="bg1"/>
                </a:solidFill>
              </a:rPr>
              <a:t>William Harvey Research Institute at QMUL</a:t>
            </a:r>
          </a:p>
          <a:p>
            <a:endParaRPr lang="en-US" sz="2800" dirty="0">
              <a:solidFill>
                <a:schemeClr val="bg1"/>
              </a:solidFill>
            </a:endParaRPr>
          </a:p>
          <a:p>
            <a:r>
              <a:rPr lang="en-US" sz="2800" dirty="0">
                <a:solidFill>
                  <a:schemeClr val="bg1"/>
                </a:solidFill>
              </a:rPr>
              <a:t>Medical innovation including: </a:t>
            </a:r>
          </a:p>
          <a:p>
            <a:pPr marL="457200" indent="-457200">
              <a:buFontTx/>
              <a:buChar char="-"/>
            </a:pPr>
            <a:r>
              <a:rPr lang="en-US" sz="2800" dirty="0">
                <a:solidFill>
                  <a:schemeClr val="bg1"/>
                </a:solidFill>
              </a:rPr>
              <a:t>Drug treatments </a:t>
            </a:r>
          </a:p>
          <a:p>
            <a:pPr marL="457200" indent="-457200">
              <a:buFontTx/>
              <a:buChar char="-"/>
            </a:pPr>
            <a:r>
              <a:rPr lang="en-US" sz="2800" dirty="0">
                <a:solidFill>
                  <a:schemeClr val="bg1"/>
                </a:solidFill>
              </a:rPr>
              <a:t>Genomic Medicine</a:t>
            </a:r>
          </a:p>
          <a:p>
            <a:pPr marL="457200" indent="-457200">
              <a:buFontTx/>
              <a:buChar char="-"/>
            </a:pPr>
            <a:r>
              <a:rPr lang="en-US" sz="2800" dirty="0">
                <a:solidFill>
                  <a:schemeClr val="bg1"/>
                </a:solidFill>
              </a:rPr>
              <a:t>Medical Devices </a:t>
            </a:r>
            <a:endParaRPr lang="en-GB" sz="2800" dirty="0">
              <a:solidFill>
                <a:schemeClr val="bg1"/>
              </a:solidFill>
            </a:endParaRPr>
          </a:p>
        </p:txBody>
      </p:sp>
    </p:spTree>
    <p:extLst>
      <p:ext uri="{BB962C8B-B14F-4D97-AF65-F5344CB8AC3E}">
        <p14:creationId xmlns:p14="http://schemas.microsoft.com/office/powerpoint/2010/main" val="213422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0FBC2-AB06-41B0-9A25-30A4EA00FED1}"/>
              </a:ext>
            </a:extLst>
          </p:cNvPr>
          <p:cNvSpPr>
            <a:spLocks noGrp="1"/>
          </p:cNvSpPr>
          <p:nvPr>
            <p:ph type="sldNum" sz="quarter" idx="10"/>
          </p:nvPr>
        </p:nvSpPr>
        <p:spPr/>
        <p:txBody>
          <a:bodyPr/>
          <a:lstStyle/>
          <a:p>
            <a:fld id="{34B82C33-576D-45E3-8573-65DA0660AC72}" type="slidenum">
              <a:rPr lang="en-GB" smtClean="0"/>
              <a:pPr/>
              <a:t>16</a:t>
            </a:fld>
            <a:endParaRPr lang="en-GB"/>
          </a:p>
        </p:txBody>
      </p:sp>
      <p:sp>
        <p:nvSpPr>
          <p:cNvPr id="5" name="Rectangle 4">
            <a:extLst>
              <a:ext uri="{FF2B5EF4-FFF2-40B4-BE49-F238E27FC236}">
                <a16:creationId xmlns:a16="http://schemas.microsoft.com/office/drawing/2014/main" id="{ED3C2228-ACD0-4886-BE32-C1CAC9FCF648}"/>
              </a:ext>
            </a:extLst>
          </p:cNvPr>
          <p:cNvSpPr/>
          <p:nvPr/>
        </p:nvSpPr>
        <p:spPr>
          <a:xfrm>
            <a:off x="9436100" y="5445125"/>
            <a:ext cx="2527300" cy="125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person, outdoor, building, street&#10;&#10;Description automatically generated">
            <a:extLst>
              <a:ext uri="{FF2B5EF4-FFF2-40B4-BE49-F238E27FC236}">
                <a16:creationId xmlns:a16="http://schemas.microsoft.com/office/drawing/2014/main" id="{EEEF9CC1-C5E6-486F-A733-C03895A623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D15CD930-334E-4B6A-A401-1A292D83E9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sp>
        <p:nvSpPr>
          <p:cNvPr id="9" name="Rectangle 8">
            <a:extLst>
              <a:ext uri="{FF2B5EF4-FFF2-40B4-BE49-F238E27FC236}">
                <a16:creationId xmlns:a16="http://schemas.microsoft.com/office/drawing/2014/main" id="{58BB8685-3714-47C0-A7EB-46E745D07BC5}"/>
              </a:ext>
            </a:extLst>
          </p:cNvPr>
          <p:cNvSpPr/>
          <p:nvPr/>
        </p:nvSpPr>
        <p:spPr>
          <a:xfrm>
            <a:off x="412750" y="406400"/>
            <a:ext cx="4603750" cy="1663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595B523-301D-4731-9154-7FE74E02BBE6}"/>
              </a:ext>
            </a:extLst>
          </p:cNvPr>
          <p:cNvSpPr txBox="1"/>
          <p:nvPr/>
        </p:nvSpPr>
        <p:spPr>
          <a:xfrm>
            <a:off x="660400" y="771525"/>
            <a:ext cx="4356100" cy="923330"/>
          </a:xfrm>
          <a:prstGeom prst="rect">
            <a:avLst/>
          </a:prstGeom>
          <a:noFill/>
        </p:spPr>
        <p:txBody>
          <a:bodyPr wrap="square" rtlCol="0">
            <a:spAutoFit/>
          </a:bodyPr>
          <a:lstStyle/>
          <a:p>
            <a:r>
              <a:rPr lang="en-US" sz="5400" b="1" dirty="0">
                <a:solidFill>
                  <a:schemeClr val="bg1"/>
                </a:solidFill>
              </a:rPr>
              <a:t>Fundraising</a:t>
            </a:r>
            <a:endParaRPr lang="en-GB" sz="5400" b="1" dirty="0">
              <a:solidFill>
                <a:schemeClr val="bg1"/>
              </a:solidFill>
            </a:endParaRPr>
          </a:p>
        </p:txBody>
      </p:sp>
    </p:spTree>
    <p:extLst>
      <p:ext uri="{BB962C8B-B14F-4D97-AF65-F5344CB8AC3E}">
        <p14:creationId xmlns:p14="http://schemas.microsoft.com/office/powerpoint/2010/main" val="207077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B089A9-0BC4-4A5E-9744-C5D605C42ED4}"/>
              </a:ext>
            </a:extLst>
          </p:cNvPr>
          <p:cNvSpPr>
            <a:spLocks noGrp="1"/>
          </p:cNvSpPr>
          <p:nvPr>
            <p:ph type="sldNum" sz="quarter" idx="11"/>
          </p:nvPr>
        </p:nvSpPr>
        <p:spPr/>
        <p:txBody>
          <a:bodyPr/>
          <a:lstStyle/>
          <a:p>
            <a:fld id="{34B82C33-576D-45E3-8573-65DA0660AC72}" type="slidenum">
              <a:rPr lang="en-GB" smtClean="0"/>
              <a:pPr/>
              <a:t>17</a:t>
            </a:fld>
            <a:endParaRPr lang="en-GB"/>
          </a:p>
        </p:txBody>
      </p:sp>
      <p:pic>
        <p:nvPicPr>
          <p:cNvPr id="4" name="Picture 3" descr="A picture containing clipart&#10;&#10;Description generated with very high confidence">
            <a:extLst>
              <a:ext uri="{FF2B5EF4-FFF2-40B4-BE49-F238E27FC236}">
                <a16:creationId xmlns:a16="http://schemas.microsoft.com/office/drawing/2014/main" id="{78656B8E-E052-496D-9359-F284855079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pic>
        <p:nvPicPr>
          <p:cNvPr id="6" name="Content Placeholder 5" descr="A picture containing standing, man, black, posing&#10;&#10;Description automatically generated">
            <a:extLst>
              <a:ext uri="{FF2B5EF4-FFF2-40B4-BE49-F238E27FC236}">
                <a16:creationId xmlns:a16="http://schemas.microsoft.com/office/drawing/2014/main" id="{181DCE1D-D6D5-41D5-ADB7-8C5F2860BC21}"/>
              </a:ext>
            </a:extLst>
          </p:cNvPr>
          <p:cNvPicPr>
            <a:picLocks noGrp="1" noChangeAspect="1"/>
          </p:cNvPicPr>
          <p:nvPr>
            <p:ph sz="quarter" idx="10"/>
          </p:nvPr>
        </p:nvPicPr>
        <p:blipFill rotWithShape="1">
          <a:blip r:embed="rId4" cstate="email">
            <a:extLst>
              <a:ext uri="{28A0092B-C50C-407E-A947-70E740481C1C}">
                <a14:useLocalDpi xmlns:a14="http://schemas.microsoft.com/office/drawing/2010/main"/>
              </a:ext>
            </a:extLst>
          </a:blip>
          <a:srcRect/>
          <a:stretch/>
        </p:blipFill>
        <p:spPr>
          <a:xfrm>
            <a:off x="1055688" y="1512058"/>
            <a:ext cx="3902933" cy="3636990"/>
          </a:xfrm>
        </p:spPr>
      </p:pic>
      <p:pic>
        <p:nvPicPr>
          <p:cNvPr id="8" name="Picture 7" descr="A person holding a sign posing for the camera&#10;&#10;Description automatically generated">
            <a:extLst>
              <a:ext uri="{FF2B5EF4-FFF2-40B4-BE49-F238E27FC236}">
                <a16:creationId xmlns:a16="http://schemas.microsoft.com/office/drawing/2014/main" id="{5B835C7E-5BC4-429E-A044-5F9CA76816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24078" y="1512058"/>
            <a:ext cx="4101483" cy="3636990"/>
          </a:xfrm>
          <a:prstGeom prst="rect">
            <a:avLst/>
          </a:prstGeom>
        </p:spPr>
      </p:pic>
      <p:pic>
        <p:nvPicPr>
          <p:cNvPr id="10" name="Picture 9" descr="A picture containing microwave, computer&#10;&#10;Description automatically generated">
            <a:extLst>
              <a:ext uri="{FF2B5EF4-FFF2-40B4-BE49-F238E27FC236}">
                <a16:creationId xmlns:a16="http://schemas.microsoft.com/office/drawing/2014/main" id="{D58EA2E9-B376-414E-8C18-4570C54E1B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4921920" y="2449993"/>
            <a:ext cx="2348159" cy="1761119"/>
          </a:xfrm>
          <a:prstGeom prst="rect">
            <a:avLst/>
          </a:prstGeom>
        </p:spPr>
      </p:pic>
      <p:sp>
        <p:nvSpPr>
          <p:cNvPr id="11" name="TextBox 10">
            <a:extLst>
              <a:ext uri="{FF2B5EF4-FFF2-40B4-BE49-F238E27FC236}">
                <a16:creationId xmlns:a16="http://schemas.microsoft.com/office/drawing/2014/main" id="{F35A7B80-9FE7-47CB-8D6F-04815F591FBF}"/>
              </a:ext>
            </a:extLst>
          </p:cNvPr>
          <p:cNvSpPr txBox="1"/>
          <p:nvPr/>
        </p:nvSpPr>
        <p:spPr>
          <a:xfrm>
            <a:off x="630315" y="346229"/>
            <a:ext cx="9117367" cy="707886"/>
          </a:xfrm>
          <a:prstGeom prst="rect">
            <a:avLst/>
          </a:prstGeom>
          <a:noFill/>
        </p:spPr>
        <p:txBody>
          <a:bodyPr wrap="square" rtlCol="0">
            <a:spAutoFit/>
          </a:bodyPr>
          <a:lstStyle/>
          <a:p>
            <a:r>
              <a:rPr lang="en-GB" sz="4000">
                <a:solidFill>
                  <a:schemeClr val="accent5"/>
                </a:solidFill>
              </a:rPr>
              <a:t>Our new fundraising strategy…</a:t>
            </a:r>
          </a:p>
        </p:txBody>
      </p:sp>
    </p:spTree>
    <p:extLst>
      <p:ext uri="{BB962C8B-B14F-4D97-AF65-F5344CB8AC3E}">
        <p14:creationId xmlns:p14="http://schemas.microsoft.com/office/powerpoint/2010/main" val="91190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78D53B-B7CC-49B8-A7E9-6A5A77E9734A}"/>
              </a:ext>
            </a:extLst>
          </p:cNvPr>
          <p:cNvSpPr/>
          <p:nvPr/>
        </p:nvSpPr>
        <p:spPr>
          <a:xfrm>
            <a:off x="3205537" y="1078787"/>
            <a:ext cx="7489861" cy="433569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1EB978DD-8358-4BFF-B7C0-0447306989DF}"/>
              </a:ext>
            </a:extLst>
          </p:cNvPr>
          <p:cNvSpPr>
            <a:spLocks noGrp="1"/>
          </p:cNvSpPr>
          <p:nvPr>
            <p:ph sz="quarter" idx="10"/>
          </p:nvPr>
        </p:nvSpPr>
        <p:spPr>
          <a:xfrm>
            <a:off x="3481317" y="83202"/>
            <a:ext cx="5229363" cy="984390"/>
          </a:xfrm>
        </p:spPr>
        <p:txBody>
          <a:bodyPr>
            <a:normAutofit/>
          </a:bodyPr>
          <a:lstStyle/>
          <a:p>
            <a:pPr marL="1800" indent="0">
              <a:buNone/>
            </a:pPr>
            <a:r>
              <a:rPr lang="en-GB" sz="4000">
                <a:solidFill>
                  <a:schemeClr val="accent5"/>
                </a:solidFill>
              </a:rPr>
              <a:t>Hospital Engagement </a:t>
            </a:r>
          </a:p>
        </p:txBody>
      </p:sp>
      <p:sp>
        <p:nvSpPr>
          <p:cNvPr id="3" name="Slide Number Placeholder 2">
            <a:extLst>
              <a:ext uri="{FF2B5EF4-FFF2-40B4-BE49-F238E27FC236}">
                <a16:creationId xmlns:a16="http://schemas.microsoft.com/office/drawing/2014/main" id="{A969B9A6-F9BE-4291-8DA3-D744807B9CA2}"/>
              </a:ext>
            </a:extLst>
          </p:cNvPr>
          <p:cNvSpPr>
            <a:spLocks noGrp="1"/>
          </p:cNvSpPr>
          <p:nvPr>
            <p:ph type="sldNum" sz="quarter" idx="11"/>
          </p:nvPr>
        </p:nvSpPr>
        <p:spPr/>
        <p:txBody>
          <a:bodyPr/>
          <a:lstStyle/>
          <a:p>
            <a:fld id="{34B82C33-576D-45E3-8573-65DA0660AC72}" type="slidenum">
              <a:rPr lang="en-GB" smtClean="0"/>
              <a:pPr/>
              <a:t>18</a:t>
            </a:fld>
            <a:endParaRPr lang="en-GB"/>
          </a:p>
        </p:txBody>
      </p:sp>
      <p:pic>
        <p:nvPicPr>
          <p:cNvPr id="4" name="Picture 3" descr="A picture containing clipart&#10;&#10;Description generated with very high confidence">
            <a:extLst>
              <a:ext uri="{FF2B5EF4-FFF2-40B4-BE49-F238E27FC236}">
                <a16:creationId xmlns:a16="http://schemas.microsoft.com/office/drawing/2014/main" id="{C9EDF979-9625-4648-A6DB-B9EB94D4A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sp>
        <p:nvSpPr>
          <p:cNvPr id="5" name="TextBox 4">
            <a:extLst>
              <a:ext uri="{FF2B5EF4-FFF2-40B4-BE49-F238E27FC236}">
                <a16:creationId xmlns:a16="http://schemas.microsoft.com/office/drawing/2014/main" id="{00F82927-BE02-435D-B538-E98AB70F7C3A}"/>
              </a:ext>
            </a:extLst>
          </p:cNvPr>
          <p:cNvSpPr txBox="1"/>
          <p:nvPr/>
        </p:nvSpPr>
        <p:spPr>
          <a:xfrm>
            <a:off x="636083" y="1159903"/>
            <a:ext cx="2789498" cy="3693319"/>
          </a:xfrm>
          <a:prstGeom prst="rect">
            <a:avLst/>
          </a:prstGeom>
          <a:noFill/>
        </p:spPr>
        <p:txBody>
          <a:bodyPr wrap="square" rtlCol="0">
            <a:spAutoFit/>
          </a:bodyPr>
          <a:lstStyle/>
          <a:p>
            <a:pPr marL="285750" indent="-285750">
              <a:buFont typeface="Wingdings" panose="05000000000000000000" pitchFamily="2" charset="2"/>
              <a:buChar char="Ø"/>
            </a:pPr>
            <a:r>
              <a:rPr lang="en-GB">
                <a:solidFill>
                  <a:schemeClr val="accent6"/>
                </a:solidFill>
              </a:rPr>
              <a:t>Charity Champions </a:t>
            </a:r>
          </a:p>
          <a:p>
            <a:pPr marL="285750" indent="-285750">
              <a:buFont typeface="Wingdings" panose="05000000000000000000" pitchFamily="2" charset="2"/>
              <a:buChar char="Ø"/>
            </a:pPr>
            <a:endParaRPr lang="en-GB">
              <a:solidFill>
                <a:schemeClr val="accent6"/>
              </a:solidFill>
            </a:endParaRPr>
          </a:p>
          <a:p>
            <a:pPr marL="285750" indent="-285750">
              <a:buFont typeface="Wingdings" panose="05000000000000000000" pitchFamily="2" charset="2"/>
              <a:buChar char="Ø"/>
            </a:pPr>
            <a:r>
              <a:rPr lang="en-GB">
                <a:solidFill>
                  <a:schemeClr val="accent6"/>
                </a:solidFill>
              </a:rPr>
              <a:t>Volunteers</a:t>
            </a:r>
          </a:p>
          <a:p>
            <a:pPr marL="285750" indent="-285750">
              <a:buFont typeface="Wingdings" panose="05000000000000000000" pitchFamily="2" charset="2"/>
              <a:buChar char="Ø"/>
            </a:pPr>
            <a:endParaRPr lang="en-GB">
              <a:solidFill>
                <a:schemeClr val="accent6"/>
              </a:solidFill>
            </a:endParaRPr>
          </a:p>
          <a:p>
            <a:pPr marL="285750" indent="-285750">
              <a:buFont typeface="Wingdings" panose="05000000000000000000" pitchFamily="2" charset="2"/>
              <a:buChar char="Ø"/>
            </a:pPr>
            <a:r>
              <a:rPr lang="en-GB">
                <a:solidFill>
                  <a:schemeClr val="accent6"/>
                </a:solidFill>
              </a:rPr>
              <a:t>Staff meetings</a:t>
            </a:r>
          </a:p>
          <a:p>
            <a:pPr marL="285750" indent="-285750">
              <a:buFont typeface="Wingdings" panose="05000000000000000000" pitchFamily="2" charset="2"/>
              <a:buChar char="Ø"/>
            </a:pPr>
            <a:endParaRPr lang="en-GB">
              <a:solidFill>
                <a:schemeClr val="accent6"/>
              </a:solidFill>
            </a:endParaRPr>
          </a:p>
          <a:p>
            <a:pPr marL="285750" indent="-285750">
              <a:buFont typeface="Wingdings" panose="05000000000000000000" pitchFamily="2" charset="2"/>
              <a:buChar char="Ø"/>
            </a:pPr>
            <a:r>
              <a:rPr lang="en-GB">
                <a:solidFill>
                  <a:schemeClr val="accent6"/>
                </a:solidFill>
              </a:rPr>
              <a:t>Social Media</a:t>
            </a:r>
          </a:p>
          <a:p>
            <a:pPr marL="285750" indent="-285750">
              <a:buFont typeface="Wingdings" panose="05000000000000000000" pitchFamily="2" charset="2"/>
              <a:buChar char="Ø"/>
            </a:pPr>
            <a:endParaRPr lang="en-GB">
              <a:solidFill>
                <a:schemeClr val="accent6"/>
              </a:solidFill>
            </a:endParaRPr>
          </a:p>
          <a:p>
            <a:pPr marL="285750" indent="-285750">
              <a:buFont typeface="Wingdings" panose="05000000000000000000" pitchFamily="2" charset="2"/>
              <a:buChar char="Ø"/>
            </a:pPr>
            <a:r>
              <a:rPr lang="en-GB">
                <a:solidFill>
                  <a:schemeClr val="accent6"/>
                </a:solidFill>
              </a:rPr>
              <a:t>Fundraising </a:t>
            </a:r>
          </a:p>
          <a:p>
            <a:pPr marL="285750" indent="-285750">
              <a:buFont typeface="Wingdings" panose="05000000000000000000" pitchFamily="2" charset="2"/>
              <a:buChar char="Ø"/>
            </a:pPr>
            <a:endParaRPr lang="en-GB">
              <a:solidFill>
                <a:schemeClr val="accent6"/>
              </a:solidFill>
            </a:endParaRPr>
          </a:p>
          <a:p>
            <a:pPr marL="285750" indent="-285750">
              <a:buFont typeface="Wingdings" panose="05000000000000000000" pitchFamily="2" charset="2"/>
              <a:buChar char="Ø"/>
            </a:pPr>
            <a:r>
              <a:rPr lang="en-GB">
                <a:solidFill>
                  <a:schemeClr val="accent6"/>
                </a:solidFill>
              </a:rPr>
              <a:t>Challenge Events</a:t>
            </a:r>
          </a:p>
          <a:p>
            <a:endParaRPr lang="en-GB">
              <a:solidFill>
                <a:schemeClr val="accent6"/>
              </a:solidFill>
            </a:endParaRPr>
          </a:p>
          <a:p>
            <a:endParaRPr lang="en-GB">
              <a:solidFill>
                <a:schemeClr val="accent6"/>
              </a:solidFill>
            </a:endParaRPr>
          </a:p>
        </p:txBody>
      </p:sp>
      <p:pic>
        <p:nvPicPr>
          <p:cNvPr id="7" name="Picture 6" descr="A group of people sitting at a table&#10;&#10;Description automatically generated">
            <a:extLst>
              <a:ext uri="{FF2B5EF4-FFF2-40B4-BE49-F238E27FC236}">
                <a16:creationId xmlns:a16="http://schemas.microsoft.com/office/drawing/2014/main" id="{9641876D-96CE-4458-B4A3-5D6784FAE1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6130" y="1238492"/>
            <a:ext cx="2537867" cy="1903400"/>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2A37B397-8E60-4356-A272-56A0657677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8017" y="1232915"/>
            <a:ext cx="2093122" cy="1908977"/>
          </a:xfrm>
          <a:prstGeom prst="rect">
            <a:avLst/>
          </a:prstGeom>
        </p:spPr>
      </p:pic>
      <p:pic>
        <p:nvPicPr>
          <p:cNvPr id="17" name="Picture 16" descr="A person wearing glasses and smiling at the camera&#10;&#10;Description automatically generated">
            <a:extLst>
              <a:ext uri="{FF2B5EF4-FFF2-40B4-BE49-F238E27FC236}">
                <a16:creationId xmlns:a16="http://schemas.microsoft.com/office/drawing/2014/main" id="{EC57A9C6-B958-438C-B23E-C1E636C192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0374" y="1232915"/>
            <a:ext cx="1272652" cy="1908977"/>
          </a:xfrm>
          <a:prstGeom prst="rect">
            <a:avLst/>
          </a:prstGeom>
        </p:spPr>
      </p:pic>
      <p:pic>
        <p:nvPicPr>
          <p:cNvPr id="19" name="Picture 18" descr="A group of people standing in a grass field posing for the camera&#10;&#10;Description automatically generated">
            <a:extLst>
              <a:ext uri="{FF2B5EF4-FFF2-40B4-BE49-F238E27FC236}">
                <a16:creationId xmlns:a16="http://schemas.microsoft.com/office/drawing/2014/main" id="{913D02C4-E212-4245-AAB7-E9159D4BFA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9949" y="3296294"/>
            <a:ext cx="1434048" cy="1912064"/>
          </a:xfrm>
          <a:prstGeom prst="rect">
            <a:avLst/>
          </a:prstGeom>
        </p:spPr>
      </p:pic>
      <p:pic>
        <p:nvPicPr>
          <p:cNvPr id="21" name="Picture 20" descr="A picture containing table, indoor, food, sitting&#10;&#10;Description automatically generated">
            <a:extLst>
              <a:ext uri="{FF2B5EF4-FFF2-40B4-BE49-F238E27FC236}">
                <a16:creationId xmlns:a16="http://schemas.microsoft.com/office/drawing/2014/main" id="{DB6F3817-F998-402F-8338-108397E1D2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69873" y="3363043"/>
            <a:ext cx="2460420" cy="1845315"/>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1004AF39-D134-4B0E-9267-C42334ADBC7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380374" y="3296294"/>
            <a:ext cx="2715625" cy="1903400"/>
          </a:xfrm>
          <a:prstGeom prst="rect">
            <a:avLst/>
          </a:prstGeom>
        </p:spPr>
      </p:pic>
    </p:spTree>
    <p:extLst>
      <p:ext uri="{BB962C8B-B14F-4D97-AF65-F5344CB8AC3E}">
        <p14:creationId xmlns:p14="http://schemas.microsoft.com/office/powerpoint/2010/main" val="198697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294AEC0-DF0A-452F-8C5B-DCD4AC9A3738}"/>
              </a:ext>
            </a:extLst>
          </p:cNvPr>
          <p:cNvSpPr txBox="1">
            <a:spLocks/>
          </p:cNvSpPr>
          <p:nvPr/>
        </p:nvSpPr>
        <p:spPr>
          <a:xfrm>
            <a:off x="536028" y="413039"/>
            <a:ext cx="8560424" cy="65156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a:lstStyle>
          <a:p>
            <a:r>
              <a:rPr lang="en-US" sz="5400" dirty="0">
                <a:solidFill>
                  <a:srgbClr val="702883"/>
                </a:solidFill>
                <a:latin typeface="Open Sans" panose="020B0606030504020204" pitchFamily="34" charset="0"/>
                <a:ea typeface="Open Sans" panose="020B0606030504020204" pitchFamily="34" charset="0"/>
                <a:cs typeface="Open Sans" panose="020B0606030504020204" pitchFamily="34" charset="0"/>
              </a:rPr>
              <a:t>Inspiration</a:t>
            </a:r>
            <a:endParaRPr lang="en-GB" sz="5400" dirty="0">
              <a:solidFill>
                <a:srgbClr val="702883"/>
              </a:solidFill>
              <a:latin typeface="Open Sans" panose="020B0606030504020204"/>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56FC9AB7-F519-4665-8DBF-98B658989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462" y="1663865"/>
            <a:ext cx="7464855" cy="2817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32253D03-7910-4E3E-8AE6-4F77C663E9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5640" y="1542112"/>
            <a:ext cx="7575057" cy="3061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BD3D7B6F-1189-4054-BDAB-478B9E7B39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928" y="2794824"/>
            <a:ext cx="7841922" cy="3373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09379BA9-C97C-494E-BB23-E8832EE2DDAB}"/>
              </a:ext>
            </a:extLst>
          </p:cNvPr>
          <p:cNvPicPr>
            <a:picLocks noChangeAspect="1"/>
          </p:cNvPicPr>
          <p:nvPr/>
        </p:nvPicPr>
        <p:blipFill>
          <a:blip r:embed="rId6"/>
          <a:stretch>
            <a:fillRect/>
          </a:stretch>
        </p:blipFill>
        <p:spPr>
          <a:xfrm>
            <a:off x="297928" y="1500241"/>
            <a:ext cx="11442438" cy="4667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Related image">
            <a:extLst>
              <a:ext uri="{FF2B5EF4-FFF2-40B4-BE49-F238E27FC236}">
                <a16:creationId xmlns:a16="http://schemas.microsoft.com/office/drawing/2014/main" id="{ED4E6BE5-5244-4F85-A155-0236712317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672" y="2823282"/>
            <a:ext cx="5976426" cy="4034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clipart&#10;&#10;Description generated with very high confidence">
            <a:extLst>
              <a:ext uri="{FF2B5EF4-FFF2-40B4-BE49-F238E27FC236}">
                <a16:creationId xmlns:a16="http://schemas.microsoft.com/office/drawing/2014/main" id="{C43BEAEF-C267-4A45-BB8F-904D01B418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5375" y="5611390"/>
            <a:ext cx="2594262" cy="1081146"/>
          </a:xfrm>
          <a:prstGeom prst="rect">
            <a:avLst/>
          </a:prstGeom>
        </p:spPr>
      </p:pic>
      <p:pic>
        <p:nvPicPr>
          <p:cNvPr id="5" name="Picture 10" descr="Image result for st bartholomew's hospital history">
            <a:extLst>
              <a:ext uri="{FF2B5EF4-FFF2-40B4-BE49-F238E27FC236}">
                <a16:creationId xmlns:a16="http://schemas.microsoft.com/office/drawing/2014/main" id="{968F32FB-7774-4A9D-838F-CACA871992E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0359" y="-1"/>
            <a:ext cx="4648112" cy="29776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a:extLst>
              <a:ext uri="{FF2B5EF4-FFF2-40B4-BE49-F238E27FC236}">
                <a16:creationId xmlns:a16="http://schemas.microsoft.com/office/drawing/2014/main" id="{2D06AD8C-79C5-48CE-8B25-A6102B777A7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13565" y="2724791"/>
            <a:ext cx="6612181" cy="41332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st bartholomew's hospital history">
            <a:extLst>
              <a:ext uri="{FF2B5EF4-FFF2-40B4-BE49-F238E27FC236}">
                <a16:creationId xmlns:a16="http://schemas.microsoft.com/office/drawing/2014/main" id="{F22DF4FC-B202-44BB-8C46-96CC04AEA63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02432" y="0"/>
            <a:ext cx="5501516" cy="29776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id="{F6F6CC51-9618-4A25-9EF2-1F82B70C1E0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84249" y="-164313"/>
            <a:ext cx="4210502" cy="446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6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1E91D-184F-4830-95B0-246827992F1F}"/>
              </a:ext>
            </a:extLst>
          </p:cNvPr>
          <p:cNvSpPr/>
          <p:nvPr/>
        </p:nvSpPr>
        <p:spPr>
          <a:xfrm>
            <a:off x="0" y="6350"/>
            <a:ext cx="12192000" cy="6881850"/>
          </a:xfrm>
          <a:prstGeom prst="rect">
            <a:avLst/>
          </a:prstGeom>
          <a:solidFill>
            <a:srgbClr val="702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Shape&#10;&#10;Description automatically generated with medium confidence">
            <a:extLst>
              <a:ext uri="{FF2B5EF4-FFF2-40B4-BE49-F238E27FC236}">
                <a16:creationId xmlns:a16="http://schemas.microsoft.com/office/drawing/2014/main" id="{7F0C7ABC-078C-4206-9544-CFEDEB5AAF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 y="-6350"/>
            <a:ext cx="4220671" cy="6858000"/>
          </a:xfrm>
          <a:prstGeom prst="rect">
            <a:avLst/>
          </a:prstGeom>
        </p:spPr>
      </p:pic>
      <p:pic>
        <p:nvPicPr>
          <p:cNvPr id="8" name="Picture 7" descr="Shape&#10;&#10;Description automatically generated">
            <a:extLst>
              <a:ext uri="{FF2B5EF4-FFF2-40B4-BE49-F238E27FC236}">
                <a16:creationId xmlns:a16="http://schemas.microsoft.com/office/drawing/2014/main" id="{854ACEC4-789B-42FE-9B5F-0B28C854DE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63" y="-6350"/>
            <a:ext cx="4226884" cy="6858000"/>
          </a:xfrm>
          <a:prstGeom prst="rect">
            <a:avLst/>
          </a:prstGeom>
        </p:spPr>
      </p:pic>
      <p:pic>
        <p:nvPicPr>
          <p:cNvPr id="6" name="Picture 5" descr="Shape, circle&#10;&#10;Description automatically generated">
            <a:extLst>
              <a:ext uri="{FF2B5EF4-FFF2-40B4-BE49-F238E27FC236}">
                <a16:creationId xmlns:a16="http://schemas.microsoft.com/office/drawing/2014/main" id="{03B99F6C-0C5A-4AB2-AC9C-D867E32B70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350"/>
            <a:ext cx="3413512" cy="5830850"/>
          </a:xfrm>
          <a:prstGeom prst="rect">
            <a:avLst/>
          </a:prstGeom>
        </p:spPr>
      </p:pic>
      <p:sp>
        <p:nvSpPr>
          <p:cNvPr id="2" name="TextBox 1">
            <a:extLst>
              <a:ext uri="{FF2B5EF4-FFF2-40B4-BE49-F238E27FC236}">
                <a16:creationId xmlns:a16="http://schemas.microsoft.com/office/drawing/2014/main" id="{11B56DCE-396A-415E-8B12-59B0C7719097}"/>
              </a:ext>
            </a:extLst>
          </p:cNvPr>
          <p:cNvSpPr txBox="1"/>
          <p:nvPr/>
        </p:nvSpPr>
        <p:spPr>
          <a:xfrm>
            <a:off x="2529839" y="4266933"/>
            <a:ext cx="713231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Arial" panose="020B0604020202020204" pitchFamily="34" charset="0"/>
                <a:cs typeface="Arial" panose="020B0604020202020204" pitchFamily="34" charset="0"/>
              </a:rPr>
              <a:t>Stay in touch!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hello@bartscharity.org.uk</a:t>
            </a:r>
            <a:endParaRPr kumimoji="0" lang="en-GB" sz="2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9B0B39-95C5-4DCE-A93B-9D420DED737A}"/>
              </a:ext>
            </a:extLst>
          </p:cNvPr>
          <p:cNvSpPr txBox="1"/>
          <p:nvPr/>
        </p:nvSpPr>
        <p:spPr>
          <a:xfrm>
            <a:off x="2936387" y="1976100"/>
            <a:ext cx="6319221" cy="1446550"/>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Thank you!</a:t>
            </a:r>
            <a:endParaRPr lang="en-GB" sz="8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44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Picture 8" descr="Related image">
            <a:extLst>
              <a:ext uri="{FF2B5EF4-FFF2-40B4-BE49-F238E27FC236}">
                <a16:creationId xmlns:a16="http://schemas.microsoft.com/office/drawing/2014/main" id="{6C66DCD4-5FF3-48AB-A7EE-5CCBD38EEFC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3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barts history viewing day square">
            <a:extLst>
              <a:ext uri="{FF2B5EF4-FFF2-40B4-BE49-F238E27FC236}">
                <a16:creationId xmlns:a16="http://schemas.microsoft.com/office/drawing/2014/main" id="{86E93A5A-897B-4416-9C8E-1B3BF7C4CA4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5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5E6643-324C-4DBF-B7AE-9381E7E05E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9100" y="165464"/>
            <a:ext cx="7382924" cy="6491714"/>
          </a:xfrm>
          <a:prstGeom prst="rect">
            <a:avLst/>
          </a:prstGeom>
        </p:spPr>
      </p:pic>
      <p:pic>
        <p:nvPicPr>
          <p:cNvPr id="7" name="Picture 6" descr="A picture containing clipart&#10;&#10;Description generated with very high confidence">
            <a:extLst>
              <a:ext uri="{FF2B5EF4-FFF2-40B4-BE49-F238E27FC236}">
                <a16:creationId xmlns:a16="http://schemas.microsoft.com/office/drawing/2014/main" id="{C43BEAEF-C267-4A45-BB8F-904D01B418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5375" y="5611390"/>
            <a:ext cx="2594262" cy="1081146"/>
          </a:xfrm>
          <a:prstGeom prst="rect">
            <a:avLst/>
          </a:prstGeom>
        </p:spPr>
      </p:pic>
    </p:spTree>
    <p:extLst>
      <p:ext uri="{BB962C8B-B14F-4D97-AF65-F5344CB8AC3E}">
        <p14:creationId xmlns:p14="http://schemas.microsoft.com/office/powerpoint/2010/main" val="122292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map, text&#10;&#10;Description generated with very high confidence">
            <a:extLst>
              <a:ext uri="{FF2B5EF4-FFF2-40B4-BE49-F238E27FC236}">
                <a16:creationId xmlns:a16="http://schemas.microsoft.com/office/drawing/2014/main" id="{86E3776F-9673-4CCC-BF95-D561E679BB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88283"/>
            <a:ext cx="11723013" cy="4956071"/>
          </a:xfrm>
          <a:prstGeom prst="rect">
            <a:avLst/>
          </a:prstGeom>
        </p:spPr>
      </p:pic>
      <p:pic>
        <p:nvPicPr>
          <p:cNvPr id="7" name="Picture 6" descr="A picture containing clipart&#10;&#10;Description generated with very high confidence">
            <a:extLst>
              <a:ext uri="{FF2B5EF4-FFF2-40B4-BE49-F238E27FC236}">
                <a16:creationId xmlns:a16="http://schemas.microsoft.com/office/drawing/2014/main" id="{C43BEAEF-C267-4A45-BB8F-904D01B418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8244"/>
            <a:ext cx="2013235" cy="839006"/>
          </a:xfrm>
          <a:prstGeom prst="rect">
            <a:avLst/>
          </a:prstGeom>
        </p:spPr>
      </p:pic>
      <p:sp>
        <p:nvSpPr>
          <p:cNvPr id="5" name="TextBox 4">
            <a:extLst>
              <a:ext uri="{FF2B5EF4-FFF2-40B4-BE49-F238E27FC236}">
                <a16:creationId xmlns:a16="http://schemas.microsoft.com/office/drawing/2014/main" id="{A00AAC0A-667F-4CC7-9F8A-95D0D4D185E5}"/>
              </a:ext>
            </a:extLst>
          </p:cNvPr>
          <p:cNvSpPr txBox="1"/>
          <p:nvPr/>
        </p:nvSpPr>
        <p:spPr>
          <a:xfrm>
            <a:off x="3394736" y="1035486"/>
            <a:ext cx="5562548" cy="707886"/>
          </a:xfrm>
          <a:prstGeom prst="rect">
            <a:avLst/>
          </a:prstGeom>
          <a:noFill/>
        </p:spPr>
        <p:txBody>
          <a:bodyPr wrap="square" rtlCol="0">
            <a:spAutoFit/>
          </a:bodyPr>
          <a:lstStyle/>
          <a:p>
            <a:pPr algn="ctr"/>
            <a:r>
              <a:rPr lang="en-GB" sz="4000" b="1" dirty="0">
                <a:solidFill>
                  <a:srgbClr val="7030A0"/>
                </a:solidFill>
              </a:rPr>
              <a:t>Lower life expectancy</a:t>
            </a:r>
          </a:p>
        </p:txBody>
      </p:sp>
    </p:spTree>
    <p:extLst>
      <p:ext uri="{BB962C8B-B14F-4D97-AF65-F5344CB8AC3E}">
        <p14:creationId xmlns:p14="http://schemas.microsoft.com/office/powerpoint/2010/main" val="175737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2C688D-C6AF-4803-96F2-6B057FF318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8769117" cy="6858000"/>
          </a:xfrm>
          <a:prstGeom prst="rect">
            <a:avLst/>
          </a:prstGeom>
        </p:spPr>
      </p:pic>
      <p:pic>
        <p:nvPicPr>
          <p:cNvPr id="7" name="Picture 6" descr="A picture containing clipart&#10;&#10;Description generated with very high confidence">
            <a:extLst>
              <a:ext uri="{FF2B5EF4-FFF2-40B4-BE49-F238E27FC236}">
                <a16:creationId xmlns:a16="http://schemas.microsoft.com/office/drawing/2014/main" id="{C43BEAEF-C267-4A45-BB8F-904D01B418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5375" y="5611390"/>
            <a:ext cx="2594262" cy="1081146"/>
          </a:xfrm>
          <a:prstGeom prst="rect">
            <a:avLst/>
          </a:prstGeom>
        </p:spPr>
      </p:pic>
    </p:spTree>
    <p:extLst>
      <p:ext uri="{BB962C8B-B14F-4D97-AF65-F5344CB8AC3E}">
        <p14:creationId xmlns:p14="http://schemas.microsoft.com/office/powerpoint/2010/main" val="24718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generated with very high confidence">
            <a:extLst>
              <a:ext uri="{FF2B5EF4-FFF2-40B4-BE49-F238E27FC236}">
                <a16:creationId xmlns:a16="http://schemas.microsoft.com/office/drawing/2014/main" id="{C43BEAEF-C267-4A45-BB8F-904D01B418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3945" y="5702830"/>
            <a:ext cx="2594262" cy="1081146"/>
          </a:xfrm>
          <a:prstGeom prst="rect">
            <a:avLst/>
          </a:prstGeom>
        </p:spPr>
      </p:pic>
      <p:pic>
        <p:nvPicPr>
          <p:cNvPr id="3" name="Picture 2">
            <a:extLst>
              <a:ext uri="{FF2B5EF4-FFF2-40B4-BE49-F238E27FC236}">
                <a16:creationId xmlns:a16="http://schemas.microsoft.com/office/drawing/2014/main" id="{66F5B84D-AEC2-46C3-9961-39A7B932CE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4773" y="1004127"/>
            <a:ext cx="3160375" cy="4290392"/>
          </a:xfrm>
          <a:prstGeom prst="rect">
            <a:avLst/>
          </a:prstGeom>
        </p:spPr>
      </p:pic>
      <p:pic>
        <p:nvPicPr>
          <p:cNvPr id="4" name="Picture 3">
            <a:extLst>
              <a:ext uri="{FF2B5EF4-FFF2-40B4-BE49-F238E27FC236}">
                <a16:creationId xmlns:a16="http://schemas.microsoft.com/office/drawing/2014/main" id="{348D65B1-DCC0-4E51-A4FE-9A30D80D83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965" y="994706"/>
            <a:ext cx="3690274" cy="4290392"/>
          </a:xfrm>
          <a:prstGeom prst="rect">
            <a:avLst/>
          </a:prstGeom>
        </p:spPr>
      </p:pic>
      <p:pic>
        <p:nvPicPr>
          <p:cNvPr id="6" name="Picture 5">
            <a:extLst>
              <a:ext uri="{FF2B5EF4-FFF2-40B4-BE49-F238E27FC236}">
                <a16:creationId xmlns:a16="http://schemas.microsoft.com/office/drawing/2014/main" id="{4093B1C4-A1D9-4737-A571-D15330C444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6362" y="1004127"/>
            <a:ext cx="3599288" cy="4280972"/>
          </a:xfrm>
          <a:prstGeom prst="rect">
            <a:avLst/>
          </a:prstGeom>
        </p:spPr>
      </p:pic>
    </p:spTree>
    <p:extLst>
      <p:ext uri="{BB962C8B-B14F-4D97-AF65-F5344CB8AC3E}">
        <p14:creationId xmlns:p14="http://schemas.microsoft.com/office/powerpoint/2010/main" val="75947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Down 16">
            <a:extLst>
              <a:ext uri="{FF2B5EF4-FFF2-40B4-BE49-F238E27FC236}">
                <a16:creationId xmlns:a16="http://schemas.microsoft.com/office/drawing/2014/main" id="{4533157D-5E59-425D-8B6E-EA05FE4840A0}"/>
              </a:ext>
            </a:extLst>
          </p:cNvPr>
          <p:cNvSpPr/>
          <p:nvPr/>
        </p:nvSpPr>
        <p:spPr>
          <a:xfrm rot="10800000">
            <a:off x="4546769" y="3233444"/>
            <a:ext cx="434331" cy="1523284"/>
          </a:xfrm>
          <a:prstGeom prst="downArrow">
            <a:avLst>
              <a:gd name="adj1" fmla="val 50000"/>
              <a:gd name="adj2" fmla="val 66621"/>
            </a:avLst>
          </a:prstGeom>
          <a:solidFill>
            <a:schemeClr val="accent3"/>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06192E22-92BA-48C9-AC2C-73735EE19EAF}"/>
              </a:ext>
            </a:extLst>
          </p:cNvPr>
          <p:cNvSpPr/>
          <p:nvPr/>
        </p:nvSpPr>
        <p:spPr>
          <a:xfrm rot="10800000">
            <a:off x="7119605" y="3245715"/>
            <a:ext cx="434331" cy="1523284"/>
          </a:xfrm>
          <a:prstGeom prst="downArrow">
            <a:avLst>
              <a:gd name="adj1" fmla="val 50000"/>
              <a:gd name="adj2" fmla="val 66621"/>
            </a:avLst>
          </a:prstGeom>
          <a:solidFill>
            <a:schemeClr val="accent3"/>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B789BDF7-EE52-4260-81B4-4BA5D0891C44}"/>
              </a:ext>
            </a:extLst>
          </p:cNvPr>
          <p:cNvSpPr/>
          <p:nvPr/>
        </p:nvSpPr>
        <p:spPr>
          <a:xfrm rot="10800000">
            <a:off x="9707638" y="3233444"/>
            <a:ext cx="434331" cy="1523284"/>
          </a:xfrm>
          <a:prstGeom prst="downArrow">
            <a:avLst>
              <a:gd name="adj1" fmla="val 50000"/>
              <a:gd name="adj2" fmla="val 66621"/>
            </a:avLst>
          </a:prstGeom>
          <a:solidFill>
            <a:schemeClr val="accent3"/>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0870657C-9123-4750-91FA-B6501DC1A061}"/>
              </a:ext>
            </a:extLst>
          </p:cNvPr>
          <p:cNvSpPr/>
          <p:nvPr/>
        </p:nvSpPr>
        <p:spPr>
          <a:xfrm rot="10800000">
            <a:off x="2043491" y="3233444"/>
            <a:ext cx="434331" cy="1523284"/>
          </a:xfrm>
          <a:prstGeom prst="downArrow">
            <a:avLst>
              <a:gd name="adj1" fmla="val 50000"/>
              <a:gd name="adj2" fmla="val 66621"/>
            </a:avLst>
          </a:prstGeom>
          <a:solidFill>
            <a:schemeClr val="accent3"/>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clipart&#10;&#10;Description generated with very high confidence">
            <a:extLst>
              <a:ext uri="{FF2B5EF4-FFF2-40B4-BE49-F238E27FC236}">
                <a16:creationId xmlns:a16="http://schemas.microsoft.com/office/drawing/2014/main" id="{28A666BE-2993-407D-81EB-6310E46C8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7738" y="5650026"/>
            <a:ext cx="2594262" cy="1081146"/>
          </a:xfrm>
          <a:prstGeom prst="rect">
            <a:avLst/>
          </a:prstGeom>
        </p:spPr>
      </p:pic>
      <p:sp>
        <p:nvSpPr>
          <p:cNvPr id="3" name="TextBox 2">
            <a:extLst>
              <a:ext uri="{FF2B5EF4-FFF2-40B4-BE49-F238E27FC236}">
                <a16:creationId xmlns:a16="http://schemas.microsoft.com/office/drawing/2014/main" id="{64531F1C-1A51-4AA0-A52E-19B75C39CD02}"/>
              </a:ext>
            </a:extLst>
          </p:cNvPr>
          <p:cNvSpPr txBox="1"/>
          <p:nvPr/>
        </p:nvSpPr>
        <p:spPr>
          <a:xfrm>
            <a:off x="2439364" y="491590"/>
            <a:ext cx="7158374" cy="1323439"/>
          </a:xfrm>
          <a:prstGeom prst="rect">
            <a:avLst/>
          </a:prstGeom>
          <a:noFill/>
        </p:spPr>
        <p:txBody>
          <a:bodyPr wrap="square" rtlCol="0" anchor="t">
            <a:spAutoFit/>
          </a:bodyPr>
          <a:lstStyle/>
          <a:p>
            <a:pPr algn="ctr"/>
            <a:r>
              <a:rPr lang="en-GB" sz="4000" b="1" dirty="0">
                <a:solidFill>
                  <a:schemeClr val="accent5"/>
                </a:solidFill>
                <a:cs typeface="Arial"/>
              </a:rPr>
              <a:t>From raising money to giving money...</a:t>
            </a:r>
          </a:p>
        </p:txBody>
      </p:sp>
      <p:sp>
        <p:nvSpPr>
          <p:cNvPr id="5" name="Rectangle 4">
            <a:extLst>
              <a:ext uri="{FF2B5EF4-FFF2-40B4-BE49-F238E27FC236}">
                <a16:creationId xmlns:a16="http://schemas.microsoft.com/office/drawing/2014/main" id="{A4CEA8E5-C3FF-4237-8117-3E2FDEA01E25}"/>
              </a:ext>
            </a:extLst>
          </p:cNvPr>
          <p:cNvSpPr/>
          <p:nvPr/>
        </p:nvSpPr>
        <p:spPr>
          <a:xfrm>
            <a:off x="6110122" y="3655146"/>
            <a:ext cx="2453298" cy="715368"/>
          </a:xfrm>
          <a:prstGeom prst="rect">
            <a:avLst/>
          </a:prstGeom>
          <a:ln>
            <a:noFill/>
          </a:ln>
          <a:effectLst>
            <a:softEdge rad="508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Clinical service delivery improvement</a:t>
            </a:r>
          </a:p>
        </p:txBody>
      </p:sp>
      <p:sp>
        <p:nvSpPr>
          <p:cNvPr id="7" name="Rectangle 6">
            <a:extLst>
              <a:ext uri="{FF2B5EF4-FFF2-40B4-BE49-F238E27FC236}">
                <a16:creationId xmlns:a16="http://schemas.microsoft.com/office/drawing/2014/main" id="{237293ED-5876-491F-B958-7A6325CCF313}"/>
              </a:ext>
            </a:extLst>
          </p:cNvPr>
          <p:cNvSpPr/>
          <p:nvPr/>
        </p:nvSpPr>
        <p:spPr>
          <a:xfrm>
            <a:off x="8698156" y="3655146"/>
            <a:ext cx="2453297" cy="715368"/>
          </a:xfrm>
          <a:prstGeom prst="rect">
            <a:avLst/>
          </a:prstGeom>
          <a:ln>
            <a:noFill/>
          </a:ln>
          <a:effectLst>
            <a:softEdge rad="508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Research</a:t>
            </a:r>
          </a:p>
        </p:txBody>
      </p:sp>
      <p:sp>
        <p:nvSpPr>
          <p:cNvPr id="8" name="Rectangle 7">
            <a:extLst>
              <a:ext uri="{FF2B5EF4-FFF2-40B4-BE49-F238E27FC236}">
                <a16:creationId xmlns:a16="http://schemas.microsoft.com/office/drawing/2014/main" id="{2D8E14B2-CDDD-4961-B28E-42DE0724AB08}"/>
              </a:ext>
            </a:extLst>
          </p:cNvPr>
          <p:cNvSpPr/>
          <p:nvPr/>
        </p:nvSpPr>
        <p:spPr>
          <a:xfrm>
            <a:off x="3522088" y="3655146"/>
            <a:ext cx="2453298" cy="715368"/>
          </a:xfrm>
          <a:prstGeom prst="rect">
            <a:avLst/>
          </a:prstGeom>
          <a:ln>
            <a:noFill/>
          </a:ln>
          <a:effectLst>
            <a:softEdge rad="508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Invest in Staff</a:t>
            </a:r>
          </a:p>
        </p:txBody>
      </p:sp>
      <p:sp>
        <p:nvSpPr>
          <p:cNvPr id="9" name="Rectangle 8">
            <a:extLst>
              <a:ext uri="{FF2B5EF4-FFF2-40B4-BE49-F238E27FC236}">
                <a16:creationId xmlns:a16="http://schemas.microsoft.com/office/drawing/2014/main" id="{8D1504AB-9971-463D-BB22-4B034314EBA7}"/>
              </a:ext>
            </a:extLst>
          </p:cNvPr>
          <p:cNvSpPr/>
          <p:nvPr/>
        </p:nvSpPr>
        <p:spPr>
          <a:xfrm>
            <a:off x="1103567" y="2057403"/>
            <a:ext cx="10085801" cy="1176041"/>
          </a:xfrm>
          <a:prstGeom prst="rect">
            <a:avLst/>
          </a:prstGeom>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200" b="1"/>
          </a:p>
          <a:p>
            <a:pPr algn="ctr"/>
            <a:endParaRPr lang="en-GB" sz="2200" b="1"/>
          </a:p>
          <a:p>
            <a:pPr algn="ctr"/>
            <a:r>
              <a:rPr lang="en-GB" sz="2200" b="1"/>
              <a:t>St Bartholomew's, The Royal London Hospital, Newham University Hospital, Whips Cross Hospital, Mile End Hospital and Queen Mary School of Medicine and Dentistry and City University</a:t>
            </a:r>
          </a:p>
          <a:p>
            <a:pPr algn="ctr"/>
            <a:endParaRPr lang="en-GB" sz="2200" b="1"/>
          </a:p>
          <a:p>
            <a:pPr algn="ctr"/>
            <a:endParaRPr lang="en-GB" sz="2200" b="1">
              <a:cs typeface="Arial"/>
            </a:endParaRPr>
          </a:p>
        </p:txBody>
      </p:sp>
      <p:sp>
        <p:nvSpPr>
          <p:cNvPr id="10" name="Rectangle 9">
            <a:extLst>
              <a:ext uri="{FF2B5EF4-FFF2-40B4-BE49-F238E27FC236}">
                <a16:creationId xmlns:a16="http://schemas.microsoft.com/office/drawing/2014/main" id="{2D85B4E4-A83E-48EF-8D95-BB6CAE81EA1B}"/>
              </a:ext>
            </a:extLst>
          </p:cNvPr>
          <p:cNvSpPr/>
          <p:nvPr/>
        </p:nvSpPr>
        <p:spPr>
          <a:xfrm>
            <a:off x="1103567" y="3644200"/>
            <a:ext cx="2314180" cy="726314"/>
          </a:xfrm>
          <a:prstGeom prst="rect">
            <a:avLst/>
          </a:prstGeom>
          <a:ln>
            <a:noFill/>
          </a:ln>
          <a:effectLst>
            <a:softEdge rad="508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Patient experience improvement  </a:t>
            </a:r>
          </a:p>
        </p:txBody>
      </p:sp>
      <p:sp>
        <p:nvSpPr>
          <p:cNvPr id="11" name="Rectangle 10">
            <a:extLst>
              <a:ext uri="{FF2B5EF4-FFF2-40B4-BE49-F238E27FC236}">
                <a16:creationId xmlns:a16="http://schemas.microsoft.com/office/drawing/2014/main" id="{605ABC92-4EA0-4764-B34C-E3064A20AAF2}"/>
              </a:ext>
            </a:extLst>
          </p:cNvPr>
          <p:cNvSpPr/>
          <p:nvPr/>
        </p:nvSpPr>
        <p:spPr>
          <a:xfrm>
            <a:off x="1103567" y="4756728"/>
            <a:ext cx="10072645" cy="416855"/>
          </a:xfrm>
          <a:prstGeom prst="rect">
            <a:avLst/>
          </a:prstGeom>
          <a:solidFill>
            <a:schemeClr val="accent2"/>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Schemes to award funding</a:t>
            </a:r>
            <a:endParaRPr lang="en-GB" sz="2200" b="1"/>
          </a:p>
        </p:txBody>
      </p:sp>
    </p:spTree>
    <p:extLst>
      <p:ext uri="{BB962C8B-B14F-4D97-AF65-F5344CB8AC3E}">
        <p14:creationId xmlns:p14="http://schemas.microsoft.com/office/powerpoint/2010/main" val="3653008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arts Charity">
      <a:dk1>
        <a:sysClr val="windowText" lastClr="000000"/>
      </a:dk1>
      <a:lt1>
        <a:sysClr val="window" lastClr="FFFFFF"/>
      </a:lt1>
      <a:dk2>
        <a:srgbClr val="3C3C3C"/>
      </a:dk2>
      <a:lt2>
        <a:srgbClr val="E6E6E6"/>
      </a:lt2>
      <a:accent1>
        <a:srgbClr val="702883"/>
      </a:accent1>
      <a:accent2>
        <a:srgbClr val="E6007E"/>
      </a:accent2>
      <a:accent3>
        <a:srgbClr val="4DBDC6"/>
      </a:accent3>
      <a:accent4>
        <a:srgbClr val="ACAFB6"/>
      </a:accent4>
      <a:accent5>
        <a:srgbClr val="702883"/>
      </a:accent5>
      <a:accent6>
        <a:srgbClr val="E6007E"/>
      </a:accent6>
      <a:hlink>
        <a:srgbClr val="E6007E"/>
      </a:hlink>
      <a:folHlink>
        <a:srgbClr val="702883"/>
      </a:folHlink>
    </a:clrScheme>
    <a:fontScheme name="Barts Char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Template - updated branding">
  <a:themeElements>
    <a:clrScheme name="Barts Charity">
      <a:dk1>
        <a:sysClr val="windowText" lastClr="000000"/>
      </a:dk1>
      <a:lt1>
        <a:sysClr val="window" lastClr="FFFFFF"/>
      </a:lt1>
      <a:dk2>
        <a:srgbClr val="3C3C3C"/>
      </a:dk2>
      <a:lt2>
        <a:srgbClr val="E6E6E6"/>
      </a:lt2>
      <a:accent1>
        <a:srgbClr val="702883"/>
      </a:accent1>
      <a:accent2>
        <a:srgbClr val="E6007E"/>
      </a:accent2>
      <a:accent3>
        <a:srgbClr val="4DBDC6"/>
      </a:accent3>
      <a:accent4>
        <a:srgbClr val="ACAFB6"/>
      </a:accent4>
      <a:accent5>
        <a:srgbClr val="702883"/>
      </a:accent5>
      <a:accent6>
        <a:srgbClr val="E6007E"/>
      </a:accent6>
      <a:hlink>
        <a:srgbClr val="E6007E"/>
      </a:hlink>
      <a:folHlink>
        <a:srgbClr val="702883"/>
      </a:folHlink>
    </a:clrScheme>
    <a:fontScheme name="Barts Charit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New logo  -  Read-Only" id="{A98524E3-5D85-474C-9CAE-A5096588C14B}" vid="{4D10ABD5-B4FB-400E-A3DC-58F41323DD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5B3C1D6D3B0C49A27AED40BC391AA2" ma:contentTypeVersion="6" ma:contentTypeDescription="Create a new document." ma:contentTypeScope="" ma:versionID="154c9cc96a78520dd811d45cecc4ec4a">
  <xsd:schema xmlns:xsd="http://www.w3.org/2001/XMLSchema" xmlns:xs="http://www.w3.org/2001/XMLSchema" xmlns:p="http://schemas.microsoft.com/office/2006/metadata/properties" xmlns:ns2="6b22af04-9300-4f7e-b342-8932f171e6a7" xmlns:ns3="e95f5441-874c-4ecd-ad4f-6d7f4189cd09" targetNamespace="http://schemas.microsoft.com/office/2006/metadata/properties" ma:root="true" ma:fieldsID="bca20b6d5fc1dc16ef46173014594048" ns2:_="" ns3:_="">
    <xsd:import namespace="6b22af04-9300-4f7e-b342-8932f171e6a7"/>
    <xsd:import namespace="e95f5441-874c-4ecd-ad4f-6d7f4189cd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2af04-9300-4f7e-b342-8932f171e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5f5441-874c-4ecd-ad4f-6d7f4189cd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E71785-BEBC-485D-8F15-F46E26C24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2af04-9300-4f7e-b342-8932f171e6a7"/>
    <ds:schemaRef ds:uri="e95f5441-874c-4ecd-ad4f-6d7f4189cd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87130-51F0-4E01-99C7-D0451C100834}">
  <ds:schemaRefs>
    <ds:schemaRef ds:uri="http://schemas.microsoft.com/sharepoint/v3/contenttype/forms"/>
  </ds:schemaRefs>
</ds:datastoreItem>
</file>

<file path=customXml/itemProps3.xml><?xml version="1.0" encoding="utf-8"?>
<ds:datastoreItem xmlns:ds="http://schemas.openxmlformats.org/officeDocument/2006/customXml" ds:itemID="{5351E741-0B7B-4566-84B4-9880DB4CDFA4}">
  <ds:schemaRefs>
    <ds:schemaRef ds:uri="http://purl.org/dc/dcmitype/"/>
    <ds:schemaRef ds:uri="6b22af04-9300-4f7e-b342-8932f171e6a7"/>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e95f5441-874c-4ecd-ad4f-6d7f4189cd0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2258</Words>
  <Application>Microsoft Office PowerPoint</Application>
  <PresentationFormat>Widescreen</PresentationFormat>
  <Paragraphs>196</Paragraphs>
  <Slides>20</Slides>
  <Notes>18</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Calibri Light</vt:lpstr>
      <vt:lpstr>Impact</vt:lpstr>
      <vt:lpstr>inherit</vt:lpstr>
      <vt:lpstr>Open Sans</vt:lpstr>
      <vt:lpstr>Wingdings</vt:lpstr>
      <vt:lpstr>Office Theme</vt:lpstr>
      <vt:lpstr>1_Office Theme</vt:lpstr>
      <vt:lpstr>PowerPoint Template - updated branding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Hollingshead</dc:creator>
  <cp:lastModifiedBy>Kevin Machin</cp:lastModifiedBy>
  <cp:revision>12</cp:revision>
  <dcterms:created xsi:type="dcterms:W3CDTF">2021-01-08T16:36:25Z</dcterms:created>
  <dcterms:modified xsi:type="dcterms:W3CDTF">2021-05-05T12:35:48Z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0x010100265B3C1D6D3B0C49A27AED40BC391AA2</vt:lpwstr>
  </property>
</Properties>
</file>