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77" r:id="rId4"/>
    <p:sldId id="276" r:id="rId5"/>
    <p:sldId id="27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6" d="100"/>
          <a:sy n="66" d="100"/>
        </p:scale>
        <p:origin x="78"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997633F-70DF-4ECE-A222-8ABD9BD99233}" type="datetimeFigureOut">
              <a:rPr lang="en-GB" smtClean="0"/>
              <a:t>24/05/2021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693503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997633F-70DF-4ECE-A222-8ABD9BD99233}" type="datetimeFigureOut">
              <a:rPr lang="en-GB" smtClean="0"/>
              <a:t>24/05/2021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2096714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997633F-70DF-4ECE-A222-8ABD9BD99233}" type="datetimeFigureOut">
              <a:rPr lang="en-GB" smtClean="0"/>
              <a:t>24/05/2021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380292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997633F-70DF-4ECE-A222-8ABD9BD99233}" type="datetimeFigureOut">
              <a:rPr lang="en-GB" smtClean="0"/>
              <a:t>24/05/2021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1140553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997633F-70DF-4ECE-A222-8ABD9BD99233}" type="datetimeFigureOut">
              <a:rPr lang="en-GB" smtClean="0"/>
              <a:t>24/05/2021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2211524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997633F-70DF-4ECE-A222-8ABD9BD99233}" type="datetimeFigureOut">
              <a:rPr lang="en-GB" smtClean="0"/>
              <a:t>24/05/2021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395466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997633F-70DF-4ECE-A222-8ABD9BD99233}" type="datetimeFigureOut">
              <a:rPr lang="en-GB" smtClean="0"/>
              <a:t>24/05/2021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2081461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997633F-70DF-4ECE-A222-8ABD9BD99233}" type="datetimeFigureOut">
              <a:rPr lang="en-GB" smtClean="0"/>
              <a:t>24/05/2021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2984529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97633F-70DF-4ECE-A222-8ABD9BD99233}" type="datetimeFigureOut">
              <a:rPr lang="en-GB" smtClean="0"/>
              <a:t>24/05/2021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1149811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997633F-70DF-4ECE-A222-8ABD9BD99233}" type="datetimeFigureOut">
              <a:rPr lang="en-GB" smtClean="0"/>
              <a:t>24/05/2021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4147211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997633F-70DF-4ECE-A222-8ABD9BD99233}" type="datetimeFigureOut">
              <a:rPr lang="en-GB" smtClean="0"/>
              <a:t>24/05/2021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1821FB-7AD5-49F7-98D7-A569D20FB708}" type="slidenum">
              <a:rPr lang="en-GB" smtClean="0"/>
              <a:t>‹#›</a:t>
            </a:fld>
            <a:endParaRPr lang="en-GB"/>
          </a:p>
        </p:txBody>
      </p:sp>
    </p:spTree>
    <p:extLst>
      <p:ext uri="{BB962C8B-B14F-4D97-AF65-F5344CB8AC3E}">
        <p14:creationId xmlns:p14="http://schemas.microsoft.com/office/powerpoint/2010/main" val="2511330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97633F-70DF-4ECE-A222-8ABD9BD99233}" type="datetimeFigureOut">
              <a:rPr lang="en-GB" smtClean="0"/>
              <a:t>24/05/2021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821FB-7AD5-49F7-98D7-A569D20FB708}" type="slidenum">
              <a:rPr lang="en-GB" smtClean="0"/>
              <a:t>‹#›</a:t>
            </a:fld>
            <a:endParaRPr lang="en-GB"/>
          </a:p>
        </p:txBody>
      </p:sp>
    </p:spTree>
    <p:extLst>
      <p:ext uri="{BB962C8B-B14F-4D97-AF65-F5344CB8AC3E}">
        <p14:creationId xmlns:p14="http://schemas.microsoft.com/office/powerpoint/2010/main" val="1871590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gif"/><Relationship Id="rId9" Type="http://schemas.openxmlformats.org/officeDocument/2006/relationships/image" Target="../media/image8.gif"/><Relationship Id="rId1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hyperlink" Target="https://www.qmul.ac.uk/chil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2623" y="4098416"/>
            <a:ext cx="9144000" cy="1655762"/>
          </a:xfrm>
        </p:spPr>
        <p:txBody>
          <a:bodyPr/>
          <a:lstStyle/>
          <a:p>
            <a:r>
              <a:rPr lang="en-GB"/>
              <a:t>Activity 2-Science </a:t>
            </a:r>
            <a:r>
              <a:rPr lang="en-GB" dirty="0"/>
              <a:t>in Action</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147753" y="972128"/>
            <a:ext cx="5754831" cy="2706109"/>
          </a:xfrm>
          <a:prstGeom prst="rect">
            <a:avLst/>
          </a:prstGeom>
        </p:spPr>
      </p:pic>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1607" y="5613980"/>
            <a:ext cx="2480215" cy="12440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qmul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91822" y="6201332"/>
            <a:ext cx="1783889" cy="46446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national institute of health researc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4739" y="5400410"/>
            <a:ext cx="1341807" cy="5814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university of cambridge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8698" y="6280032"/>
            <a:ext cx="1441665" cy="31092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asthma uk centre for applied research 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16669" y="5365817"/>
            <a:ext cx="1466973" cy="49632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barts and the london log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07817" y="6124561"/>
            <a:ext cx="1514915" cy="61801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university of edinburgh logo"/>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538196" y="6069881"/>
            <a:ext cx="821586" cy="606331"/>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Related image"/>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959155" y="6076551"/>
            <a:ext cx="1225394" cy="599661"/>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mage result for centre for diet and activity research logo"/>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48118" y="5116990"/>
            <a:ext cx="1189099" cy="1189099"/>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Image result for mrc epidemiology unit"/>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005623" y="5332561"/>
            <a:ext cx="1993900" cy="603268"/>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Image result for mrc-phe centre for environment and health"/>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51018" y="5332561"/>
            <a:ext cx="1903132" cy="652348"/>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Image result for mrc and asthma uk centre in allergic mechanisms of asthma"/>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42588" y="5202257"/>
            <a:ext cx="2237570" cy="713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824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Study in Action</a:t>
            </a: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10734675" y="166967"/>
            <a:ext cx="1302773" cy="680757"/>
          </a:xfrm>
          <a:prstGeom prst="rect">
            <a:avLst/>
          </a:prstGeom>
        </p:spPr>
      </p:pic>
      <p:pic>
        <p:nvPicPr>
          <p:cNvPr id="8" name="Picture 6" descr="Image result for national institute of health resear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552" y="216620"/>
            <a:ext cx="1341807" cy="5814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A6ED0A6-AA75-4B47-8397-17755B2A0502}"/>
              </a:ext>
            </a:extLst>
          </p:cNvPr>
          <p:cNvSpPr txBox="1"/>
          <p:nvPr/>
        </p:nvSpPr>
        <p:spPr>
          <a:xfrm>
            <a:off x="1106764" y="1690688"/>
            <a:ext cx="9627911" cy="4524315"/>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cs typeface="Calibri" panose="020F0502020204030204" pitchFamily="34" charset="0"/>
              </a:rPr>
              <a:t>The Children’s Health in London and Luton (CHILL) study is a 4-year public health research programme, funded by the National Institute of Health Research (NIHR). The primary aim is to test the hypothesis that the introduction of the Ultra Low Emission Zone (ULEZ) in central London will result in improved lung function in a cohort of primary aged school children living within or close to the boundary of the ULEZ, compared to a control cohort of children living in Luton. The CHILL study has, so far, partnered with 85 primary schools across the two study sites and has used these partnerships to acquire parental consent for over 3000 children from Years 2, 3, and 4 to take part in the study. Our partnerships have also allowed us to schedule and carry out ~200 visits to schools to collect annual data from the cohorts, including height and weight measurements, spirometry assessments, and distribution of activity monitors. </a:t>
            </a:r>
          </a:p>
          <a:p>
            <a:endParaRPr lang="en-GB" dirty="0">
              <a:hlinkClick r:id="rId4"/>
            </a:endParaRPr>
          </a:p>
          <a:p>
            <a:endParaRPr lang="en-GB" dirty="0">
              <a:hlinkClick r:id="rId4"/>
            </a:endParaRPr>
          </a:p>
          <a:p>
            <a:endParaRPr lang="en-GB" dirty="0">
              <a:hlinkClick r:id="rId4"/>
            </a:endParaRPr>
          </a:p>
          <a:p>
            <a:r>
              <a:rPr lang="en-GB" dirty="0">
                <a:hlinkClick r:id="rId4"/>
              </a:rPr>
              <a:t>https://www.qmul.ac.uk/chill/</a:t>
            </a:r>
            <a:r>
              <a:rPr lang="en-GB" dirty="0"/>
              <a:t> </a:t>
            </a:r>
          </a:p>
          <a:p>
            <a:endParaRPr lang="en-GB" dirty="0"/>
          </a:p>
          <a:p>
            <a:r>
              <a:rPr lang="en-GB" dirty="0"/>
              <a:t>Take a look at our website and find out about our science research and meet the team!</a:t>
            </a:r>
          </a:p>
        </p:txBody>
      </p:sp>
    </p:spTree>
    <p:extLst>
      <p:ext uri="{BB962C8B-B14F-4D97-AF65-F5344CB8AC3E}">
        <p14:creationId xmlns:p14="http://schemas.microsoft.com/office/powerpoint/2010/main" val="4208676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Some challenges for you…</a:t>
            </a:r>
          </a:p>
        </p:txBody>
      </p:sp>
      <p:sp>
        <p:nvSpPr>
          <p:cNvPr id="3" name="Content Placeholder 2"/>
          <p:cNvSpPr>
            <a:spLocks noGrp="1"/>
          </p:cNvSpPr>
          <p:nvPr>
            <p:ph idx="1"/>
          </p:nvPr>
        </p:nvSpPr>
        <p:spPr>
          <a:xfrm>
            <a:off x="631767" y="1534680"/>
            <a:ext cx="10722033" cy="4351338"/>
          </a:xfrm>
        </p:spPr>
        <p:txBody>
          <a:bodyPr>
            <a:normAutofit/>
          </a:bodyPr>
          <a:lstStyle/>
          <a:p>
            <a:r>
              <a:rPr lang="en-GB" dirty="0"/>
              <a:t>Find out what spirometry is! What is it used for?</a:t>
            </a:r>
          </a:p>
          <a:p>
            <a:endParaRPr lang="en-GB" dirty="0"/>
          </a:p>
          <a:p>
            <a:r>
              <a:rPr lang="en-GB" dirty="0"/>
              <a:t>What is an activity monitor and why might one be used?</a:t>
            </a:r>
          </a:p>
          <a:p>
            <a:endParaRPr lang="en-GB" dirty="0"/>
          </a:p>
          <a:p>
            <a:r>
              <a:rPr lang="en-GB" dirty="0"/>
              <a:t>Can you think of why physical activity and lung health link together?</a:t>
            </a:r>
          </a:p>
          <a:p>
            <a:pPr marL="457200" lvl="1" indent="0">
              <a:buNone/>
            </a:pPr>
            <a:r>
              <a:rPr lang="en-GB" dirty="0"/>
              <a:t> </a:t>
            </a:r>
          </a:p>
          <a:p>
            <a:pPr marL="0" indent="0">
              <a:buNone/>
            </a:pPr>
            <a:r>
              <a:rPr lang="en-GB" dirty="0"/>
              <a:t> </a:t>
            </a:r>
          </a:p>
        </p:txBody>
      </p:sp>
      <p:pic>
        <p:nvPicPr>
          <p:cNvPr id="4" name="Picture 3"/>
          <p:cNvPicPr>
            <a:picLocks noChangeAspect="1"/>
          </p:cNvPicPr>
          <p:nvPr/>
        </p:nvPicPr>
        <p:blipFill>
          <a:blip r:embed="rId2"/>
          <a:stretch>
            <a:fillRect/>
          </a:stretch>
        </p:blipFill>
        <p:spPr>
          <a:xfrm rot="564668">
            <a:off x="6883784" y="4251375"/>
            <a:ext cx="3506865" cy="2335626"/>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10734675" y="166967"/>
            <a:ext cx="1302773" cy="680757"/>
          </a:xfrm>
          <a:prstGeom prst="rect">
            <a:avLst/>
          </a:prstGeom>
        </p:spPr>
      </p:pic>
      <p:pic>
        <p:nvPicPr>
          <p:cNvPr id="6" name="Picture 6" descr="Image result for national institute of health research">
            <a:extLst>
              <a:ext uri="{FF2B5EF4-FFF2-40B4-BE49-F238E27FC236}">
                <a16:creationId xmlns:a16="http://schemas.microsoft.com/office/drawing/2014/main" id="{E6B64B9E-DB65-47CA-AFE1-9D975D58D0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552" y="216620"/>
            <a:ext cx="1341807" cy="5814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Rounded Corners 6">
            <a:extLst>
              <a:ext uri="{FF2B5EF4-FFF2-40B4-BE49-F238E27FC236}">
                <a16:creationId xmlns:a16="http://schemas.microsoft.com/office/drawing/2014/main" id="{CD0E4E7F-9E97-411E-8E60-1977F102F368}"/>
              </a:ext>
            </a:extLst>
          </p:cNvPr>
          <p:cNvSpPr/>
          <p:nvPr/>
        </p:nvSpPr>
        <p:spPr>
          <a:xfrm rot="20751609">
            <a:off x="1535450" y="4412862"/>
            <a:ext cx="3760898" cy="17749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Top Tip: You don’t have to write any answers down, but maybe find out the facts and tell a friend, family member or teacher!</a:t>
            </a:r>
          </a:p>
        </p:txBody>
      </p:sp>
    </p:spTree>
    <p:extLst>
      <p:ext uri="{BB962C8B-B14F-4D97-AF65-F5344CB8AC3E}">
        <p14:creationId xmlns:p14="http://schemas.microsoft.com/office/powerpoint/2010/main" val="193374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impact of the CHILL study</a:t>
            </a:r>
          </a:p>
        </p:txBody>
      </p:sp>
      <p:sp>
        <p:nvSpPr>
          <p:cNvPr id="3" name="Content Placeholder 2"/>
          <p:cNvSpPr>
            <a:spLocks noGrp="1"/>
          </p:cNvSpPr>
          <p:nvPr>
            <p:ph idx="1"/>
          </p:nvPr>
        </p:nvSpPr>
        <p:spPr>
          <a:xfrm>
            <a:off x="736465" y="1558347"/>
            <a:ext cx="5479473" cy="4351338"/>
          </a:xfrm>
        </p:spPr>
        <p:txBody>
          <a:bodyPr>
            <a:normAutofit fontScale="92500" lnSpcReduction="10000"/>
          </a:bodyPr>
          <a:lstStyle/>
          <a:p>
            <a:r>
              <a:rPr lang="en-GB" dirty="0"/>
              <a:t>The schools in London and Luton are a part of an important public health research study into the effects of air pollution on children’s health</a:t>
            </a:r>
          </a:p>
          <a:p>
            <a:r>
              <a:rPr lang="en-GB" dirty="0"/>
              <a:t>Children get to learn more about air pollution and health</a:t>
            </a:r>
          </a:p>
          <a:p>
            <a:r>
              <a:rPr lang="en-GB" dirty="0"/>
              <a:t>Children get a free health check for their lungs. We monitor their lung growth over a 4-year period</a:t>
            </a:r>
          </a:p>
          <a:p>
            <a:r>
              <a:rPr lang="en-GB" dirty="0"/>
              <a:t>Results will be used to improve air quality and inform future policy </a:t>
            </a: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0734675" y="166967"/>
            <a:ext cx="1302773" cy="680757"/>
          </a:xfrm>
          <a:prstGeom prst="rect">
            <a:avLst/>
          </a:prstGeom>
        </p:spPr>
      </p:pic>
      <p:pic>
        <p:nvPicPr>
          <p:cNvPr id="2050"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3664" y="1956695"/>
            <a:ext cx="4737345" cy="35546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national institute of health research">
            <a:extLst>
              <a:ext uri="{FF2B5EF4-FFF2-40B4-BE49-F238E27FC236}">
                <a16:creationId xmlns:a16="http://schemas.microsoft.com/office/drawing/2014/main" id="{40F6B571-D07A-446B-BD1D-446C0D137F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552" y="216620"/>
            <a:ext cx="1341807" cy="5814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Rounded Corners 4">
            <a:extLst>
              <a:ext uri="{FF2B5EF4-FFF2-40B4-BE49-F238E27FC236}">
                <a16:creationId xmlns:a16="http://schemas.microsoft.com/office/drawing/2014/main" id="{3C383D7A-4078-4C31-9E42-C7175BF69186}"/>
              </a:ext>
            </a:extLst>
          </p:cNvPr>
          <p:cNvSpPr/>
          <p:nvPr/>
        </p:nvSpPr>
        <p:spPr>
          <a:xfrm rot="20620707">
            <a:off x="4053022" y="5551209"/>
            <a:ext cx="2670628" cy="95068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solidFill>
                  <a:schemeClr val="tx1"/>
                </a:solidFill>
              </a:rPr>
              <a:t>Do you know what clean air zones are?</a:t>
            </a:r>
          </a:p>
        </p:txBody>
      </p:sp>
    </p:spTree>
    <p:extLst>
      <p:ext uri="{BB962C8B-B14F-4D97-AF65-F5344CB8AC3E}">
        <p14:creationId xmlns:p14="http://schemas.microsoft.com/office/powerpoint/2010/main" val="3573344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Your turn!</a:t>
            </a:r>
          </a:p>
        </p:txBody>
      </p:sp>
      <p:sp>
        <p:nvSpPr>
          <p:cNvPr id="3" name="Content Placeholder 2"/>
          <p:cNvSpPr>
            <a:spLocks noGrp="1"/>
          </p:cNvSpPr>
          <p:nvPr>
            <p:ph idx="1"/>
          </p:nvPr>
        </p:nvSpPr>
        <p:spPr>
          <a:xfrm>
            <a:off x="631767" y="1534680"/>
            <a:ext cx="10722033" cy="4351338"/>
          </a:xfrm>
        </p:spPr>
        <p:txBody>
          <a:bodyPr>
            <a:normAutofit/>
          </a:bodyPr>
          <a:lstStyle/>
          <a:p>
            <a:r>
              <a:rPr lang="en-GB" dirty="0"/>
              <a:t>Now that you have found out about some real life science in action, it </a:t>
            </a:r>
            <a:r>
              <a:rPr lang="en-GB"/>
              <a:t>is your </a:t>
            </a:r>
            <a:r>
              <a:rPr lang="en-GB" dirty="0"/>
              <a:t>turn to be the scientist and carry out your own research for a bit of fun!</a:t>
            </a:r>
          </a:p>
          <a:p>
            <a:endParaRPr lang="en-GB" dirty="0"/>
          </a:p>
          <a:p>
            <a:r>
              <a:rPr lang="en-GB" dirty="0"/>
              <a:t>Check out Activity 3 for further info!</a:t>
            </a:r>
          </a:p>
          <a:p>
            <a:pPr marL="457200" lvl="1" indent="0">
              <a:buNone/>
            </a:pPr>
            <a:r>
              <a:rPr lang="en-GB" dirty="0"/>
              <a:t> </a:t>
            </a:r>
          </a:p>
          <a:p>
            <a:pPr marL="0" indent="0">
              <a:buNone/>
            </a:pPr>
            <a:r>
              <a:rPr lang="en-GB" dirty="0"/>
              <a:t> </a:t>
            </a: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0734675" y="166967"/>
            <a:ext cx="1302773" cy="680757"/>
          </a:xfrm>
          <a:prstGeom prst="rect">
            <a:avLst/>
          </a:prstGeom>
        </p:spPr>
      </p:pic>
      <p:pic>
        <p:nvPicPr>
          <p:cNvPr id="6" name="Picture 6" descr="Image result for national institute of health research">
            <a:extLst>
              <a:ext uri="{FF2B5EF4-FFF2-40B4-BE49-F238E27FC236}">
                <a16:creationId xmlns:a16="http://schemas.microsoft.com/office/drawing/2014/main" id="{E6B64B9E-DB65-47CA-AFE1-9D975D58D0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552" y="216620"/>
            <a:ext cx="1341807" cy="58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64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9740</TotalTime>
  <Words>412</Words>
  <Application>Microsoft Office PowerPoint</Application>
  <PresentationFormat>Widescreen</PresentationFormat>
  <Paragraphs>30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The Study in Action</vt:lpstr>
      <vt:lpstr>Some challenges for you…</vt:lpstr>
      <vt:lpstr>The impact of the CHILL study</vt:lpstr>
      <vt:lpstr>Your turn!</vt:lpstr>
    </vt:vector>
  </TitlesOfParts>
  <Company>University of Bedfordshire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CHILL</dc:title>
  <dc:creator>Jasmine Chavda</dc:creator>
  <cp:lastModifiedBy>Jasmine Chavda</cp:lastModifiedBy>
  <cp:revision>95</cp:revision>
  <dcterms:created xsi:type="dcterms:W3CDTF">2018-11-06T08:29:40Z</dcterms:created>
  <dcterms:modified xsi:type="dcterms:W3CDTF">2021-05-24T10:48:32Z</dcterms:modified>
</cp:coreProperties>
</file>