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3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0018"/>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4"/>
    <p:restoredTop sz="94586"/>
  </p:normalViewPr>
  <p:slideViewPr>
    <p:cSldViewPr snapToGrid="0" snapToObjects="1">
      <p:cViewPr>
        <p:scale>
          <a:sx n="109" d="100"/>
          <a:sy n="109" d="100"/>
        </p:scale>
        <p:origin x="72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85A0D-A0CA-4546-A13D-EFF68D3BD8DC}" type="datetimeFigureOut">
              <a:rPr lang="en-US" smtClean="0"/>
              <a:t>5/13/24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DE420B-F44B-5244-809B-B87CDE03677B}" type="slidenum">
              <a:rPr lang="en-US" smtClean="0"/>
              <a:t>‹#›</a:t>
            </a:fld>
            <a:endParaRPr lang="en-US"/>
          </a:p>
        </p:txBody>
      </p:sp>
    </p:spTree>
    <p:extLst>
      <p:ext uri="{BB962C8B-B14F-4D97-AF65-F5344CB8AC3E}">
        <p14:creationId xmlns:p14="http://schemas.microsoft.com/office/powerpoint/2010/main" val="2389429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16097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C247D-01A3-B14A-B856-5EC4DBADA8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271766-38AC-3845-89E7-0AD11560ED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BEE806-84CC-634E-A159-5558E0EA1804}"/>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5" name="Footer Placeholder 4">
            <a:extLst>
              <a:ext uri="{FF2B5EF4-FFF2-40B4-BE49-F238E27FC236}">
                <a16:creationId xmlns:a16="http://schemas.microsoft.com/office/drawing/2014/main" id="{CC7E9CE4-2E35-8242-8CD4-01A8575F98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D08E8-C4D8-3A44-A107-2584AF3D5485}"/>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7625185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CE4F6-12CF-3C45-8251-8D1F776A3A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F066EA-00E1-6B46-99E2-35B34AC2D3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2F5B3-CF09-E643-B178-D091B5CD3815}"/>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5" name="Footer Placeholder 4">
            <a:extLst>
              <a:ext uri="{FF2B5EF4-FFF2-40B4-BE49-F238E27FC236}">
                <a16:creationId xmlns:a16="http://schemas.microsoft.com/office/drawing/2014/main" id="{46BA9F50-371C-8442-8482-B2C273C22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2BD410-D60D-8B4C-9D0B-5BE8E3C73028}"/>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6594406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25D716-DF3E-554C-917A-42090EDF6A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090F58-2780-E343-95E7-F3CC12BFD8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CA38A-ECB7-3745-92EB-F5C1D06F3273}"/>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5" name="Footer Placeholder 4">
            <a:extLst>
              <a:ext uri="{FF2B5EF4-FFF2-40B4-BE49-F238E27FC236}">
                <a16:creationId xmlns:a16="http://schemas.microsoft.com/office/drawing/2014/main" id="{C351D03F-408D-6247-92A9-7657D7265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6DDDB5-A7F7-9C42-82E8-41BB19FBD071}"/>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2356513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6x60 Template - 3 columns">
    <p:spTree>
      <p:nvGrpSpPr>
        <p:cNvPr id="1" name=""/>
        <p:cNvGrpSpPr/>
        <p:nvPr/>
      </p:nvGrpSpPr>
      <p:grpSpPr>
        <a:xfrm>
          <a:off x="0" y="0"/>
          <a:ext cx="0" cy="0"/>
          <a:chOff x="0" y="0"/>
          <a:chExt cx="0" cy="0"/>
        </a:xfrm>
      </p:grpSpPr>
      <p:sp>
        <p:nvSpPr>
          <p:cNvPr id="31" name="Text Placeholder 3">
            <a:extLst>
              <a:ext uri="{FF2B5EF4-FFF2-40B4-BE49-F238E27FC236}">
                <a16:creationId xmlns:a16="http://schemas.microsoft.com/office/drawing/2014/main" id="{DD5F448D-3880-497A-8C8F-433635B0808A}"/>
              </a:ext>
            </a:extLst>
          </p:cNvPr>
          <p:cNvSpPr>
            <a:spLocks noGrp="1"/>
          </p:cNvSpPr>
          <p:nvPr>
            <p:ph type="body" sz="quarter" idx="10" hasCustomPrompt="1"/>
          </p:nvPr>
        </p:nvSpPr>
        <p:spPr>
          <a:xfrm>
            <a:off x="212367" y="1322670"/>
            <a:ext cx="2529933" cy="1963456"/>
          </a:xfrm>
          <a:prstGeom prst="rect">
            <a:avLst/>
          </a:prstGeom>
          <a:solidFill>
            <a:schemeClr val="bg2"/>
          </a:solidFill>
        </p:spPr>
        <p:txBody>
          <a:bodyPr wrap="square" lIns="228589" tIns="228589" rIns="228589" bIns="228589">
            <a:noAutofit/>
          </a:bodyPr>
          <a:lstStyle>
            <a:lvl1pPr marL="0" marR="0" indent="0" algn="l" defTabSz="1950839" rtl="0" eaLnBrk="1" fontAlgn="auto" latinLnBrk="0" hangingPunct="1">
              <a:lnSpc>
                <a:spcPct val="100000"/>
              </a:lnSpc>
              <a:spcBef>
                <a:spcPct val="20000"/>
              </a:spcBef>
              <a:spcAft>
                <a:spcPts val="0"/>
              </a:spcAft>
              <a:buClrTx/>
              <a:buSzTx/>
              <a:buFont typeface="Arial" pitchFamily="34" charset="0"/>
              <a:buNone/>
              <a:tabLst/>
              <a:defRPr sz="889">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marL="0" marR="0" lvl="0" indent="0" algn="l" defTabSz="1950839" rtl="0" eaLnBrk="1" fontAlgn="auto" latinLnBrk="0" hangingPunct="1">
              <a:lnSpc>
                <a:spcPct val="100000"/>
              </a:lnSpc>
              <a:spcBef>
                <a:spcPct val="20000"/>
              </a:spcBef>
              <a:spcAft>
                <a:spcPts val="0"/>
              </a:spcAft>
              <a:buClrTx/>
              <a:buSzTx/>
              <a:buFont typeface="Arial" pitchFamily="34" charset="0"/>
              <a:buNone/>
              <a:tabLst/>
              <a:defRPr/>
            </a:pPr>
            <a:r>
              <a:rPr lang="en-US" dirty="0"/>
              <a:t>Introduction or Abstract</a:t>
            </a:r>
          </a:p>
        </p:txBody>
      </p:sp>
      <p:sp>
        <p:nvSpPr>
          <p:cNvPr id="32" name="Text Placeholder 5">
            <a:extLst>
              <a:ext uri="{FF2B5EF4-FFF2-40B4-BE49-F238E27FC236}">
                <a16:creationId xmlns:a16="http://schemas.microsoft.com/office/drawing/2014/main" id="{0E5EFEDA-3E37-43AD-B220-272CD5AB8210}"/>
              </a:ext>
            </a:extLst>
          </p:cNvPr>
          <p:cNvSpPr>
            <a:spLocks noGrp="1"/>
          </p:cNvSpPr>
          <p:nvPr>
            <p:ph type="body" sz="quarter" idx="20" hasCustomPrompt="1"/>
          </p:nvPr>
        </p:nvSpPr>
        <p:spPr>
          <a:xfrm>
            <a:off x="228501"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OBJECTIVES</a:t>
            </a:r>
          </a:p>
        </p:txBody>
      </p:sp>
      <p:sp>
        <p:nvSpPr>
          <p:cNvPr id="43" name="Text Placeholder 3">
            <a:extLst>
              <a:ext uri="{FF2B5EF4-FFF2-40B4-BE49-F238E27FC236}">
                <a16:creationId xmlns:a16="http://schemas.microsoft.com/office/drawing/2014/main" id="{A1635A13-3BE2-433D-86CD-BF2C5DFB1CAC}"/>
              </a:ext>
            </a:extLst>
          </p:cNvPr>
          <p:cNvSpPr>
            <a:spLocks noGrp="1"/>
          </p:cNvSpPr>
          <p:nvPr>
            <p:ph type="body" sz="quarter" idx="96" hasCustomPrompt="1"/>
          </p:nvPr>
        </p:nvSpPr>
        <p:spPr>
          <a:xfrm>
            <a:off x="220434"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44" name="Text Placeholder 76">
            <a:extLst>
              <a:ext uri="{FF2B5EF4-FFF2-40B4-BE49-F238E27FC236}">
                <a16:creationId xmlns:a16="http://schemas.microsoft.com/office/drawing/2014/main" id="{79A11AE8-25B9-4617-A357-26AC75DEEB5D}"/>
              </a:ext>
            </a:extLst>
          </p:cNvPr>
          <p:cNvSpPr>
            <a:spLocks noGrp="1"/>
          </p:cNvSpPr>
          <p:nvPr>
            <p:ph type="body" sz="quarter" idx="150" hasCustomPrompt="1"/>
          </p:nvPr>
        </p:nvSpPr>
        <p:spPr>
          <a:xfrm>
            <a:off x="212368" y="912509"/>
            <a:ext cx="11756765" cy="272915"/>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affiliations</a:t>
            </a:r>
          </a:p>
        </p:txBody>
      </p:sp>
      <p:sp>
        <p:nvSpPr>
          <p:cNvPr id="45" name="Text Placeholder 76">
            <a:extLst>
              <a:ext uri="{FF2B5EF4-FFF2-40B4-BE49-F238E27FC236}">
                <a16:creationId xmlns:a16="http://schemas.microsoft.com/office/drawing/2014/main" id="{DE20B24C-E064-41B7-8E83-ACA3CBC68BA9}"/>
              </a:ext>
            </a:extLst>
          </p:cNvPr>
          <p:cNvSpPr>
            <a:spLocks noGrp="1"/>
          </p:cNvSpPr>
          <p:nvPr>
            <p:ph type="body" sz="quarter" idx="151" hasCustomPrompt="1"/>
          </p:nvPr>
        </p:nvSpPr>
        <p:spPr>
          <a:xfrm>
            <a:off x="212367" y="693820"/>
            <a:ext cx="11756767" cy="196086"/>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authors</a:t>
            </a:r>
          </a:p>
        </p:txBody>
      </p:sp>
      <p:sp>
        <p:nvSpPr>
          <p:cNvPr id="46" name="Text Placeholder 76">
            <a:extLst>
              <a:ext uri="{FF2B5EF4-FFF2-40B4-BE49-F238E27FC236}">
                <a16:creationId xmlns:a16="http://schemas.microsoft.com/office/drawing/2014/main" id="{24EC8ED1-A2DF-457D-AF1B-6057B7E77A09}"/>
              </a:ext>
            </a:extLst>
          </p:cNvPr>
          <p:cNvSpPr>
            <a:spLocks noGrp="1"/>
          </p:cNvSpPr>
          <p:nvPr>
            <p:ph type="body" sz="quarter" idx="153" hasCustomPrompt="1"/>
          </p:nvPr>
        </p:nvSpPr>
        <p:spPr>
          <a:xfrm>
            <a:off x="212368" y="242754"/>
            <a:ext cx="11756768" cy="428464"/>
          </a:xfrm>
          <a:prstGeom prst="rect">
            <a:avLst/>
          </a:prstGeom>
        </p:spPr>
        <p:txBody>
          <a:bodyPr anchor="t" anchorCtr="0">
            <a:normAutofit/>
          </a:bodyPr>
          <a:lstStyle>
            <a:lvl1pPr marL="0" indent="0" algn="l">
              <a:buFontTx/>
              <a:buNone/>
              <a:defRPr sz="2667" b="1"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title</a:t>
            </a:r>
          </a:p>
        </p:txBody>
      </p:sp>
      <p:sp>
        <p:nvSpPr>
          <p:cNvPr id="60" name="Text Placeholder 5">
            <a:extLst>
              <a:ext uri="{FF2B5EF4-FFF2-40B4-BE49-F238E27FC236}">
                <a16:creationId xmlns:a16="http://schemas.microsoft.com/office/drawing/2014/main" id="{AC6FA543-F827-4490-8747-E041951E9BBF}"/>
              </a:ext>
            </a:extLst>
          </p:cNvPr>
          <p:cNvSpPr>
            <a:spLocks noGrp="1"/>
          </p:cNvSpPr>
          <p:nvPr>
            <p:ph type="body" sz="quarter" idx="154" hasCustomPrompt="1"/>
          </p:nvPr>
        </p:nvSpPr>
        <p:spPr>
          <a:xfrm>
            <a:off x="3286607"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MATERIALS &amp; METHODS</a:t>
            </a:r>
          </a:p>
        </p:txBody>
      </p:sp>
      <p:sp>
        <p:nvSpPr>
          <p:cNvPr id="61" name="Text Placeholder 3">
            <a:extLst>
              <a:ext uri="{FF2B5EF4-FFF2-40B4-BE49-F238E27FC236}">
                <a16:creationId xmlns:a16="http://schemas.microsoft.com/office/drawing/2014/main" id="{E64E7D9A-F726-4A90-AF82-6BEA92F79A12}"/>
              </a:ext>
            </a:extLst>
          </p:cNvPr>
          <p:cNvSpPr>
            <a:spLocks noGrp="1"/>
          </p:cNvSpPr>
          <p:nvPr>
            <p:ph type="body" sz="quarter" idx="155" hasCustomPrompt="1"/>
          </p:nvPr>
        </p:nvSpPr>
        <p:spPr>
          <a:xfrm>
            <a:off x="3278540"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2" name="Text Placeholder 5">
            <a:extLst>
              <a:ext uri="{FF2B5EF4-FFF2-40B4-BE49-F238E27FC236}">
                <a16:creationId xmlns:a16="http://schemas.microsoft.com/office/drawing/2014/main" id="{1B640BD6-EB1D-4700-B778-118A05A7B6F5}"/>
              </a:ext>
            </a:extLst>
          </p:cNvPr>
          <p:cNvSpPr>
            <a:spLocks noGrp="1"/>
          </p:cNvSpPr>
          <p:nvPr>
            <p:ph type="body" sz="quarter" idx="156" hasCustomPrompt="1"/>
          </p:nvPr>
        </p:nvSpPr>
        <p:spPr>
          <a:xfrm>
            <a:off x="6399662"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RESULTS</a:t>
            </a:r>
          </a:p>
        </p:txBody>
      </p:sp>
      <p:sp>
        <p:nvSpPr>
          <p:cNvPr id="63" name="Text Placeholder 3">
            <a:extLst>
              <a:ext uri="{FF2B5EF4-FFF2-40B4-BE49-F238E27FC236}">
                <a16:creationId xmlns:a16="http://schemas.microsoft.com/office/drawing/2014/main" id="{B283546A-80D9-4B28-9B82-150596C41FEC}"/>
              </a:ext>
            </a:extLst>
          </p:cNvPr>
          <p:cNvSpPr>
            <a:spLocks noGrp="1"/>
          </p:cNvSpPr>
          <p:nvPr>
            <p:ph type="body" sz="quarter" idx="157" hasCustomPrompt="1"/>
          </p:nvPr>
        </p:nvSpPr>
        <p:spPr>
          <a:xfrm>
            <a:off x="6391595"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4" name="Text Placeholder 5">
            <a:extLst>
              <a:ext uri="{FF2B5EF4-FFF2-40B4-BE49-F238E27FC236}">
                <a16:creationId xmlns:a16="http://schemas.microsoft.com/office/drawing/2014/main" id="{5E1384AF-9F19-49D9-8A53-A26A298EAC3D}"/>
              </a:ext>
            </a:extLst>
          </p:cNvPr>
          <p:cNvSpPr>
            <a:spLocks noGrp="1"/>
          </p:cNvSpPr>
          <p:nvPr>
            <p:ph type="body" sz="quarter" idx="158" hasCustomPrompt="1"/>
          </p:nvPr>
        </p:nvSpPr>
        <p:spPr>
          <a:xfrm>
            <a:off x="9465834"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CONCLUSIONS</a:t>
            </a:r>
          </a:p>
        </p:txBody>
      </p:sp>
      <p:sp>
        <p:nvSpPr>
          <p:cNvPr id="65" name="Text Placeholder 3">
            <a:extLst>
              <a:ext uri="{FF2B5EF4-FFF2-40B4-BE49-F238E27FC236}">
                <a16:creationId xmlns:a16="http://schemas.microsoft.com/office/drawing/2014/main" id="{15D1E702-5B96-4332-80AA-CCCE21ACA4CE}"/>
              </a:ext>
            </a:extLst>
          </p:cNvPr>
          <p:cNvSpPr>
            <a:spLocks noGrp="1"/>
          </p:cNvSpPr>
          <p:nvPr>
            <p:ph type="body" sz="quarter" idx="159" hasCustomPrompt="1"/>
          </p:nvPr>
        </p:nvSpPr>
        <p:spPr>
          <a:xfrm>
            <a:off x="9457767"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6" name="Text Placeholder 5">
            <a:extLst>
              <a:ext uri="{FF2B5EF4-FFF2-40B4-BE49-F238E27FC236}">
                <a16:creationId xmlns:a16="http://schemas.microsoft.com/office/drawing/2014/main" id="{CE357490-F76D-492A-B9A5-AC21C99ED668}"/>
              </a:ext>
            </a:extLst>
          </p:cNvPr>
          <p:cNvSpPr>
            <a:spLocks noGrp="1"/>
          </p:cNvSpPr>
          <p:nvPr>
            <p:ph type="body" sz="quarter" idx="160" hasCustomPrompt="1"/>
          </p:nvPr>
        </p:nvSpPr>
        <p:spPr>
          <a:xfrm>
            <a:off x="9465834"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REFERENCES</a:t>
            </a:r>
          </a:p>
        </p:txBody>
      </p:sp>
      <p:sp>
        <p:nvSpPr>
          <p:cNvPr id="67" name="Text Placeholder 3">
            <a:extLst>
              <a:ext uri="{FF2B5EF4-FFF2-40B4-BE49-F238E27FC236}">
                <a16:creationId xmlns:a16="http://schemas.microsoft.com/office/drawing/2014/main" id="{D2FD8B10-7AE9-41E1-BCA5-8F9E1442A8E5}"/>
              </a:ext>
            </a:extLst>
          </p:cNvPr>
          <p:cNvSpPr>
            <a:spLocks noGrp="1"/>
          </p:cNvSpPr>
          <p:nvPr>
            <p:ph type="body" sz="quarter" idx="161" hasCustomPrompt="1"/>
          </p:nvPr>
        </p:nvSpPr>
        <p:spPr>
          <a:xfrm>
            <a:off x="9457767"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Tree>
    <p:extLst>
      <p:ext uri="{BB962C8B-B14F-4D97-AF65-F5344CB8AC3E}">
        <p14:creationId xmlns:p14="http://schemas.microsoft.com/office/powerpoint/2010/main" val="149328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D7B13-08A0-9E4C-B2B5-E8E2A3FE99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19D538-6978-3D40-98EB-EEF167C1FD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70C44-098D-C640-909A-358F48914271}"/>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5" name="Footer Placeholder 4">
            <a:extLst>
              <a:ext uri="{FF2B5EF4-FFF2-40B4-BE49-F238E27FC236}">
                <a16:creationId xmlns:a16="http://schemas.microsoft.com/office/drawing/2014/main" id="{DBCB849E-768A-5F40-8903-60B3C6AFA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40DC1-886E-3241-ADEE-1692057BD421}"/>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878178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31FD-CB03-F24B-A1EA-4BF24CDCBA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4C0175-11E8-FB4B-8ECC-E5B8683CD2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30C94A-9139-E24C-AB4B-95831E7E8B37}"/>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5" name="Footer Placeholder 4">
            <a:extLst>
              <a:ext uri="{FF2B5EF4-FFF2-40B4-BE49-F238E27FC236}">
                <a16:creationId xmlns:a16="http://schemas.microsoft.com/office/drawing/2014/main" id="{B911CB7F-FF5E-0743-BA72-9B55F04359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02EB62-51C5-3C4A-BC62-56D8C304A8D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11977591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DF928-3967-A64A-9193-B9CBDA387A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CFAE58-DA35-154E-8DAE-5133CE7D7B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5F69F7-4CBD-B148-A0E9-0808A55F3D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E08C23-FDFF-EB4E-B44A-37E6DF684707}"/>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6" name="Footer Placeholder 5">
            <a:extLst>
              <a:ext uri="{FF2B5EF4-FFF2-40B4-BE49-F238E27FC236}">
                <a16:creationId xmlns:a16="http://schemas.microsoft.com/office/drawing/2014/main" id="{A079C848-71AB-B242-A9D1-7D526A377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34F55D-3B39-2C49-8BAC-D9B9CA2F382C}"/>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4182773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69F9C-9D46-A843-B4D1-71FD8C9565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912C58-06B0-D34C-8619-6722536A64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EB0C8E-944E-C342-B3A8-F60EC2EEE0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B2A2D6-E5D3-DF4C-AA59-FC5BFC2111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B4AC11-9117-A347-B754-FBDFE0704D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5D6B52-718E-0447-B755-854A4513DF3A}"/>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8" name="Footer Placeholder 7">
            <a:extLst>
              <a:ext uri="{FF2B5EF4-FFF2-40B4-BE49-F238E27FC236}">
                <a16:creationId xmlns:a16="http://schemas.microsoft.com/office/drawing/2014/main" id="{B789CBE0-0AF0-D945-9FDE-DA91C96CDE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13B02A-742A-8644-BCB9-ED8F37665087}"/>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4066991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C6DE-AFB2-5141-836C-D4E646E08E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8EA0E2-9952-7E45-8CF7-BA965A6DD2FB}"/>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4" name="Footer Placeholder 3">
            <a:extLst>
              <a:ext uri="{FF2B5EF4-FFF2-40B4-BE49-F238E27FC236}">
                <a16:creationId xmlns:a16="http://schemas.microsoft.com/office/drawing/2014/main" id="{61F653BA-132C-CC47-9B82-8A46423094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9525C7-697B-974C-8980-2F03FC2FD5B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9049252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73294E-A563-0E49-A37A-0F29AF78F7E4}"/>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3" name="Footer Placeholder 2">
            <a:extLst>
              <a:ext uri="{FF2B5EF4-FFF2-40B4-BE49-F238E27FC236}">
                <a16:creationId xmlns:a16="http://schemas.microsoft.com/office/drawing/2014/main" id="{C81CC887-D543-A944-AC55-8693D6E34B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81D4FB-7393-8046-BE74-60A16143B9C4}"/>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460534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35E3-F025-B24E-B407-8021886C37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C4E187-8F0A-3E47-AE7A-96B902D9F4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32F968-3DB8-744A-8535-F3306927E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99F0EE-49E4-A84C-9223-2CB339F1E08B}"/>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6" name="Footer Placeholder 5">
            <a:extLst>
              <a:ext uri="{FF2B5EF4-FFF2-40B4-BE49-F238E27FC236}">
                <a16:creationId xmlns:a16="http://schemas.microsoft.com/office/drawing/2014/main" id="{50F2B9D3-D68B-8140-BC16-76C48203BD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06795C-A1B9-4949-B620-47B0FAB5C1C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41214128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328B9-6D00-F94A-A581-2DD655ADB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607E64-0537-5D41-AA12-C55803EF2F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81732B-4A27-B244-9A12-9036AA0A9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5CBF2B-791A-454F-A967-15983950AA37}"/>
              </a:ext>
            </a:extLst>
          </p:cNvPr>
          <p:cNvSpPr>
            <a:spLocks noGrp="1"/>
          </p:cNvSpPr>
          <p:nvPr>
            <p:ph type="dt" sz="half" idx="10"/>
          </p:nvPr>
        </p:nvSpPr>
        <p:spPr/>
        <p:txBody>
          <a:bodyPr/>
          <a:lstStyle/>
          <a:p>
            <a:fld id="{BA6D3B62-267D-664B-BF0C-AEBAC01EC48B}" type="datetimeFigureOut">
              <a:rPr lang="en-US" smtClean="0"/>
              <a:t>5/13/24</a:t>
            </a:fld>
            <a:endParaRPr lang="en-US"/>
          </a:p>
        </p:txBody>
      </p:sp>
      <p:sp>
        <p:nvSpPr>
          <p:cNvPr id="6" name="Footer Placeholder 5">
            <a:extLst>
              <a:ext uri="{FF2B5EF4-FFF2-40B4-BE49-F238E27FC236}">
                <a16:creationId xmlns:a16="http://schemas.microsoft.com/office/drawing/2014/main" id="{2B5DE318-6A07-754E-B67B-29AED87BE5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74912D-CC71-6141-99CE-05014F784EFC}"/>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742735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064960-B1CC-4F46-9F46-F18B8E7483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1D900-1279-3D4F-9698-C9EDB1C68F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BF54A0-1CCA-4C48-A7D8-D5F50AE5B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D3B62-267D-664B-BF0C-AEBAC01EC48B}" type="datetimeFigureOut">
              <a:rPr lang="en-US" smtClean="0"/>
              <a:t>5/13/24</a:t>
            </a:fld>
            <a:endParaRPr lang="en-US"/>
          </a:p>
        </p:txBody>
      </p:sp>
      <p:sp>
        <p:nvSpPr>
          <p:cNvPr id="5" name="Footer Placeholder 4">
            <a:extLst>
              <a:ext uri="{FF2B5EF4-FFF2-40B4-BE49-F238E27FC236}">
                <a16:creationId xmlns:a16="http://schemas.microsoft.com/office/drawing/2014/main" id="{8B6159ED-268C-B047-BD17-43FD99CB97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3699F9-BAE0-9446-8CBE-C036E81C2E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ACB68-91C7-CA47-A1D4-731B0E7964C7}" type="slidenum">
              <a:rPr lang="en-US" smtClean="0"/>
              <a:t>‹#›</a:t>
            </a:fld>
            <a:endParaRPr lang="en-US"/>
          </a:p>
        </p:txBody>
      </p:sp>
    </p:spTree>
    <p:extLst>
      <p:ext uri="{BB962C8B-B14F-4D97-AF65-F5344CB8AC3E}">
        <p14:creationId xmlns:p14="http://schemas.microsoft.com/office/powerpoint/2010/main" val="3174672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 Placeholder 88">
            <a:extLst>
              <a:ext uri="{FF2B5EF4-FFF2-40B4-BE49-F238E27FC236}">
                <a16:creationId xmlns:a16="http://schemas.microsoft.com/office/drawing/2014/main" id="{856C56E4-B308-EC47-9D52-AE5F06EA5611}"/>
              </a:ext>
            </a:extLst>
          </p:cNvPr>
          <p:cNvSpPr>
            <a:spLocks noGrp="1"/>
          </p:cNvSpPr>
          <p:nvPr>
            <p:ph type="body" sz="quarter" idx="150"/>
          </p:nvPr>
        </p:nvSpPr>
        <p:spPr>
          <a:xfrm>
            <a:off x="222868" y="811196"/>
            <a:ext cx="11756765" cy="347695"/>
          </a:xfrm>
        </p:spPr>
        <p:txBody>
          <a:bodyPr>
            <a:noAutofit/>
          </a:bodyPr>
          <a:lstStyle/>
          <a:p>
            <a:pPr lvl="0"/>
            <a:r>
              <a:rPr lang="en-GB" sz="700" kern="100" dirty="0">
                <a:solidFill>
                  <a:schemeClr val="tx1"/>
                </a:solidFill>
                <a:effectLst/>
                <a:latin typeface=""/>
                <a:ea typeface="Aptos" panose="020B0004020202020204" pitchFamily="34" charset="0"/>
                <a:cs typeface="Times New Roman" panose="02020603050405020304" pitchFamily="18" charset="0"/>
              </a:rPr>
              <a:t>1. William Harvey Research Institute, NIHR Barts Biomedical Research Centre, Queen Mary University of London, Charterhouse Square, London, EC1M 6BQ, UK </a:t>
            </a:r>
            <a:r>
              <a:rPr lang="en-GB" sz="700" kern="100" dirty="0">
                <a:solidFill>
                  <a:schemeClr val="tx1"/>
                </a:solidFill>
                <a:latin typeface=""/>
                <a:ea typeface="Aptos" panose="020B0004020202020204" pitchFamily="34" charset="0"/>
                <a:cs typeface="Times New Roman" panose="02020603050405020304" pitchFamily="18" charset="0"/>
              </a:rPr>
              <a:t>, 2. </a:t>
            </a:r>
            <a:r>
              <a:rPr lang="en-GB" sz="700" kern="100" dirty="0">
                <a:solidFill>
                  <a:schemeClr val="tx1"/>
                </a:solidFill>
                <a:effectLst/>
                <a:latin typeface=""/>
                <a:ea typeface="Aptos" panose="020B0004020202020204" pitchFamily="34" charset="0"/>
                <a:cs typeface="Times New Roman" panose="02020603050405020304" pitchFamily="18" charset="0"/>
              </a:rPr>
              <a:t>Barts Heart Centre, St Bartholomew’s Hospital, Barts Health NHS Trust, EC1A 7BE, London, UK, 3. Semmelweis University, Budapest, Hungary, </a:t>
            </a:r>
            <a:r>
              <a:rPr lang="en-GB" sz="700" kern="100" dirty="0">
                <a:solidFill>
                  <a:schemeClr val="tx1"/>
                </a:solidFill>
                <a:latin typeface=""/>
                <a:ea typeface="Aptos" panose="020B0004020202020204" pitchFamily="34" charset="0"/>
                <a:cs typeface="Times New Roman" panose="02020603050405020304" pitchFamily="18" charset="0"/>
              </a:rPr>
              <a:t>4. </a:t>
            </a:r>
            <a:r>
              <a:rPr lang="en-GB" sz="700" kern="100" dirty="0">
                <a:solidFill>
                  <a:schemeClr val="tx1"/>
                </a:solidFill>
                <a:effectLst/>
                <a:latin typeface=""/>
                <a:ea typeface="Aptos" panose="020B0004020202020204" pitchFamily="34" charset="0"/>
                <a:cs typeface="Times New Roman" panose="02020603050405020304" pitchFamily="18" charset="0"/>
              </a:rPr>
              <a:t>Wolfson Institute of Population Health, Queen Mary University of London, London, UK</a:t>
            </a:r>
            <a:r>
              <a:rPr lang="en-GB" sz="700" kern="100" dirty="0">
                <a:solidFill>
                  <a:schemeClr val="tx1"/>
                </a:solidFill>
                <a:latin typeface=""/>
                <a:ea typeface="Aptos" panose="020B0004020202020204" pitchFamily="34" charset="0"/>
                <a:cs typeface="Times New Roman" panose="02020603050405020304" pitchFamily="18" charset="0"/>
              </a:rPr>
              <a:t>, 5. </a:t>
            </a:r>
            <a:r>
              <a:rPr lang="en-GB" sz="700" kern="100" dirty="0">
                <a:solidFill>
                  <a:schemeClr val="tx1"/>
                </a:solidFill>
                <a:effectLst/>
                <a:latin typeface=""/>
                <a:ea typeface="Aptos" panose="020B0004020202020204" pitchFamily="34" charset="0"/>
                <a:cs typeface="Times New Roman" panose="02020603050405020304" pitchFamily="18" charset="0"/>
              </a:rPr>
              <a:t>Department of Public Health and Primary Care, University of Cambridge, Cambridge, UK, 6. </a:t>
            </a:r>
            <a:r>
              <a:rPr lang="en-GB" sz="700" kern="0" dirty="0" err="1">
                <a:solidFill>
                  <a:schemeClr val="tx1"/>
                </a:solidFill>
                <a:effectLst/>
                <a:latin typeface=""/>
                <a:ea typeface="Times New Roman" panose="02020603050405020304" pitchFamily="18" charset="0"/>
                <a:cs typeface="Times New Roman" panose="02020603050405020304" pitchFamily="18" charset="0"/>
              </a:rPr>
              <a:t>Keele</a:t>
            </a:r>
            <a:r>
              <a:rPr lang="en-GB" sz="700" kern="0" dirty="0">
                <a:solidFill>
                  <a:schemeClr val="tx1"/>
                </a:solidFill>
                <a:effectLst/>
                <a:latin typeface=""/>
                <a:ea typeface="Times New Roman" panose="02020603050405020304" pitchFamily="18" charset="0"/>
                <a:cs typeface="Times New Roman" panose="02020603050405020304" pitchFamily="18" charset="0"/>
              </a:rPr>
              <a:t> Cardiovascular Research Group, </a:t>
            </a:r>
            <a:r>
              <a:rPr lang="en-GB" sz="700" kern="0" dirty="0" err="1">
                <a:solidFill>
                  <a:schemeClr val="tx1"/>
                </a:solidFill>
                <a:effectLst/>
                <a:latin typeface=""/>
                <a:ea typeface="Times New Roman" panose="02020603050405020304" pitchFamily="18" charset="0"/>
                <a:cs typeface="Times New Roman" panose="02020603050405020304" pitchFamily="18" charset="0"/>
              </a:rPr>
              <a:t>Keele</a:t>
            </a:r>
            <a:r>
              <a:rPr lang="en-GB" sz="700" kern="0" dirty="0">
                <a:solidFill>
                  <a:schemeClr val="tx1"/>
                </a:solidFill>
                <a:effectLst/>
                <a:latin typeface=""/>
                <a:ea typeface="Times New Roman" panose="02020603050405020304" pitchFamily="18" charset="0"/>
                <a:cs typeface="Times New Roman" panose="02020603050405020304" pitchFamily="18" charset="0"/>
              </a:rPr>
              <a:t> University, </a:t>
            </a:r>
            <a:r>
              <a:rPr lang="en-GB" sz="700" kern="0" dirty="0" err="1">
                <a:solidFill>
                  <a:schemeClr val="tx1"/>
                </a:solidFill>
                <a:effectLst/>
                <a:latin typeface=""/>
                <a:ea typeface="Times New Roman" panose="02020603050405020304" pitchFamily="18" charset="0"/>
                <a:cs typeface="Times New Roman" panose="02020603050405020304" pitchFamily="18" charset="0"/>
              </a:rPr>
              <a:t>Keele</a:t>
            </a:r>
            <a:r>
              <a:rPr lang="en-GB" sz="700" kern="0" dirty="0">
                <a:solidFill>
                  <a:schemeClr val="tx1"/>
                </a:solidFill>
                <a:effectLst/>
                <a:latin typeface=""/>
                <a:ea typeface="Times New Roman" panose="02020603050405020304" pitchFamily="18" charset="0"/>
                <a:cs typeface="Times New Roman" panose="02020603050405020304" pitchFamily="18" charset="0"/>
              </a:rPr>
              <a:t>, UK.</a:t>
            </a:r>
            <a:r>
              <a:rPr lang="en-GB" sz="700" kern="100" dirty="0">
                <a:solidFill>
                  <a:schemeClr val="tx1"/>
                </a:solidFill>
                <a:latin typeface=""/>
                <a:ea typeface="Times New Roman" panose="02020603050405020304" pitchFamily="18" charset="0"/>
                <a:cs typeface="Times New Roman" panose="02020603050405020304" pitchFamily="18" charset="0"/>
              </a:rPr>
              <a:t> 7. </a:t>
            </a:r>
            <a:r>
              <a:rPr lang="en-GB" sz="700" kern="0" dirty="0">
                <a:solidFill>
                  <a:schemeClr val="tx1"/>
                </a:solidFill>
                <a:effectLst/>
                <a:latin typeface=""/>
                <a:ea typeface="Times New Roman" panose="02020603050405020304" pitchFamily="18" charset="0"/>
                <a:cs typeface="Times New Roman" panose="02020603050405020304" pitchFamily="18" charset="0"/>
              </a:rPr>
              <a:t>Institute of Population Health, University of Manchester, Manchester, UK.</a:t>
            </a:r>
            <a:r>
              <a:rPr lang="en-GB" sz="700" kern="100" dirty="0">
                <a:solidFill>
                  <a:schemeClr val="tx1"/>
                </a:solidFill>
                <a:latin typeface=""/>
                <a:ea typeface="Times New Roman" panose="02020603050405020304" pitchFamily="18" charset="0"/>
                <a:cs typeface="Times New Roman" panose="02020603050405020304" pitchFamily="18" charset="0"/>
              </a:rPr>
              <a:t> 8. </a:t>
            </a:r>
            <a:r>
              <a:rPr lang="en-GB" sz="700" kern="100" dirty="0">
                <a:solidFill>
                  <a:schemeClr val="tx1"/>
                </a:solidFill>
                <a:effectLst/>
                <a:latin typeface=""/>
                <a:ea typeface="Aptos" panose="020B0004020202020204" pitchFamily="34" charset="0"/>
                <a:cs typeface="Times New Roman" panose="02020603050405020304" pitchFamily="18" charset="0"/>
              </a:rPr>
              <a:t>Division of Cardiovascular Medicine, Radcliffe Department of Medicine, University of Oxford, National Institute for Health Research Oxford Biomedical Research Centre, Oxford University Hospitals NHS Foundation Trust, Oxford, UK , </a:t>
            </a:r>
            <a:r>
              <a:rPr lang="en-GB" sz="700" kern="100" dirty="0">
                <a:solidFill>
                  <a:schemeClr val="tx1"/>
                </a:solidFill>
                <a:latin typeface=""/>
                <a:ea typeface="Aptos" panose="020B0004020202020204" pitchFamily="34" charset="0"/>
                <a:cs typeface="Times New Roman" panose="02020603050405020304" pitchFamily="18" charset="0"/>
              </a:rPr>
              <a:t>9. </a:t>
            </a:r>
            <a:r>
              <a:rPr lang="en-GB" sz="700" kern="100" dirty="0">
                <a:solidFill>
                  <a:schemeClr val="tx1"/>
                </a:solidFill>
                <a:effectLst/>
                <a:latin typeface=""/>
                <a:ea typeface="Aptos" panose="020B0004020202020204" pitchFamily="34" charset="0"/>
                <a:cs typeface="Times New Roman" panose="02020603050405020304" pitchFamily="18" charset="0"/>
              </a:rPr>
              <a:t>MRC </a:t>
            </a:r>
            <a:r>
              <a:rPr lang="en-GB" sz="700" kern="100" dirty="0" err="1">
                <a:solidFill>
                  <a:schemeClr val="tx1"/>
                </a:solidFill>
                <a:effectLst/>
                <a:latin typeface=""/>
                <a:ea typeface="Aptos" panose="020B0004020202020204" pitchFamily="34" charset="0"/>
                <a:cs typeface="Times New Roman" panose="02020603050405020304" pitchFamily="18" charset="0"/>
              </a:rPr>
              <a:t>Lifecourse</a:t>
            </a:r>
            <a:r>
              <a:rPr lang="en-GB" sz="700" kern="100" dirty="0">
                <a:solidFill>
                  <a:schemeClr val="tx1"/>
                </a:solidFill>
                <a:effectLst/>
                <a:latin typeface=""/>
                <a:ea typeface="Aptos" panose="020B0004020202020204" pitchFamily="34" charset="0"/>
                <a:cs typeface="Times New Roman" panose="02020603050405020304" pitchFamily="18" charset="0"/>
              </a:rPr>
              <a:t> Epidemiology Centre, University of Southampton, Southampton, UK</a:t>
            </a:r>
            <a:r>
              <a:rPr lang="en-GB" sz="700" kern="100" dirty="0">
                <a:solidFill>
                  <a:schemeClr val="tx1"/>
                </a:solidFill>
                <a:latin typeface=""/>
                <a:ea typeface="Aptos" panose="020B0004020202020204" pitchFamily="34" charset="0"/>
                <a:cs typeface="Times New Roman" panose="02020603050405020304" pitchFamily="18" charset="0"/>
              </a:rPr>
              <a:t>, 10. </a:t>
            </a:r>
            <a:r>
              <a:rPr lang="en-GB" sz="700" kern="100" dirty="0">
                <a:solidFill>
                  <a:schemeClr val="tx1"/>
                </a:solidFill>
                <a:effectLst/>
                <a:latin typeface=""/>
                <a:ea typeface="Aptos" panose="020B0004020202020204" pitchFamily="34" charset="0"/>
                <a:cs typeface="Times New Roman" panose="02020603050405020304" pitchFamily="18" charset="0"/>
              </a:rPr>
              <a:t>NIHR Southampton Biomedical Research Centre, University of Southampton and University Hospital Southampton NHS Foundation Trust, Southampton, UK, </a:t>
            </a:r>
            <a:r>
              <a:rPr lang="en-GB" sz="700" kern="100" dirty="0">
                <a:solidFill>
                  <a:schemeClr val="tx1"/>
                </a:solidFill>
                <a:latin typeface=""/>
                <a:ea typeface="Aptos" panose="020B0004020202020204" pitchFamily="34" charset="0"/>
                <a:cs typeface="Times New Roman" panose="02020603050405020304" pitchFamily="18" charset="0"/>
              </a:rPr>
              <a:t>11. </a:t>
            </a:r>
            <a:r>
              <a:rPr lang="en-GB" sz="700" kern="100" dirty="0">
                <a:solidFill>
                  <a:schemeClr val="tx1"/>
                </a:solidFill>
                <a:effectLst/>
                <a:highlight>
                  <a:srgbClr val="FFFFFF"/>
                </a:highlight>
                <a:latin typeface=""/>
                <a:ea typeface="Aptos" panose="020B0004020202020204" pitchFamily="34" charset="0"/>
                <a:cs typeface="Times New Roman" panose="02020603050405020304" pitchFamily="18" charset="0"/>
              </a:rPr>
              <a:t>Institute of Cardiovascular Science, University College London, London, UK</a:t>
            </a:r>
            <a:r>
              <a:rPr lang="en-GB" sz="700" kern="100" dirty="0">
                <a:solidFill>
                  <a:schemeClr val="tx1"/>
                </a:solidFill>
                <a:effectLst/>
                <a:latin typeface=""/>
                <a:ea typeface="Aptos" panose="020B0004020202020204" pitchFamily="34" charset="0"/>
                <a:cs typeface="Times New Roman" panose="02020603050405020304" pitchFamily="18" charset="0"/>
              </a:rPr>
              <a:t>, UK, </a:t>
            </a:r>
            <a:r>
              <a:rPr lang="en-GB" sz="700" kern="100" dirty="0">
                <a:solidFill>
                  <a:schemeClr val="tx1"/>
                </a:solidFill>
                <a:latin typeface=""/>
                <a:ea typeface="Aptos" panose="020B0004020202020204" pitchFamily="34" charset="0"/>
                <a:cs typeface="Times New Roman" panose="02020603050405020304" pitchFamily="18" charset="0"/>
              </a:rPr>
              <a:t>13. </a:t>
            </a:r>
            <a:r>
              <a:rPr lang="en-GB" sz="700" kern="100" dirty="0">
                <a:solidFill>
                  <a:schemeClr val="tx1"/>
                </a:solidFill>
                <a:effectLst/>
                <a:latin typeface=""/>
                <a:ea typeface="Aptos" panose="020B0004020202020204" pitchFamily="34" charset="0"/>
                <a:cs typeface="Times New Roman" panose="02020603050405020304" pitchFamily="18" charset="0"/>
              </a:rPr>
              <a:t>Health Data Research UK, London, UK</a:t>
            </a:r>
          </a:p>
          <a:p>
            <a:endParaRPr lang="en-US" sz="700" dirty="0">
              <a:solidFill>
                <a:schemeClr val="tx1"/>
              </a:solidFill>
              <a:latin typeface=""/>
            </a:endParaRPr>
          </a:p>
        </p:txBody>
      </p:sp>
      <p:sp>
        <p:nvSpPr>
          <p:cNvPr id="90" name="Text Placeholder 89">
            <a:extLst>
              <a:ext uri="{FF2B5EF4-FFF2-40B4-BE49-F238E27FC236}">
                <a16:creationId xmlns:a16="http://schemas.microsoft.com/office/drawing/2014/main" id="{9E09AC8A-EFEB-F041-A2D4-EA4A12D9025D}"/>
              </a:ext>
            </a:extLst>
          </p:cNvPr>
          <p:cNvSpPr>
            <a:spLocks noGrp="1"/>
          </p:cNvSpPr>
          <p:nvPr>
            <p:ph type="body" sz="quarter" idx="151"/>
          </p:nvPr>
        </p:nvSpPr>
        <p:spPr>
          <a:xfrm>
            <a:off x="212365" y="395972"/>
            <a:ext cx="11756767" cy="391520"/>
          </a:xfrm>
        </p:spPr>
        <p:txBody>
          <a:bodyPr>
            <a:noAutofit/>
          </a:bodyPr>
          <a:lstStyle/>
          <a:p>
            <a:pPr algn="ctr"/>
            <a:r>
              <a:rPr lang="en-GB" sz="1200" dirty="0">
                <a:solidFill>
                  <a:schemeClr val="tx1"/>
                </a:solidFill>
                <a:effectLst/>
                <a:latin typeface=""/>
                <a:ea typeface="Times New Roman" panose="02020603050405020304" pitchFamily="18" charset="0"/>
              </a:rPr>
              <a:t>Liliana Szabo</a:t>
            </a:r>
            <a:r>
              <a:rPr lang="en-GB" sz="1200" baseline="30000" dirty="0">
                <a:solidFill>
                  <a:schemeClr val="tx1"/>
                </a:solidFill>
                <a:effectLst/>
                <a:latin typeface=""/>
                <a:ea typeface="Times New Roman" panose="02020603050405020304" pitchFamily="18" charset="0"/>
              </a:rPr>
              <a:t>1,2,3</a:t>
            </a:r>
            <a:r>
              <a:rPr lang="en-GB" sz="1200" dirty="0">
                <a:solidFill>
                  <a:schemeClr val="tx1"/>
                </a:solidFill>
                <a:effectLst/>
                <a:latin typeface=""/>
                <a:ea typeface="Times New Roman" panose="02020603050405020304" pitchFamily="18" charset="0"/>
              </a:rPr>
              <a:t>, Jackie Cooper</a:t>
            </a:r>
            <a:r>
              <a:rPr lang="en-GB" sz="1200" baseline="30000" dirty="0">
                <a:solidFill>
                  <a:schemeClr val="tx1"/>
                </a:solidFill>
                <a:effectLst/>
                <a:latin typeface=""/>
                <a:ea typeface="Times New Roman" panose="02020603050405020304" pitchFamily="18" charset="0"/>
              </a:rPr>
              <a:t>1</a:t>
            </a:r>
            <a:r>
              <a:rPr lang="en-GB" sz="1200" dirty="0">
                <a:solidFill>
                  <a:schemeClr val="tx1"/>
                </a:solidFill>
                <a:effectLst/>
                <a:latin typeface=""/>
                <a:ea typeface="Times New Roman" panose="02020603050405020304" pitchFamily="18" charset="0"/>
              </a:rPr>
              <a:t>, </a:t>
            </a:r>
            <a:r>
              <a:rPr lang="en-GB" sz="1200" dirty="0" err="1">
                <a:solidFill>
                  <a:schemeClr val="tx1"/>
                </a:solidFill>
                <a:effectLst/>
                <a:latin typeface=""/>
                <a:ea typeface="Times New Roman" panose="02020603050405020304" pitchFamily="18" charset="0"/>
              </a:rPr>
              <a:t>Dorina</a:t>
            </a:r>
            <a:r>
              <a:rPr lang="en-GB" sz="1200" dirty="0">
                <a:solidFill>
                  <a:schemeClr val="tx1"/>
                </a:solidFill>
                <a:effectLst/>
                <a:latin typeface=""/>
                <a:ea typeface="Times New Roman" panose="02020603050405020304" pitchFamily="18" charset="0"/>
              </a:rPr>
              <a:t>-Gabriela Condurache</a:t>
            </a:r>
            <a:r>
              <a:rPr lang="en-GB" sz="1200" baseline="30000" dirty="0">
                <a:solidFill>
                  <a:schemeClr val="tx1"/>
                </a:solidFill>
                <a:effectLst/>
                <a:latin typeface=""/>
                <a:ea typeface="Times New Roman" panose="02020603050405020304" pitchFamily="18" charset="0"/>
              </a:rPr>
              <a:t>1,2</a:t>
            </a:r>
            <a:r>
              <a:rPr lang="en-GB" sz="1200" dirty="0">
                <a:solidFill>
                  <a:schemeClr val="tx1"/>
                </a:solidFill>
                <a:effectLst/>
                <a:latin typeface=""/>
                <a:ea typeface="Times New Roman" panose="02020603050405020304" pitchFamily="18" charset="0"/>
              </a:rPr>
              <a:t>, Isabel Dostal</a:t>
            </a:r>
            <a:r>
              <a:rPr lang="en-GB" sz="1200" baseline="30000" dirty="0">
                <a:solidFill>
                  <a:schemeClr val="tx1"/>
                </a:solidFill>
                <a:effectLst/>
                <a:latin typeface=""/>
                <a:ea typeface="Times New Roman" panose="02020603050405020304" pitchFamily="18" charset="0"/>
              </a:rPr>
              <a:t>4</a:t>
            </a:r>
            <a:r>
              <a:rPr lang="en-GB" sz="1200" dirty="0">
                <a:solidFill>
                  <a:schemeClr val="tx1"/>
                </a:solidFill>
                <a:effectLst/>
                <a:latin typeface=""/>
                <a:ea typeface="Times New Roman" panose="02020603050405020304" pitchFamily="18" charset="0"/>
              </a:rPr>
              <a:t>, </a:t>
            </a:r>
            <a:r>
              <a:rPr lang="en-GB" sz="1200" dirty="0" err="1">
                <a:solidFill>
                  <a:schemeClr val="tx1"/>
                </a:solidFill>
                <a:effectLst/>
                <a:latin typeface=""/>
                <a:ea typeface="Times New Roman" panose="02020603050405020304" pitchFamily="18" charset="0"/>
              </a:rPr>
              <a:t>Gracia</a:t>
            </a:r>
            <a:r>
              <a:rPr lang="en-GB" sz="1200" dirty="0">
                <a:solidFill>
                  <a:schemeClr val="tx1"/>
                </a:solidFill>
                <a:effectLst/>
                <a:latin typeface=""/>
                <a:ea typeface="Times New Roman" panose="02020603050405020304" pitchFamily="18" charset="0"/>
              </a:rPr>
              <a:t> Andriamiadana</a:t>
            </a:r>
            <a:r>
              <a:rPr lang="en-GB" sz="1200" baseline="30000" dirty="0">
                <a:solidFill>
                  <a:schemeClr val="tx1"/>
                </a:solidFill>
                <a:effectLst/>
                <a:latin typeface=""/>
                <a:ea typeface="Times New Roman" panose="02020603050405020304" pitchFamily="18" charset="0"/>
              </a:rPr>
              <a:t>1</a:t>
            </a:r>
            <a:r>
              <a:rPr lang="en-GB" sz="1200" dirty="0">
                <a:solidFill>
                  <a:schemeClr val="tx1"/>
                </a:solidFill>
                <a:effectLst/>
                <a:latin typeface=""/>
                <a:ea typeface="Times New Roman" panose="02020603050405020304" pitchFamily="18" charset="0"/>
              </a:rPr>
              <a:t>, Rohini Mathur</a:t>
            </a:r>
            <a:r>
              <a:rPr lang="en-GB" sz="1200" baseline="30000" dirty="0">
                <a:solidFill>
                  <a:schemeClr val="tx1"/>
                </a:solidFill>
                <a:effectLst/>
                <a:latin typeface=""/>
                <a:ea typeface="Times New Roman" panose="02020603050405020304" pitchFamily="18" charset="0"/>
              </a:rPr>
              <a:t>4</a:t>
            </a:r>
            <a:r>
              <a:rPr lang="en-GB" sz="1200" dirty="0">
                <a:solidFill>
                  <a:schemeClr val="tx1"/>
                </a:solidFill>
                <a:effectLst/>
                <a:latin typeface=""/>
                <a:ea typeface="Times New Roman" panose="02020603050405020304" pitchFamily="18" charset="0"/>
              </a:rPr>
              <a:t>, Fiona M. Walter</a:t>
            </a:r>
            <a:r>
              <a:rPr lang="en-GB" sz="1200" baseline="30000" dirty="0">
                <a:solidFill>
                  <a:schemeClr val="tx1"/>
                </a:solidFill>
                <a:effectLst/>
                <a:latin typeface=""/>
                <a:ea typeface="Times New Roman" panose="02020603050405020304" pitchFamily="18" charset="0"/>
              </a:rPr>
              <a:t>4,5</a:t>
            </a:r>
            <a:r>
              <a:rPr lang="en-GB" sz="1200" dirty="0">
                <a:solidFill>
                  <a:schemeClr val="tx1"/>
                </a:solidFill>
                <a:effectLst/>
                <a:latin typeface=""/>
                <a:ea typeface="Times New Roman" panose="02020603050405020304" pitchFamily="18" charset="0"/>
              </a:rPr>
              <a:t>, Mamas A. Mamas</a:t>
            </a:r>
            <a:r>
              <a:rPr lang="en-GB" sz="1200" baseline="30000" dirty="0">
                <a:solidFill>
                  <a:schemeClr val="tx1"/>
                </a:solidFill>
                <a:effectLst/>
                <a:latin typeface=""/>
                <a:ea typeface="Times New Roman" panose="02020603050405020304" pitchFamily="18" charset="0"/>
              </a:rPr>
              <a:t>6,7</a:t>
            </a:r>
            <a:r>
              <a:rPr lang="en-GB" sz="1200" dirty="0">
                <a:solidFill>
                  <a:schemeClr val="tx1"/>
                </a:solidFill>
                <a:effectLst/>
                <a:latin typeface=""/>
                <a:ea typeface="Times New Roman" panose="02020603050405020304" pitchFamily="18" charset="0"/>
              </a:rPr>
              <a:t>, Stefan Neubauer</a:t>
            </a:r>
            <a:r>
              <a:rPr lang="en-GB" sz="1200" baseline="30000" dirty="0">
                <a:solidFill>
                  <a:schemeClr val="tx1"/>
                </a:solidFill>
                <a:effectLst/>
                <a:latin typeface=""/>
                <a:ea typeface="Times New Roman" panose="02020603050405020304" pitchFamily="18" charset="0"/>
              </a:rPr>
              <a:t>8</a:t>
            </a:r>
            <a:r>
              <a:rPr lang="en-GB" sz="1200" dirty="0">
                <a:solidFill>
                  <a:schemeClr val="tx1"/>
                </a:solidFill>
                <a:effectLst/>
                <a:latin typeface=""/>
                <a:ea typeface="Times New Roman" panose="02020603050405020304" pitchFamily="18" charset="0"/>
              </a:rPr>
              <a:t>, Nicholas C. Harvey</a:t>
            </a:r>
            <a:r>
              <a:rPr lang="en-GB" sz="1200" baseline="30000" dirty="0">
                <a:solidFill>
                  <a:schemeClr val="tx1"/>
                </a:solidFill>
                <a:effectLst/>
                <a:latin typeface=""/>
                <a:ea typeface="Times New Roman" panose="02020603050405020304" pitchFamily="18" charset="0"/>
              </a:rPr>
              <a:t>9,10</a:t>
            </a:r>
            <a:r>
              <a:rPr lang="en-GB" sz="1200" dirty="0">
                <a:solidFill>
                  <a:schemeClr val="tx1"/>
                </a:solidFill>
                <a:effectLst/>
                <a:latin typeface=""/>
                <a:ea typeface="Times New Roman" panose="02020603050405020304" pitchFamily="18" charset="0"/>
              </a:rPr>
              <a:t>, Charlotte H. Manisty</a:t>
            </a:r>
            <a:r>
              <a:rPr lang="en-GB" sz="1200" baseline="30000" dirty="0">
                <a:solidFill>
                  <a:schemeClr val="tx1"/>
                </a:solidFill>
                <a:effectLst/>
                <a:latin typeface=""/>
                <a:ea typeface="Times New Roman" panose="02020603050405020304" pitchFamily="18" charset="0"/>
              </a:rPr>
              <a:t>2,11</a:t>
            </a:r>
            <a:r>
              <a:rPr lang="en-GB" sz="1200" dirty="0">
                <a:solidFill>
                  <a:schemeClr val="tx1"/>
                </a:solidFill>
                <a:effectLst/>
                <a:latin typeface=""/>
                <a:ea typeface="Times New Roman" panose="02020603050405020304" pitchFamily="18" charset="0"/>
              </a:rPr>
              <a:t>, Steffen E. Petersen</a:t>
            </a:r>
            <a:r>
              <a:rPr lang="en-GB" sz="1200" baseline="30000" dirty="0">
                <a:solidFill>
                  <a:schemeClr val="tx1"/>
                </a:solidFill>
                <a:effectLst/>
                <a:latin typeface=""/>
                <a:ea typeface="Times New Roman" panose="02020603050405020304" pitchFamily="18" charset="0"/>
              </a:rPr>
              <a:t>1,2,13</a:t>
            </a:r>
            <a:r>
              <a:rPr lang="en-GB" sz="1200" dirty="0">
                <a:solidFill>
                  <a:schemeClr val="tx1"/>
                </a:solidFill>
                <a:effectLst/>
                <a:highlight>
                  <a:srgbClr val="FFFFFF"/>
                </a:highlight>
                <a:latin typeface=""/>
                <a:ea typeface="Times New Roman" panose="02020603050405020304" pitchFamily="18" charset="0"/>
              </a:rPr>
              <a:t>, </a:t>
            </a:r>
            <a:r>
              <a:rPr lang="en-GB" sz="1200" dirty="0">
                <a:solidFill>
                  <a:schemeClr val="tx1"/>
                </a:solidFill>
                <a:effectLst/>
                <a:latin typeface=""/>
                <a:ea typeface="Times New Roman" panose="02020603050405020304" pitchFamily="18" charset="0"/>
              </a:rPr>
              <a:t>John Robson</a:t>
            </a:r>
            <a:r>
              <a:rPr lang="en-GB" sz="1200" baseline="30000" dirty="0">
                <a:solidFill>
                  <a:schemeClr val="tx1"/>
                </a:solidFill>
                <a:effectLst/>
                <a:latin typeface=""/>
                <a:ea typeface="Times New Roman" panose="02020603050405020304" pitchFamily="18" charset="0"/>
              </a:rPr>
              <a:t>4</a:t>
            </a:r>
            <a:r>
              <a:rPr lang="en-GB" sz="1200" dirty="0">
                <a:solidFill>
                  <a:schemeClr val="tx1"/>
                </a:solidFill>
                <a:effectLst/>
                <a:latin typeface=""/>
                <a:ea typeface="Times New Roman" panose="02020603050405020304" pitchFamily="18" charset="0"/>
              </a:rPr>
              <a:t>, </a:t>
            </a:r>
            <a:r>
              <a:rPr lang="en-GB" sz="1200" b="1" u="sng" dirty="0">
                <a:solidFill>
                  <a:schemeClr val="tx1"/>
                </a:solidFill>
                <a:effectLst/>
                <a:latin typeface=""/>
                <a:ea typeface="Times New Roman" panose="02020603050405020304" pitchFamily="18" charset="0"/>
              </a:rPr>
              <a:t>Zahra Raisi-Estabragh</a:t>
            </a:r>
            <a:r>
              <a:rPr lang="en-GB" sz="1200" b="1" u="sng" baseline="30000" dirty="0">
                <a:solidFill>
                  <a:schemeClr val="tx1"/>
                </a:solidFill>
                <a:effectLst/>
                <a:latin typeface=""/>
                <a:ea typeface="Times New Roman" panose="02020603050405020304" pitchFamily="18" charset="0"/>
              </a:rPr>
              <a:t>1,2 </a:t>
            </a:r>
            <a:endParaRPr lang="en-GB" sz="1200" dirty="0">
              <a:solidFill>
                <a:schemeClr val="tx1"/>
              </a:solidFill>
              <a:effectLst/>
              <a:latin typeface=""/>
              <a:ea typeface="Times New Roman" panose="02020603050405020304" pitchFamily="18" charset="0"/>
            </a:endParaRPr>
          </a:p>
          <a:p>
            <a:pPr algn="ctr"/>
            <a:endParaRPr lang="en-US" sz="1200" dirty="0">
              <a:solidFill>
                <a:schemeClr val="tx1"/>
              </a:solidFill>
              <a:latin typeface=""/>
            </a:endParaRPr>
          </a:p>
        </p:txBody>
      </p:sp>
      <p:sp>
        <p:nvSpPr>
          <p:cNvPr id="91" name="Text Placeholder 90">
            <a:extLst>
              <a:ext uri="{FF2B5EF4-FFF2-40B4-BE49-F238E27FC236}">
                <a16:creationId xmlns:a16="http://schemas.microsoft.com/office/drawing/2014/main" id="{404D54C2-4DBF-9848-8091-A0F24939AFE0}"/>
              </a:ext>
            </a:extLst>
          </p:cNvPr>
          <p:cNvSpPr>
            <a:spLocks noGrp="1"/>
          </p:cNvSpPr>
          <p:nvPr>
            <p:ph type="body" sz="quarter" idx="153"/>
          </p:nvPr>
        </p:nvSpPr>
        <p:spPr>
          <a:xfrm>
            <a:off x="206068" y="72227"/>
            <a:ext cx="11756768" cy="299615"/>
          </a:xfrm>
        </p:spPr>
        <p:txBody>
          <a:bodyPr>
            <a:noAutofit/>
          </a:bodyPr>
          <a:lstStyle/>
          <a:p>
            <a:pPr algn="ctr"/>
            <a:r>
              <a:rPr lang="en-GB" sz="1800" b="1" kern="100" dirty="0">
                <a:solidFill>
                  <a:schemeClr val="tx1"/>
                </a:solidFill>
                <a:effectLst/>
                <a:latin typeface=""/>
                <a:ea typeface="Aptos" panose="020B0004020202020204" pitchFamily="34" charset="0"/>
                <a:cs typeface="Times New Roman" panose="02020603050405020304" pitchFamily="18" charset="0"/>
              </a:rPr>
              <a:t>Excess cardiovascular disease burden in cancer survivors in East London</a:t>
            </a:r>
            <a:endParaRPr lang="en-GB" sz="1800" kern="100" dirty="0">
              <a:solidFill>
                <a:schemeClr val="tx1"/>
              </a:solidFill>
              <a:effectLst/>
              <a:latin typeface=""/>
              <a:ea typeface="Aptos" panose="020B0004020202020204" pitchFamily="34" charset="0"/>
              <a:cs typeface="Times New Roman" panose="02020603050405020304" pitchFamily="18" charset="0"/>
            </a:endParaRPr>
          </a:p>
          <a:p>
            <a:endParaRPr lang="en-US" sz="1800" dirty="0">
              <a:solidFill>
                <a:schemeClr val="tx1"/>
              </a:solidFill>
              <a:latin typeface=""/>
            </a:endParaRPr>
          </a:p>
        </p:txBody>
      </p:sp>
      <p:sp>
        <p:nvSpPr>
          <p:cNvPr id="94" name="Text Placeholder 93">
            <a:extLst>
              <a:ext uri="{FF2B5EF4-FFF2-40B4-BE49-F238E27FC236}">
                <a16:creationId xmlns:a16="http://schemas.microsoft.com/office/drawing/2014/main" id="{310028D7-6A4E-4942-8BF3-3B94B14F6356}"/>
              </a:ext>
            </a:extLst>
          </p:cNvPr>
          <p:cNvSpPr>
            <a:spLocks noGrp="1"/>
          </p:cNvSpPr>
          <p:nvPr>
            <p:ph type="body" sz="quarter" idx="156"/>
          </p:nvPr>
        </p:nvSpPr>
        <p:spPr>
          <a:xfrm>
            <a:off x="5110467" y="1388093"/>
            <a:ext cx="6869166" cy="193709"/>
          </a:xfrm>
          <a:solidFill>
            <a:srgbClr val="0070C0"/>
          </a:solidFill>
        </p:spPr>
        <p:txBody>
          <a:bodyPr/>
          <a:lstStyle/>
          <a:p>
            <a:r>
              <a:rPr lang="en-US" sz="1200" dirty="0"/>
              <a:t>RESULTS</a:t>
            </a:r>
          </a:p>
        </p:txBody>
      </p:sp>
      <p:sp>
        <p:nvSpPr>
          <p:cNvPr id="95" name="Text Placeholder 94">
            <a:extLst>
              <a:ext uri="{FF2B5EF4-FFF2-40B4-BE49-F238E27FC236}">
                <a16:creationId xmlns:a16="http://schemas.microsoft.com/office/drawing/2014/main" id="{E2FCD445-A5FF-DA43-AEFE-41915357260A}"/>
              </a:ext>
            </a:extLst>
          </p:cNvPr>
          <p:cNvSpPr>
            <a:spLocks noGrp="1"/>
          </p:cNvSpPr>
          <p:nvPr>
            <p:ph type="body" sz="quarter" idx="157"/>
          </p:nvPr>
        </p:nvSpPr>
        <p:spPr>
          <a:xfrm>
            <a:off x="4911970" y="1577200"/>
            <a:ext cx="7050866" cy="865460"/>
          </a:xfrm>
        </p:spPr>
        <p:txBody>
          <a:bodyPr/>
          <a:lstStyle/>
          <a:p>
            <a:r>
              <a:rPr lang="en-GB" sz="1300" dirty="0">
                <a:effectLst/>
                <a:latin typeface=""/>
                <a:ea typeface="Aptos" panose="020B0004020202020204" pitchFamily="34" charset="0"/>
              </a:rPr>
              <a:t>18,839 cancer survivors and 75,356 matched controls (64±15 years, 43% male) were studied. Cancer survivors had a heightened risk of almost all CVD outcomes considered, with differential risk across cancer types. These appeared independent of shared demographic and traditional vascular risk factors (F</a:t>
            </a:r>
            <a:r>
              <a:rPr lang="en-GB" sz="1300" b="1" dirty="0">
                <a:effectLst/>
                <a:latin typeface=""/>
                <a:ea typeface="Aptos" panose="020B0004020202020204" pitchFamily="34" charset="0"/>
              </a:rPr>
              <a:t>igure 1</a:t>
            </a:r>
            <a:r>
              <a:rPr lang="en-GB" sz="1300" dirty="0">
                <a:effectLst/>
                <a:latin typeface=""/>
                <a:ea typeface="Aptos" panose="020B0004020202020204" pitchFamily="34" charset="0"/>
              </a:rPr>
              <a:t>). </a:t>
            </a:r>
            <a:endParaRPr lang="en-US" sz="1300" dirty="0">
              <a:latin typeface=""/>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78" y="5859342"/>
            <a:ext cx="2072721" cy="950520"/>
          </a:xfrm>
          <a:prstGeom prst="rect">
            <a:avLst/>
          </a:prstGeom>
        </p:spPr>
      </p:pic>
      <p:pic>
        <p:nvPicPr>
          <p:cNvPr id="4" name="Picture 3" descr="A screenshot of a graph&#10;&#10;Description automatically generated">
            <a:extLst>
              <a:ext uri="{FF2B5EF4-FFF2-40B4-BE49-F238E27FC236}">
                <a16:creationId xmlns:a16="http://schemas.microsoft.com/office/drawing/2014/main" id="{D905C5D7-2659-2968-BC08-929D53F244E7}"/>
              </a:ext>
            </a:extLst>
          </p:cNvPr>
          <p:cNvPicPr>
            <a:picLocks noChangeAspect="1"/>
          </p:cNvPicPr>
          <p:nvPr/>
        </p:nvPicPr>
        <p:blipFill>
          <a:blip r:embed="rId4"/>
          <a:stretch>
            <a:fillRect/>
          </a:stretch>
        </p:blipFill>
        <p:spPr>
          <a:xfrm>
            <a:off x="5110467" y="2648874"/>
            <a:ext cx="6869166" cy="3414787"/>
          </a:xfrm>
          <a:prstGeom prst="rect">
            <a:avLst/>
          </a:prstGeom>
        </p:spPr>
      </p:pic>
      <p:sp>
        <p:nvSpPr>
          <p:cNvPr id="7" name="Text Placeholder 94">
            <a:extLst>
              <a:ext uri="{FF2B5EF4-FFF2-40B4-BE49-F238E27FC236}">
                <a16:creationId xmlns:a16="http://schemas.microsoft.com/office/drawing/2014/main" id="{6DCA389C-21E5-5DEC-D1DA-2625A3030777}"/>
              </a:ext>
            </a:extLst>
          </p:cNvPr>
          <p:cNvSpPr txBox="1">
            <a:spLocks/>
          </p:cNvSpPr>
          <p:nvPr/>
        </p:nvSpPr>
        <p:spPr>
          <a:xfrm>
            <a:off x="5427493" y="2374941"/>
            <a:ext cx="6164198" cy="377439"/>
          </a:xfrm>
          <a:prstGeom prst="rect">
            <a:avLst/>
          </a:prstGeom>
        </p:spPr>
        <p:txBody>
          <a:bodyPr vert="horz" wrap="square" lIns="228589" tIns="228589" rIns="228589" bIns="228589"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kern="1200">
                <a:solidFill>
                  <a:schemeClr val="tx2"/>
                </a:solidFill>
                <a:latin typeface="Helvetica" pitchFamily="2" charset="0"/>
                <a:ea typeface="+mn-ea"/>
                <a:cs typeface="Times New Roman" pitchFamily="18" charset="0"/>
              </a:defRPr>
            </a:lvl1pPr>
            <a:lvl2pPr marL="660440"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2pPr>
            <a:lvl3pPr marL="914456"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3pPr>
            <a:lvl4pPr marL="1193873" indent="-279417"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4pPr>
            <a:lvl5pPr marL="1397086" indent="-203213"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b="1" dirty="0">
                <a:latin typeface=""/>
              </a:rPr>
              <a:t>Figure 1. Association of cancer history with prevalent cardiovascular diseases</a:t>
            </a:r>
          </a:p>
        </p:txBody>
      </p:sp>
      <p:sp>
        <p:nvSpPr>
          <p:cNvPr id="9" name="Text Placeholder 93">
            <a:extLst>
              <a:ext uri="{FF2B5EF4-FFF2-40B4-BE49-F238E27FC236}">
                <a16:creationId xmlns:a16="http://schemas.microsoft.com/office/drawing/2014/main" id="{0EE62906-F8F0-4D3A-2946-CF2D5741383E}"/>
              </a:ext>
            </a:extLst>
          </p:cNvPr>
          <p:cNvSpPr txBox="1">
            <a:spLocks/>
          </p:cNvSpPr>
          <p:nvPr/>
        </p:nvSpPr>
        <p:spPr>
          <a:xfrm>
            <a:off x="212365" y="1389107"/>
            <a:ext cx="4513763" cy="188094"/>
          </a:xfrm>
          <a:prstGeom prst="rect">
            <a:avLst/>
          </a:prstGeom>
          <a:solidFill>
            <a:srgbClr val="0070C0"/>
          </a:solidFill>
          <a:ln>
            <a:noFill/>
          </a:ln>
        </p:spPr>
        <p:txBody>
          <a:bodyPr vert="horz" wrap="square" lIns="91436" tIns="91436" rIns="91436" bIns="91436"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b="1" u="none" kern="1200" baseline="0">
                <a:solidFill>
                  <a:schemeClr val="bg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t>BACKGROUND</a:t>
            </a:r>
          </a:p>
        </p:txBody>
      </p:sp>
      <p:sp>
        <p:nvSpPr>
          <p:cNvPr id="10" name="Text Placeholder 87">
            <a:extLst>
              <a:ext uri="{FF2B5EF4-FFF2-40B4-BE49-F238E27FC236}">
                <a16:creationId xmlns:a16="http://schemas.microsoft.com/office/drawing/2014/main" id="{EC5B3C44-BCD6-55DA-0AA8-05C33162ED49}"/>
              </a:ext>
            </a:extLst>
          </p:cNvPr>
          <p:cNvSpPr txBox="1">
            <a:spLocks/>
          </p:cNvSpPr>
          <p:nvPr/>
        </p:nvSpPr>
        <p:spPr>
          <a:xfrm>
            <a:off x="26523" y="1577200"/>
            <a:ext cx="4699605" cy="762268"/>
          </a:xfrm>
          <a:prstGeom prst="rect">
            <a:avLst/>
          </a:prstGeom>
        </p:spPr>
        <p:txBody>
          <a:bodyPr vert="horz" wrap="square" lIns="228589" tIns="228589" rIns="228589" bIns="228589"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kern="1200">
                <a:solidFill>
                  <a:schemeClr val="tx2"/>
                </a:solidFill>
                <a:latin typeface="Helvetica" pitchFamily="2" charset="0"/>
                <a:ea typeface="+mn-ea"/>
                <a:cs typeface="Times New Roman" pitchFamily="18" charset="0"/>
              </a:defRPr>
            </a:lvl1pPr>
            <a:lvl2pPr marL="660440"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2pPr>
            <a:lvl3pPr marL="914456"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3pPr>
            <a:lvl4pPr marL="1193873" indent="-279417"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4pPr>
            <a:lvl5pPr marL="1397086" indent="-203213"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300" dirty="0">
                <a:latin typeface=""/>
              </a:rPr>
              <a:t>Cancer survivorship is improving. Many cancer therapies have a cardiotoxicity profile. Understanding the long-term excess CVD risk of cancer survivors is essential for appropriate service planning.</a:t>
            </a:r>
          </a:p>
        </p:txBody>
      </p:sp>
      <p:sp>
        <p:nvSpPr>
          <p:cNvPr id="11" name="Text Placeholder 93">
            <a:extLst>
              <a:ext uri="{FF2B5EF4-FFF2-40B4-BE49-F238E27FC236}">
                <a16:creationId xmlns:a16="http://schemas.microsoft.com/office/drawing/2014/main" id="{A99EE8C7-F86E-6D5C-EADC-BD1D5E693A72}"/>
              </a:ext>
            </a:extLst>
          </p:cNvPr>
          <p:cNvSpPr txBox="1">
            <a:spLocks/>
          </p:cNvSpPr>
          <p:nvPr/>
        </p:nvSpPr>
        <p:spPr>
          <a:xfrm>
            <a:off x="221334" y="2470001"/>
            <a:ext cx="4513763" cy="188094"/>
          </a:xfrm>
          <a:prstGeom prst="rect">
            <a:avLst/>
          </a:prstGeom>
          <a:solidFill>
            <a:srgbClr val="0070C0"/>
          </a:solidFill>
          <a:ln>
            <a:noFill/>
          </a:ln>
        </p:spPr>
        <p:txBody>
          <a:bodyPr vert="horz" wrap="square" lIns="91436" tIns="91436" rIns="91436" bIns="91436"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b="1" u="none" kern="1200" baseline="0">
                <a:solidFill>
                  <a:schemeClr val="bg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t>AIMS</a:t>
            </a:r>
          </a:p>
        </p:txBody>
      </p:sp>
      <p:sp>
        <p:nvSpPr>
          <p:cNvPr id="14" name="Text Placeholder 87">
            <a:extLst>
              <a:ext uri="{FF2B5EF4-FFF2-40B4-BE49-F238E27FC236}">
                <a16:creationId xmlns:a16="http://schemas.microsoft.com/office/drawing/2014/main" id="{7CE140DE-229F-85C9-E7A6-D98016D7EB64}"/>
              </a:ext>
            </a:extLst>
          </p:cNvPr>
          <p:cNvSpPr txBox="1">
            <a:spLocks/>
          </p:cNvSpPr>
          <p:nvPr/>
        </p:nvSpPr>
        <p:spPr>
          <a:xfrm>
            <a:off x="26523" y="2695766"/>
            <a:ext cx="4699606" cy="601171"/>
          </a:xfrm>
          <a:prstGeom prst="rect">
            <a:avLst/>
          </a:prstGeom>
        </p:spPr>
        <p:txBody>
          <a:bodyPr vert="horz" wrap="square" lIns="228589" tIns="228589" rIns="228589" bIns="228589"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kern="1200">
                <a:solidFill>
                  <a:schemeClr val="tx2"/>
                </a:solidFill>
                <a:latin typeface="Helvetica" pitchFamily="2" charset="0"/>
                <a:ea typeface="+mn-ea"/>
                <a:cs typeface="Times New Roman" pitchFamily="18" charset="0"/>
              </a:defRPr>
            </a:lvl1pPr>
            <a:lvl2pPr marL="660440"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2pPr>
            <a:lvl3pPr marL="914456"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3pPr>
            <a:lvl4pPr marL="1193873" indent="-279417"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4pPr>
            <a:lvl5pPr marL="1397086" indent="-203213"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300" dirty="0">
                <a:latin typeface=""/>
              </a:rPr>
              <a:t>To define the excess CVD burden of cancer survivors in East London, independent of shared risk factors and demographics.</a:t>
            </a:r>
          </a:p>
        </p:txBody>
      </p:sp>
      <p:sp>
        <p:nvSpPr>
          <p:cNvPr id="15" name="Text Placeholder 93">
            <a:extLst>
              <a:ext uri="{FF2B5EF4-FFF2-40B4-BE49-F238E27FC236}">
                <a16:creationId xmlns:a16="http://schemas.microsoft.com/office/drawing/2014/main" id="{65E34958-F793-B924-468D-C4FD5D70E0D0}"/>
              </a:ext>
            </a:extLst>
          </p:cNvPr>
          <p:cNvSpPr txBox="1">
            <a:spLocks/>
          </p:cNvSpPr>
          <p:nvPr/>
        </p:nvSpPr>
        <p:spPr>
          <a:xfrm>
            <a:off x="212364" y="3379682"/>
            <a:ext cx="4513763" cy="188094"/>
          </a:xfrm>
          <a:prstGeom prst="rect">
            <a:avLst/>
          </a:prstGeom>
          <a:solidFill>
            <a:srgbClr val="0070C0"/>
          </a:solidFill>
          <a:ln>
            <a:noFill/>
          </a:ln>
        </p:spPr>
        <p:txBody>
          <a:bodyPr vert="horz" wrap="square" lIns="91436" tIns="91436" rIns="91436" bIns="91436"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b="1" u="none" kern="1200" baseline="0">
                <a:solidFill>
                  <a:schemeClr val="bg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t>METHODS</a:t>
            </a:r>
          </a:p>
        </p:txBody>
      </p:sp>
      <p:sp>
        <p:nvSpPr>
          <p:cNvPr id="16" name="Text Placeholder 87">
            <a:extLst>
              <a:ext uri="{FF2B5EF4-FFF2-40B4-BE49-F238E27FC236}">
                <a16:creationId xmlns:a16="http://schemas.microsoft.com/office/drawing/2014/main" id="{67619F29-296D-E0C0-DBF0-74CCC328B656}"/>
              </a:ext>
            </a:extLst>
          </p:cNvPr>
          <p:cNvSpPr txBox="1">
            <a:spLocks/>
          </p:cNvSpPr>
          <p:nvPr/>
        </p:nvSpPr>
        <p:spPr>
          <a:xfrm>
            <a:off x="35491" y="3574988"/>
            <a:ext cx="4699606" cy="2016920"/>
          </a:xfrm>
          <a:prstGeom prst="rect">
            <a:avLst/>
          </a:prstGeom>
        </p:spPr>
        <p:txBody>
          <a:bodyPr vert="horz" wrap="square" lIns="228589" tIns="228589" rIns="228589" bIns="228589"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kern="1200">
                <a:solidFill>
                  <a:schemeClr val="tx2"/>
                </a:solidFill>
                <a:latin typeface="Helvetica" pitchFamily="2" charset="0"/>
                <a:ea typeface="+mn-ea"/>
                <a:cs typeface="Times New Roman" pitchFamily="18" charset="0"/>
              </a:defRPr>
            </a:lvl1pPr>
            <a:lvl2pPr marL="660440"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2pPr>
            <a:lvl3pPr marL="914456"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3pPr>
            <a:lvl4pPr marL="1193873" indent="-279417"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4pPr>
            <a:lvl5pPr marL="1397086" indent="-203213"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300" dirty="0">
                <a:latin typeface=""/>
              </a:rPr>
              <a:t>Electronic health record data from 1.2 million patients registered with primary care services across four boroughs of East London were examined, and cancer statis and CVD profile defined using standardized SNOMED codes. Each cancer exposed patient was match on age and sex to four non-cancer controls. Multivariable logistic regression was used to defined the excess CVD risk in the cancer exposed cohort, while adjusting for additional shared risk factors.  Results are displayed as odds ratio, 95% confidence interval, and with multiplicity adjusted p-values.</a:t>
            </a:r>
          </a:p>
        </p:txBody>
      </p:sp>
      <p:sp>
        <p:nvSpPr>
          <p:cNvPr id="19" name="Text Placeholder 93">
            <a:extLst>
              <a:ext uri="{FF2B5EF4-FFF2-40B4-BE49-F238E27FC236}">
                <a16:creationId xmlns:a16="http://schemas.microsoft.com/office/drawing/2014/main" id="{0E39B9DE-A2F1-23F6-560E-C07D5039C65A}"/>
              </a:ext>
            </a:extLst>
          </p:cNvPr>
          <p:cNvSpPr txBox="1">
            <a:spLocks/>
          </p:cNvSpPr>
          <p:nvPr/>
        </p:nvSpPr>
        <p:spPr>
          <a:xfrm>
            <a:off x="5075008" y="6090149"/>
            <a:ext cx="6869166" cy="193709"/>
          </a:xfrm>
          <a:prstGeom prst="rect">
            <a:avLst/>
          </a:prstGeom>
          <a:solidFill>
            <a:srgbClr val="0070C0"/>
          </a:solidFill>
          <a:ln>
            <a:noFill/>
          </a:ln>
        </p:spPr>
        <p:txBody>
          <a:bodyPr vert="horz" wrap="square" lIns="91436" tIns="91436" rIns="91436" bIns="91436"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b="1" u="none" kern="1200" baseline="0">
                <a:solidFill>
                  <a:schemeClr val="bg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t>CONCLUSIONS</a:t>
            </a:r>
          </a:p>
        </p:txBody>
      </p:sp>
      <p:sp>
        <p:nvSpPr>
          <p:cNvPr id="20" name="Text Placeholder 87">
            <a:extLst>
              <a:ext uri="{FF2B5EF4-FFF2-40B4-BE49-F238E27FC236}">
                <a16:creationId xmlns:a16="http://schemas.microsoft.com/office/drawing/2014/main" id="{CFEC0499-3DBE-B288-3986-4616B1A02F16}"/>
              </a:ext>
            </a:extLst>
          </p:cNvPr>
          <p:cNvSpPr txBox="1">
            <a:spLocks/>
          </p:cNvSpPr>
          <p:nvPr/>
        </p:nvSpPr>
        <p:spPr>
          <a:xfrm>
            <a:off x="4888524" y="6269875"/>
            <a:ext cx="7074312" cy="601171"/>
          </a:xfrm>
          <a:prstGeom prst="rect">
            <a:avLst/>
          </a:prstGeom>
        </p:spPr>
        <p:txBody>
          <a:bodyPr vert="horz" wrap="square" lIns="228589" tIns="228589" rIns="228589" bIns="228589"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kern="1200">
                <a:solidFill>
                  <a:schemeClr val="tx2"/>
                </a:solidFill>
                <a:latin typeface="Helvetica" pitchFamily="2" charset="0"/>
                <a:ea typeface="+mn-ea"/>
                <a:cs typeface="Times New Roman" pitchFamily="18" charset="0"/>
              </a:defRPr>
            </a:lvl1pPr>
            <a:lvl2pPr marL="660440"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2pPr>
            <a:lvl3pPr marL="914456"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3pPr>
            <a:lvl4pPr marL="1193873" indent="-279417"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4pPr>
            <a:lvl5pPr marL="1397086" indent="-203213"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300" dirty="0">
                <a:latin typeface=""/>
              </a:rPr>
              <a:t>Cancer survivors have a heighted risk of a range of CVDs compared to the general population. Our findings highlight the specific healthcare needs of this cohort and inform service planning for this growing vulnerable cohort. </a:t>
            </a:r>
          </a:p>
        </p:txBody>
      </p:sp>
      <p:pic>
        <p:nvPicPr>
          <p:cNvPr id="1028" name="Picture 4" descr="Queen Mary University of London (QMUL) - Maritime Law Program">
            <a:extLst>
              <a:ext uri="{FF2B5EF4-FFF2-40B4-BE49-F238E27FC236}">
                <a16:creationId xmlns:a16="http://schemas.microsoft.com/office/drawing/2014/main" id="{51751696-2AD8-6811-0A34-96A71843A2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0001" y="5649257"/>
            <a:ext cx="1160604" cy="116060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arts Health NHS Trust - YouTube">
            <a:extLst>
              <a:ext uri="{FF2B5EF4-FFF2-40B4-BE49-F238E27FC236}">
                <a16:creationId xmlns:a16="http://schemas.microsoft.com/office/drawing/2014/main" id="{C9780710-6439-2CB7-488D-E143227117F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80838" y="5649256"/>
            <a:ext cx="1160605" cy="1160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923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TotalTime>
  <Words>537</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Helvetica</vt:lpstr>
      <vt:lpstr>Helvetica Light</vt:lpstr>
      <vt:lpstr>Trebuchet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Widescreen PowerPoint Presentation (no timings)</dc:title>
  <dc:creator>Jasdeep Bhamber</dc:creator>
  <cp:keywords>BCS Annual Conference 2019</cp:keywords>
  <cp:lastModifiedBy>Zahra Raisi-Estabragh</cp:lastModifiedBy>
  <cp:revision>13</cp:revision>
  <dcterms:created xsi:type="dcterms:W3CDTF">2019-04-24T13:56:17Z</dcterms:created>
  <dcterms:modified xsi:type="dcterms:W3CDTF">2024-05-13T10:01:35Z</dcterms:modified>
</cp:coreProperties>
</file>